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13"/>
  </p:notesMasterIdLst>
  <p:sldIdLst>
    <p:sldId id="466" r:id="rId2"/>
    <p:sldId id="257" r:id="rId3"/>
    <p:sldId id="258" r:id="rId4"/>
    <p:sldId id="262" r:id="rId5"/>
    <p:sldId id="467" r:id="rId6"/>
    <p:sldId id="263" r:id="rId7"/>
    <p:sldId id="264" r:id="rId8"/>
    <p:sldId id="265" r:id="rId9"/>
    <p:sldId id="468" r:id="rId10"/>
    <p:sldId id="469" r:id="rId11"/>
    <p:sldId id="266" r:id="rId12"/>
    <p:sldId id="496" r:id="rId13"/>
    <p:sldId id="471" r:id="rId14"/>
    <p:sldId id="470" r:id="rId15"/>
    <p:sldId id="267" r:id="rId16"/>
    <p:sldId id="497" r:id="rId17"/>
    <p:sldId id="268" r:id="rId18"/>
    <p:sldId id="269" r:id="rId19"/>
    <p:sldId id="270" r:id="rId20"/>
    <p:sldId id="271" r:id="rId21"/>
    <p:sldId id="272" r:id="rId22"/>
    <p:sldId id="273" r:id="rId23"/>
    <p:sldId id="274" r:id="rId24"/>
    <p:sldId id="460" r:id="rId25"/>
    <p:sldId id="461" r:id="rId26"/>
    <p:sldId id="275" r:id="rId27"/>
    <p:sldId id="276" r:id="rId28"/>
    <p:sldId id="277" r:id="rId29"/>
    <p:sldId id="278" r:id="rId30"/>
    <p:sldId id="279" r:id="rId31"/>
    <p:sldId id="280" r:id="rId32"/>
    <p:sldId id="281" r:id="rId33"/>
    <p:sldId id="282" r:id="rId34"/>
    <p:sldId id="462"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6" r:id="rId74"/>
    <p:sldId id="327" r:id="rId75"/>
    <p:sldId id="328" r:id="rId76"/>
    <p:sldId id="329" r:id="rId77"/>
    <p:sldId id="330" r:id="rId78"/>
    <p:sldId id="331" r:id="rId79"/>
    <p:sldId id="332" r:id="rId80"/>
    <p:sldId id="472" r:id="rId81"/>
    <p:sldId id="473" r:id="rId82"/>
    <p:sldId id="474" r:id="rId83"/>
    <p:sldId id="475" r:id="rId84"/>
    <p:sldId id="476" r:id="rId85"/>
    <p:sldId id="477" r:id="rId86"/>
    <p:sldId id="478" r:id="rId87"/>
    <p:sldId id="479" r:id="rId88"/>
    <p:sldId id="481" r:id="rId89"/>
    <p:sldId id="482" r:id="rId90"/>
    <p:sldId id="480" r:id="rId91"/>
    <p:sldId id="333" r:id="rId92"/>
    <p:sldId id="334" r:id="rId93"/>
    <p:sldId id="335" r:id="rId94"/>
    <p:sldId id="336" r:id="rId95"/>
    <p:sldId id="337" r:id="rId96"/>
    <p:sldId id="338" r:id="rId97"/>
    <p:sldId id="463"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464" r:id="rId126"/>
    <p:sldId id="370" r:id="rId127"/>
    <p:sldId id="371" r:id="rId128"/>
    <p:sldId id="372" r:id="rId129"/>
    <p:sldId id="373" r:id="rId130"/>
    <p:sldId id="374" r:id="rId131"/>
    <p:sldId id="375" r:id="rId132"/>
    <p:sldId id="376" r:id="rId133"/>
    <p:sldId id="377" r:id="rId134"/>
    <p:sldId id="465"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8" r:id="rId152"/>
    <p:sldId id="399"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 id="429" r:id="rId169"/>
    <p:sldId id="430" r:id="rId170"/>
    <p:sldId id="431" r:id="rId171"/>
    <p:sldId id="432"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83" r:id="rId188"/>
    <p:sldId id="484" r:id="rId189"/>
    <p:sldId id="485" r:id="rId190"/>
    <p:sldId id="486" r:id="rId191"/>
    <p:sldId id="489" r:id="rId192"/>
    <p:sldId id="487" r:id="rId193"/>
    <p:sldId id="490" r:id="rId194"/>
    <p:sldId id="491" r:id="rId195"/>
    <p:sldId id="488" r:id="rId196"/>
    <p:sldId id="448" r:id="rId197"/>
    <p:sldId id="492" r:id="rId198"/>
    <p:sldId id="493" r:id="rId199"/>
    <p:sldId id="494" r:id="rId200"/>
    <p:sldId id="495" r:id="rId201"/>
    <p:sldId id="449" r:id="rId202"/>
    <p:sldId id="450" r:id="rId203"/>
    <p:sldId id="451" r:id="rId204"/>
    <p:sldId id="452" r:id="rId205"/>
    <p:sldId id="453" r:id="rId206"/>
    <p:sldId id="454" r:id="rId207"/>
    <p:sldId id="455" r:id="rId208"/>
    <p:sldId id="456" r:id="rId209"/>
    <p:sldId id="457" r:id="rId210"/>
    <p:sldId id="458" r:id="rId211"/>
    <p:sldId id="459" r:id="rId212"/>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book" initials="Z" lastIdx="1" clrIdx="0">
    <p:extLst>
      <p:ext uri="{19B8F6BF-5375-455C-9EA6-DF929625EA0E}">
        <p15:presenceInfo xmlns:p15="http://schemas.microsoft.com/office/powerpoint/2012/main" userId="Zboo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990000"/>
    <a:srgbClr val="3366FF"/>
    <a:srgbClr val="422C16"/>
    <a:srgbClr val="0C788E"/>
    <a:srgbClr val="025198"/>
    <a:srgbClr val="000099"/>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0" autoAdjust="0"/>
    <p:restoredTop sz="92279" autoAdjust="0"/>
  </p:normalViewPr>
  <p:slideViewPr>
    <p:cSldViewPr>
      <p:cViewPr varScale="1">
        <p:scale>
          <a:sx n="81" d="100"/>
          <a:sy n="81" d="100"/>
        </p:scale>
        <p:origin x="112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commentAuthors" Target="commentAuthor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06T16:30:16.017" idx="1">
    <p:pos x="10" y="10"/>
    <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8042F7-1E15-4D31-8564-229F6ACB7128}" type="datetimeFigureOut">
              <a:rPr lang="en-US" smtClean="0"/>
              <a:pPr/>
              <a:t>2/2/2021</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0A22E9-AC50-4EC1-8DC3-42E5F28FDF99}" type="slidenum">
              <a:rPr lang="en-US" smtClean="0"/>
              <a:pPr/>
              <a:t>‹#›</a:t>
            </a:fld>
            <a:endParaRPr lang="en-US"/>
          </a:p>
        </p:txBody>
      </p:sp>
    </p:spTree>
    <p:extLst>
      <p:ext uri="{BB962C8B-B14F-4D97-AF65-F5344CB8AC3E}">
        <p14:creationId xmlns:p14="http://schemas.microsoft.com/office/powerpoint/2010/main" val="3349363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fr.wikipedia.org/wiki/Protocole_r%C3%A9seau" TargetMode="External"/><Relationship Id="rId7" Type="http://schemas.openxmlformats.org/officeDocument/2006/relationships/hyperlink" Target="http://fr.wikipedia.org/wiki/Serveur_informatique"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fr.wikipedia.org/wiki/Client_(informatique)" TargetMode="External"/><Relationship Id="rId5" Type="http://schemas.openxmlformats.org/officeDocument/2006/relationships/hyperlink" Target="http://fr.wikipedia.org/wiki/Serveur_d'applications" TargetMode="External"/><Relationship Id="rId4" Type="http://schemas.openxmlformats.org/officeDocument/2006/relationships/hyperlink" Target="http://fr.wikipedia.org/wiki/Ordinateur"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webopedia.com/TERM/P/data.html"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www.webopedia.com/TERM/P/OSI_Model.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p:spPr>
        <p:txBody>
          <a:bodyPr/>
          <a:lstStyle/>
          <a:p>
            <a:pPr eaLnBrk="1" hangingPunct="1"/>
            <a:endParaRPr lang="fr-FR" smtClean="0"/>
          </a:p>
        </p:txBody>
      </p:sp>
      <p:sp>
        <p:nvSpPr>
          <p:cNvPr id="214020" name="Slide Number Placeholder 3"/>
          <p:cNvSpPr>
            <a:spLocks noGrp="1"/>
          </p:cNvSpPr>
          <p:nvPr>
            <p:ph type="sldNum" sz="quarter" idx="5"/>
          </p:nvPr>
        </p:nvSpPr>
        <p:spPr>
          <a:noFill/>
          <a:ln>
            <a:miter lim="800000"/>
            <a:headEnd/>
            <a:tailEnd/>
          </a:ln>
        </p:spPr>
        <p:txBody>
          <a:bodyPr/>
          <a:lstStyle/>
          <a:p>
            <a:fld id="{89478152-527A-46EE-B6EF-3C62DC80AD12}" type="slidenum">
              <a:rPr lang="en-US" smtClean="0"/>
              <a:pPr/>
              <a:t>6</a:t>
            </a:fld>
            <a:endParaRPr lang="en-US" smtClean="0"/>
          </a:p>
        </p:txBody>
      </p:sp>
    </p:spTree>
    <p:extLst>
      <p:ext uri="{BB962C8B-B14F-4D97-AF65-F5344CB8AC3E}">
        <p14:creationId xmlns:p14="http://schemas.microsoft.com/office/powerpoint/2010/main" val="1464411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miter lim="800000"/>
            <a:headEnd/>
            <a:tailEnd/>
          </a:ln>
        </p:spPr>
        <p:txBody>
          <a:bodyPr/>
          <a:lstStyle/>
          <a:p>
            <a:fld id="{3199598B-187C-436C-9504-3D4BD6214773}" type="slidenum">
              <a:rPr lang="en-US" smtClean="0"/>
              <a:pPr/>
              <a:t>40</a:t>
            </a:fld>
            <a:endParaRPr lang="en-US" smtClean="0"/>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lnSpc>
                <a:spcPct val="90000"/>
              </a:lnSpc>
            </a:pPr>
            <a:r>
              <a:rPr lang="fr-FR" sz="1000" dirty="0" smtClean="0"/>
              <a:t>La couche présentation tire son nom de son but: Il présente des données à la couche application et est responsable de la traduction des données et le formatage du code</a:t>
            </a:r>
            <a:br>
              <a:rPr lang="fr-FR" sz="1000" dirty="0" smtClean="0"/>
            </a:br>
            <a:r>
              <a:rPr lang="fr-FR" sz="1000" dirty="0" smtClean="0"/>
              <a:t>La </a:t>
            </a:r>
            <a:r>
              <a:rPr lang="fr-FR" sz="1000" dirty="0" err="1" smtClean="0"/>
              <a:t>coucheprésentation</a:t>
            </a:r>
            <a:r>
              <a:rPr lang="fr-FR" sz="1000" dirty="0" smtClean="0"/>
              <a:t> détermine comment les données sont représentées à l'utilisateur. Exemples de protocoles de couche de présentation et normes comprennent l'ASCII, BMP, GIF, JPEG, WAV, AVI et MPEG.</a:t>
            </a:r>
            <a:br>
              <a:rPr lang="fr-FR" sz="1000" dirty="0" smtClean="0"/>
            </a:br>
            <a:r>
              <a:rPr lang="fr-FR" sz="1000" dirty="0" smtClean="0"/>
              <a:t>ASCII (American Standard Code for Information </a:t>
            </a:r>
            <a:r>
              <a:rPr lang="fr-FR" sz="1000" dirty="0" err="1" smtClean="0"/>
              <a:t>Interchange</a:t>
            </a:r>
            <a:r>
              <a:rPr lang="fr-FR" sz="1000" dirty="0" smtClean="0"/>
              <a:t>, utilisé par la plupart des appareils aujourd'hui) utilise sept bits pour représenter les caractères. EBCDIC (</a:t>
            </a:r>
            <a:r>
              <a:rPr lang="fr-FR" sz="1000" dirty="0" err="1" smtClean="0"/>
              <a:t>Extended</a:t>
            </a:r>
            <a:r>
              <a:rPr lang="fr-FR" sz="1000" dirty="0" smtClean="0"/>
              <a:t> </a:t>
            </a:r>
            <a:r>
              <a:rPr lang="fr-FR" sz="1000" dirty="0" err="1" smtClean="0"/>
              <a:t>Binary</a:t>
            </a:r>
            <a:r>
              <a:rPr lang="fr-FR" sz="1000" dirty="0" smtClean="0"/>
              <a:t>-</a:t>
            </a:r>
            <a:r>
              <a:rPr lang="fr-FR" sz="1000" dirty="0" err="1" smtClean="0"/>
              <a:t>Coded</a:t>
            </a:r>
            <a:r>
              <a:rPr lang="fr-FR" sz="1000" dirty="0" smtClean="0"/>
              <a:t> </a:t>
            </a:r>
            <a:r>
              <a:rPr lang="fr-FR" sz="1000" dirty="0" err="1" smtClean="0"/>
              <a:t>Decimal</a:t>
            </a:r>
            <a:r>
              <a:rPr lang="fr-FR" sz="1000" dirty="0" smtClean="0"/>
              <a:t> </a:t>
            </a:r>
            <a:r>
              <a:rPr lang="fr-FR" sz="1000" dirty="0" err="1" smtClean="0"/>
              <a:t>Interchange</a:t>
            </a:r>
            <a:r>
              <a:rPr lang="fr-FR" sz="1000" dirty="0" smtClean="0"/>
              <a:t> Code de, développé par IBM)</a:t>
            </a:r>
            <a:br>
              <a:rPr lang="fr-FR" sz="1000" dirty="0" smtClean="0"/>
            </a:br>
            <a:r>
              <a:rPr lang="fr-FR" sz="1000" dirty="0" smtClean="0"/>
              <a:t/>
            </a:r>
            <a:br>
              <a:rPr lang="fr-FR" sz="1000" dirty="0" smtClean="0"/>
            </a:br>
            <a:r>
              <a:rPr lang="fr-FR" sz="1000" dirty="0" smtClean="0"/>
              <a:t>PICT un format d'image utilisé par les programmes Macintosh pour transférer des graphiques </a:t>
            </a:r>
            <a:r>
              <a:rPr lang="fr-FR" sz="1000" dirty="0" err="1" smtClean="0"/>
              <a:t>QuickDraw</a:t>
            </a:r>
            <a:r>
              <a:rPr lang="fr-FR" sz="1000" dirty="0" smtClean="0"/>
              <a:t>.</a:t>
            </a:r>
            <a:br>
              <a:rPr lang="fr-FR" sz="1000" dirty="0" smtClean="0"/>
            </a:br>
            <a:r>
              <a:rPr lang="fr-FR" sz="1000" dirty="0" smtClean="0"/>
              <a:t>TIFF </a:t>
            </a:r>
            <a:r>
              <a:rPr lang="fr-FR" sz="1000" dirty="0" err="1" smtClean="0"/>
              <a:t>Tagged</a:t>
            </a:r>
            <a:r>
              <a:rPr lang="fr-FR" sz="1000" dirty="0" smtClean="0"/>
              <a:t> Image File Format, un format standard pour les graphiques à haute résolution, des images bitmap.</a:t>
            </a:r>
            <a:br>
              <a:rPr lang="fr-FR" sz="1000" dirty="0" smtClean="0"/>
            </a:br>
            <a:r>
              <a:rPr lang="fr-FR" sz="1000" dirty="0" smtClean="0"/>
              <a:t>JPEG normes de photos nous a apporté par le Joint </a:t>
            </a:r>
            <a:r>
              <a:rPr lang="fr-FR" sz="1000" dirty="0" err="1" smtClean="0"/>
              <a:t>Photographic</a:t>
            </a:r>
            <a:r>
              <a:rPr lang="fr-FR" sz="1000" dirty="0" smtClean="0"/>
              <a:t> Experts Group. Autres films normes guide et son:</a:t>
            </a:r>
            <a:br>
              <a:rPr lang="fr-FR" sz="1000" dirty="0" smtClean="0"/>
            </a:br>
            <a:r>
              <a:rPr lang="fr-FR" sz="1000" dirty="0" smtClean="0"/>
              <a:t>MIDI Musical Instrument Digital Interface (parfois appelé Musical Instrument </a:t>
            </a:r>
            <a:r>
              <a:rPr lang="fr-FR" sz="1000" dirty="0" err="1" smtClean="0"/>
              <a:t>Device</a:t>
            </a:r>
            <a:r>
              <a:rPr lang="fr-FR" sz="1000" dirty="0" smtClean="0"/>
              <a:t> Interface), utilisé pour la musique numérisée.</a:t>
            </a:r>
            <a:br>
              <a:rPr lang="fr-FR" sz="1000" dirty="0" smtClean="0"/>
            </a:br>
            <a:r>
              <a:rPr lang="fr-FR" sz="1000" dirty="0" smtClean="0"/>
              <a:t>MPEG en plus populaires </a:t>
            </a:r>
            <a:r>
              <a:rPr lang="fr-FR" sz="1000" dirty="0" err="1" smtClean="0"/>
              <a:t>Moving</a:t>
            </a:r>
            <a:r>
              <a:rPr lang="fr-FR" sz="1000" dirty="0" smtClean="0"/>
              <a:t> Picture Experts Group standards pour la compression et de codage de vidéo de mouvement pour les CD. Il fournit le stockage numérique et des débits allant jusqu'à 1,5 Mbps.</a:t>
            </a:r>
            <a:br>
              <a:rPr lang="fr-FR" sz="1000" dirty="0" smtClean="0"/>
            </a:br>
            <a:r>
              <a:rPr lang="fr-FR" sz="1000" dirty="0" smtClean="0"/>
              <a:t>QuickTime pour une utilisation avec des programmes Macintosh; gère les applications audio et vidéo.</a:t>
            </a:r>
            <a:br>
              <a:rPr lang="fr-FR" sz="1000" dirty="0" smtClean="0"/>
            </a:br>
            <a:r>
              <a:rPr lang="fr-FR" sz="1000" dirty="0" smtClean="0"/>
              <a:t>Format RTF </a:t>
            </a:r>
            <a:r>
              <a:rPr lang="fr-FR" sz="1000" dirty="0" err="1" smtClean="0"/>
              <a:t>Rich</a:t>
            </a:r>
            <a:r>
              <a:rPr lang="fr-FR" sz="1000" dirty="0" smtClean="0"/>
              <a:t> </a:t>
            </a:r>
            <a:r>
              <a:rPr lang="fr-FR" sz="1000" dirty="0" err="1" smtClean="0"/>
              <a:t>Text</a:t>
            </a:r>
            <a:r>
              <a:rPr lang="fr-FR" sz="1000" dirty="0" smtClean="0"/>
              <a:t>, un format de fichier qui vous permet d'échanger des fichiers entre les traitements de texte différents, même dans les systèmes d'exploitation différents.</a:t>
            </a:r>
            <a:br>
              <a:rPr lang="fr-FR" sz="1000" dirty="0" smtClean="0"/>
            </a:br>
            <a:r>
              <a:rPr lang="fr-FR" sz="1000" dirty="0" smtClean="0"/>
              <a:t/>
            </a:r>
            <a:br>
              <a:rPr lang="fr-FR" sz="1000" dirty="0" smtClean="0"/>
            </a:br>
            <a:r>
              <a:rPr lang="fr-FR" sz="1000" dirty="0" smtClean="0"/>
              <a:t>Catégoriser comme type de fichier</a:t>
            </a:r>
            <a:endParaRPr lang="en-US" sz="1000" dirty="0" smtClean="0"/>
          </a:p>
        </p:txBody>
      </p:sp>
    </p:spTree>
    <p:extLst>
      <p:ext uri="{BB962C8B-B14F-4D97-AF65-F5344CB8AC3E}">
        <p14:creationId xmlns:p14="http://schemas.microsoft.com/office/powerpoint/2010/main" val="2517727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miter lim="800000"/>
            <a:headEnd/>
            <a:tailEnd/>
          </a:ln>
        </p:spPr>
        <p:txBody>
          <a:bodyPr/>
          <a:lstStyle/>
          <a:p>
            <a:fld id="{4CAC1249-5619-43DF-940F-27FA0EB2D747}" type="slidenum">
              <a:rPr lang="en-US" smtClean="0"/>
              <a:pPr/>
              <a:t>41</a:t>
            </a:fld>
            <a:endParaRPr lang="en-US" smtClean="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pPr eaLnBrk="1" hangingPunct="1"/>
            <a:r>
              <a:rPr lang="fr-FR" smtClean="0"/>
              <a:t>La couche session est responsable de la mise en place et au démontage des connexions réseau. Les exemples incluent les RPC et NFS.</a:t>
            </a:r>
            <a:br>
              <a:rPr lang="fr-FR" smtClean="0"/>
            </a:br>
            <a:r>
              <a:rPr lang="fr-FR" smtClean="0"/>
              <a:t>La mécanique même de ce processus, cependant, sont mises en œuvre à la couche transport. Pour configurer des connexions ou démolir les connexions, la couche session communique avec la couche de transport. Remote Procedure Call (RPC) est un exemple d'un protocole de session IP, le Network File System (NFS), qui utilise RPC, est un exemple d'application à cette couche.</a:t>
            </a:r>
          </a:p>
          <a:p>
            <a:pPr eaLnBrk="1" hangingPunct="1"/>
            <a:r>
              <a:rPr lang="fr-FR" b="1" smtClean="0"/>
              <a:t>RPC</a:t>
            </a:r>
            <a:r>
              <a:rPr lang="fr-FR" smtClean="0"/>
              <a:t> (</a:t>
            </a:r>
            <a:r>
              <a:rPr lang="fr-FR" b="1" i="1" smtClean="0"/>
              <a:t>R</a:t>
            </a:r>
            <a:r>
              <a:rPr lang="fr-FR" i="1" smtClean="0"/>
              <a:t>emote </a:t>
            </a:r>
            <a:r>
              <a:rPr lang="fr-FR" b="1" i="1" smtClean="0"/>
              <a:t>P</a:t>
            </a:r>
            <a:r>
              <a:rPr lang="fr-FR" i="1" smtClean="0"/>
              <a:t>rocedure </a:t>
            </a:r>
            <a:r>
              <a:rPr lang="fr-FR" b="1" i="1" smtClean="0"/>
              <a:t>C</a:t>
            </a:r>
            <a:r>
              <a:rPr lang="fr-FR" i="1" smtClean="0"/>
              <a:t>all</a:t>
            </a:r>
            <a:r>
              <a:rPr lang="fr-FR" smtClean="0"/>
              <a:t>) est un </a:t>
            </a:r>
            <a:r>
              <a:rPr lang="fr-FR" smtClean="0">
                <a:hlinkClick r:id="rId3" tooltip="Protocole réseau"/>
              </a:rPr>
              <a:t>protocole réseau</a:t>
            </a:r>
            <a:r>
              <a:rPr lang="fr-FR" smtClean="0"/>
              <a:t> permettant de faire des appels de procédures sur un </a:t>
            </a:r>
            <a:r>
              <a:rPr lang="fr-FR" smtClean="0">
                <a:hlinkClick r:id="rId4" tooltip="Ordinateur"/>
              </a:rPr>
              <a:t>ordinateur</a:t>
            </a:r>
            <a:r>
              <a:rPr lang="fr-FR" smtClean="0"/>
              <a:t> distant à l'aide d'un </a:t>
            </a:r>
            <a:r>
              <a:rPr lang="fr-FR" smtClean="0">
                <a:hlinkClick r:id="rId5" tooltip="Serveur d'applications"/>
              </a:rPr>
              <a:t>serveur d'applications</a:t>
            </a:r>
            <a:r>
              <a:rPr lang="fr-FR" smtClean="0"/>
              <a:t>. Ce protocole est utilisé dans le modèle </a:t>
            </a:r>
            <a:r>
              <a:rPr lang="fr-FR" smtClean="0">
                <a:hlinkClick r:id="rId6" tooltip="Client (informatique)"/>
              </a:rPr>
              <a:t>client</a:t>
            </a:r>
            <a:r>
              <a:rPr lang="fr-FR" smtClean="0"/>
              <a:t>-</a:t>
            </a:r>
            <a:r>
              <a:rPr lang="fr-FR" smtClean="0">
                <a:hlinkClick r:id="rId7" tooltip="Serveur informatique"/>
              </a:rPr>
              <a:t>serveur</a:t>
            </a:r>
            <a:r>
              <a:rPr lang="fr-FR" smtClean="0"/>
              <a:t> et permet de gérer les différents messages entre ces entités.</a:t>
            </a:r>
            <a:endParaRPr lang="en-US" smtClean="0"/>
          </a:p>
        </p:txBody>
      </p:sp>
    </p:spTree>
    <p:extLst>
      <p:ext uri="{BB962C8B-B14F-4D97-AF65-F5344CB8AC3E}">
        <p14:creationId xmlns:p14="http://schemas.microsoft.com/office/powerpoint/2010/main" val="243131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miter lim="800000"/>
            <a:headEnd/>
            <a:tailEnd/>
          </a:ln>
        </p:spPr>
        <p:txBody>
          <a:bodyPr/>
          <a:lstStyle/>
          <a:p>
            <a:fld id="{FB810025-8C8B-4650-99BD-178A24BA391A}" type="slidenum">
              <a:rPr lang="en-US" smtClean="0"/>
              <a:pPr/>
              <a:t>43</a:t>
            </a:fld>
            <a:endParaRPr lang="en-US" smtClean="0"/>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endParaRPr lang="fr-FR" smtClean="0"/>
          </a:p>
          <a:p>
            <a:r>
              <a:rPr lang="fr-FR" smtClean="0"/>
              <a:t>Full duplex signifie que vous pouvez envoyer et recevoir en même temps. Cela était impossible sur le câble coaxial, le support d'origine Ethernet car il avait seulement 1 chef d'orchestre et Ethernet utilise la signalisation en bande de base. Toutefois, 10BaseT et 100BaseT utiliser un câble à 4 conducteurs. Â (En fait, il ya généralement 8 conducteurs, mais seulement 4 sont utilisés.) 1 paire de conducteurs est utilisé pour envoyer des données et l'autre pour recevoir les données. Chaque paire torsadée sont aussi autour de l'autre pour aider à éliminer le bruit, d'où le nom paire torsadée non blindée. Avec le matériel adéquat, vous pouvez théoriquement doubler la vitesse de votre réseau en envoyant et recevant simultanément. Bien sûr, il s'agit d'un environnement rare qui a tellement de données à envoyer dans les deux directions, mais en full duplex vous donnera un gain de performances, car vous n'avez plus à attendre une hôte de finir d'envoyer avant de commencer à envoyer vos données, à savoir un report</a:t>
            </a:r>
          </a:p>
        </p:txBody>
      </p:sp>
    </p:spTree>
    <p:extLst>
      <p:ext uri="{BB962C8B-B14F-4D97-AF65-F5344CB8AC3E}">
        <p14:creationId xmlns:p14="http://schemas.microsoft.com/office/powerpoint/2010/main" val="415822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miter lim="800000"/>
            <a:headEnd/>
            <a:tailEnd/>
          </a:ln>
        </p:spPr>
        <p:txBody>
          <a:bodyPr/>
          <a:lstStyle/>
          <a:p>
            <a:fld id="{65218907-2A14-4096-9186-09B1464D1AAE}" type="slidenum">
              <a:rPr lang="en-US" smtClean="0"/>
              <a:pPr/>
              <a:t>44</a:t>
            </a:fld>
            <a:endParaRPr lang="en-US" smtClean="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p:spPr>
        <p:txBody>
          <a:bodyPr/>
          <a:lstStyle/>
          <a:p>
            <a:pPr eaLnBrk="1" hangingPunct="1"/>
            <a:r>
              <a:rPr lang="en-US" b="1" i="1" smtClean="0"/>
              <a:t>P</a:t>
            </a:r>
            <a:r>
              <a:rPr lang="en-US" i="1" smtClean="0"/>
              <a:t>rotocol </a:t>
            </a:r>
            <a:r>
              <a:rPr lang="en-US" b="1" i="1" smtClean="0"/>
              <a:t>D</a:t>
            </a:r>
            <a:r>
              <a:rPr lang="en-US" i="1" smtClean="0"/>
              <a:t>ata </a:t>
            </a:r>
            <a:r>
              <a:rPr lang="en-US" b="1" i="1" smtClean="0"/>
              <a:t>U</a:t>
            </a:r>
            <a:r>
              <a:rPr lang="en-US" i="1" smtClean="0"/>
              <a:t>nit</a:t>
            </a:r>
            <a:r>
              <a:rPr lang="en-US" smtClean="0"/>
              <a:t>. The term used to describe </a:t>
            </a:r>
            <a:r>
              <a:rPr lang="en-US" smtClean="0">
                <a:hlinkClick r:id="rId3"/>
              </a:rPr>
              <a:t>data</a:t>
            </a:r>
            <a:r>
              <a:rPr lang="en-US" smtClean="0"/>
              <a:t> as it moves from one layer of the </a:t>
            </a:r>
            <a:r>
              <a:rPr lang="en-US" smtClean="0">
                <a:hlinkClick r:id="rId4"/>
              </a:rPr>
              <a:t>OSI model</a:t>
            </a:r>
            <a:r>
              <a:rPr lang="en-US" smtClean="0"/>
              <a:t> to another. </a:t>
            </a:r>
          </a:p>
        </p:txBody>
      </p:sp>
    </p:spTree>
    <p:extLst>
      <p:ext uri="{BB962C8B-B14F-4D97-AF65-F5344CB8AC3E}">
        <p14:creationId xmlns:p14="http://schemas.microsoft.com/office/powerpoint/2010/main" val="4091530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miter lim="800000"/>
            <a:headEnd/>
            <a:tailEnd/>
          </a:ln>
        </p:spPr>
        <p:txBody>
          <a:bodyPr/>
          <a:lstStyle/>
          <a:p>
            <a:fld id="{71F76F2F-225B-4064-B2C7-1B7CF2A11253}" type="slidenum">
              <a:rPr lang="en-US" smtClean="0"/>
              <a:pPr/>
              <a:t>47</a:t>
            </a:fld>
            <a:endParaRPr lang="en-US" smtClean="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r>
              <a:rPr lang="en-US" smtClean="0"/>
              <a:t>Preamble is sequence of 1’s and 0’s signifies the beginning of a frame</a:t>
            </a:r>
          </a:p>
          <a:p>
            <a:pPr eaLnBrk="1" hangingPunct="1"/>
            <a:r>
              <a:rPr lang="en-US" smtClean="0"/>
              <a:t>DataLen decides the length of Data, can be 64 to 1500 Bytes is called as MTU</a:t>
            </a:r>
          </a:p>
          <a:p>
            <a:pPr eaLnBrk="1" hangingPunct="1"/>
            <a:r>
              <a:rPr lang="en-US" smtClean="0"/>
              <a:t>FCS is used for error detection</a:t>
            </a:r>
          </a:p>
          <a:p>
            <a:pPr eaLnBrk="1" hangingPunct="1"/>
            <a:r>
              <a:rPr lang="en-US" smtClean="0"/>
              <a:t>CRC run on the data field and and the values is kept in FCS</a:t>
            </a:r>
          </a:p>
          <a:p>
            <a:pPr eaLnBrk="1" hangingPunct="1"/>
            <a:endParaRPr lang="en-US" smtClean="0"/>
          </a:p>
        </p:txBody>
      </p:sp>
    </p:spTree>
    <p:extLst>
      <p:ext uri="{BB962C8B-B14F-4D97-AF65-F5344CB8AC3E}">
        <p14:creationId xmlns:p14="http://schemas.microsoft.com/office/powerpoint/2010/main" val="160972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miter lim="800000"/>
            <a:headEnd/>
            <a:tailEnd/>
          </a:ln>
        </p:spPr>
        <p:txBody>
          <a:bodyPr/>
          <a:lstStyle/>
          <a:p>
            <a:fld id="{568AF2E5-3D0A-4DDE-BB23-AB78E4D7CB2E}" type="slidenum">
              <a:rPr lang="en-US" smtClean="0"/>
              <a:pPr/>
              <a:t>49</a:t>
            </a:fld>
            <a:endParaRPr lang="en-US" smtClean="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p:spPr>
        <p:txBody>
          <a:bodyPr/>
          <a:lstStyle/>
          <a:p>
            <a:pPr eaLnBrk="1" hangingPunct="1"/>
            <a:r>
              <a:rPr lang="fr-FR" dirty="0" smtClean="0"/>
              <a:t>Les données sont en bits </a:t>
            </a:r>
            <a:r>
              <a:rPr lang="fr-FR" dirty="0" err="1" smtClean="0"/>
              <a:t>Bits</a:t>
            </a:r>
            <a:r>
              <a:rPr lang="fr-FR" dirty="0" smtClean="0"/>
              <a:t> sont convertis en signaux connu sous le nom d'encodage</a:t>
            </a:r>
            <a:br>
              <a:rPr lang="fr-FR" dirty="0" smtClean="0"/>
            </a:br>
            <a:r>
              <a:rPr lang="fr-FR" dirty="0" smtClean="0"/>
              <a:t>La couche physique est également responsable de la manière dont l'information binaire est converti en un signal de la couche physique. Par exemple, si le câble utilise le cuivre comme moyen de transport, la couche physique définit la façon binaire 1 et 0 sont converties en un signal électrique en utilisant différents niveaux de tension. Si le câble utilise la fibre, la couche physique définit comment 1 et de 0 sont représentés en utilisant une LED ou laser avec différentes fréquences de lumière</a:t>
            </a:r>
            <a:endParaRPr lang="en-US" dirty="0" smtClean="0"/>
          </a:p>
        </p:txBody>
      </p:sp>
    </p:spTree>
    <p:extLst>
      <p:ext uri="{BB962C8B-B14F-4D97-AF65-F5344CB8AC3E}">
        <p14:creationId xmlns:p14="http://schemas.microsoft.com/office/powerpoint/2010/main" val="1740215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a:ln/>
        </p:spPr>
      </p:sp>
      <p:sp>
        <p:nvSpPr>
          <p:cNvPr id="229379" name="Notes Placeholder 2"/>
          <p:cNvSpPr>
            <a:spLocks noGrp="1"/>
          </p:cNvSpPr>
          <p:nvPr>
            <p:ph type="body" idx="1"/>
          </p:nvPr>
        </p:nvSpPr>
        <p:spPr>
          <a:noFill/>
        </p:spPr>
        <p:txBody>
          <a:bodyPr/>
          <a:lstStyle/>
          <a:p>
            <a:endParaRPr lang="fr-FR" smtClean="0"/>
          </a:p>
        </p:txBody>
      </p:sp>
      <p:sp>
        <p:nvSpPr>
          <p:cNvPr id="229380" name="Slide Number Placeholder 3"/>
          <p:cNvSpPr>
            <a:spLocks noGrp="1"/>
          </p:cNvSpPr>
          <p:nvPr>
            <p:ph type="sldNum" sz="quarter" idx="5"/>
          </p:nvPr>
        </p:nvSpPr>
        <p:spPr>
          <a:noFill/>
          <a:ln>
            <a:miter lim="800000"/>
            <a:headEnd/>
            <a:tailEnd/>
          </a:ln>
        </p:spPr>
        <p:txBody>
          <a:bodyPr/>
          <a:lstStyle/>
          <a:p>
            <a:fld id="{514B45E8-2D6C-4922-9387-3EAA9971D1C2}" type="slidenum">
              <a:rPr lang="en-US" smtClean="0"/>
              <a:pPr/>
              <a:t>65</a:t>
            </a:fld>
            <a:endParaRPr lang="en-US" smtClean="0"/>
          </a:p>
        </p:txBody>
      </p:sp>
    </p:spTree>
    <p:extLst>
      <p:ext uri="{BB962C8B-B14F-4D97-AF65-F5344CB8AC3E}">
        <p14:creationId xmlns:p14="http://schemas.microsoft.com/office/powerpoint/2010/main" val="727397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a:ln/>
        </p:spPr>
      </p:sp>
      <p:sp>
        <p:nvSpPr>
          <p:cNvPr id="230403" name="Notes Placeholder 2"/>
          <p:cNvSpPr>
            <a:spLocks noGrp="1"/>
          </p:cNvSpPr>
          <p:nvPr>
            <p:ph type="body" idx="1"/>
          </p:nvPr>
        </p:nvSpPr>
        <p:spPr>
          <a:noFill/>
        </p:spPr>
        <p:txBody>
          <a:bodyPr/>
          <a:lstStyle/>
          <a:p>
            <a:endParaRPr lang="fr-FR" smtClean="0"/>
          </a:p>
        </p:txBody>
      </p:sp>
      <p:sp>
        <p:nvSpPr>
          <p:cNvPr id="230404" name="Slide Number Placeholder 3"/>
          <p:cNvSpPr>
            <a:spLocks noGrp="1"/>
          </p:cNvSpPr>
          <p:nvPr>
            <p:ph type="sldNum" sz="quarter" idx="5"/>
          </p:nvPr>
        </p:nvSpPr>
        <p:spPr>
          <a:noFill/>
          <a:ln>
            <a:miter lim="800000"/>
            <a:headEnd/>
            <a:tailEnd/>
          </a:ln>
        </p:spPr>
        <p:txBody>
          <a:bodyPr/>
          <a:lstStyle/>
          <a:p>
            <a:fld id="{AFF91BB3-F4F7-4605-A74C-5DB154E94D99}" type="slidenum">
              <a:rPr lang="en-US" smtClean="0"/>
              <a:pPr/>
              <a:t>68</a:t>
            </a:fld>
            <a:endParaRPr lang="en-US" smtClean="0"/>
          </a:p>
        </p:txBody>
      </p:sp>
    </p:spTree>
    <p:extLst>
      <p:ext uri="{BB962C8B-B14F-4D97-AF65-F5344CB8AC3E}">
        <p14:creationId xmlns:p14="http://schemas.microsoft.com/office/powerpoint/2010/main" val="1653410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miter lim="800000"/>
            <a:headEnd/>
            <a:tailEnd/>
          </a:ln>
        </p:spPr>
        <p:txBody>
          <a:bodyPr/>
          <a:lstStyle/>
          <a:p>
            <a:fld id="{F4A74A31-B723-43D7-8EBA-CB36915D990A}" type="slidenum">
              <a:rPr lang="en-US" smtClean="0"/>
              <a:pPr/>
              <a:t>69</a:t>
            </a:fld>
            <a:endParaRPr lang="en-US"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p:spPr>
        <p:txBody>
          <a:bodyPr/>
          <a:lstStyle/>
          <a:p>
            <a:pPr eaLnBrk="1" hangingPunct="1"/>
            <a:r>
              <a:rPr lang="en-US" smtClean="0"/>
              <a:t>Exam Watch Make sure you understand the mechanics of Ethernet: CSMA/CD. No device has priority over another device. If two devices transmit simultaneously, a collision occurs. When this happens, a jam signal is generated and the devices try to retransmit after waiting a random period.</a:t>
            </a:r>
          </a:p>
        </p:txBody>
      </p:sp>
    </p:spTree>
    <p:extLst>
      <p:ext uri="{BB962C8B-B14F-4D97-AF65-F5344CB8AC3E}">
        <p14:creationId xmlns:p14="http://schemas.microsoft.com/office/powerpoint/2010/main" val="2996231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miter lim="800000"/>
            <a:headEnd/>
            <a:tailEnd/>
          </a:ln>
        </p:spPr>
        <p:txBody>
          <a:bodyPr/>
          <a:lstStyle/>
          <a:p>
            <a:fld id="{846260D6-6425-490E-97AA-05DF1AB871E7}" type="slidenum">
              <a:rPr lang="en-US" smtClean="0"/>
              <a:pPr/>
              <a:t>70</a:t>
            </a:fld>
            <a:endParaRPr lang="en-US" smtClean="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p:spPr>
        <p:txBody>
          <a:bodyPr/>
          <a:lstStyle/>
          <a:p>
            <a:pPr eaLnBrk="1" hangingPunct="1"/>
            <a:r>
              <a:rPr lang="en-US" sz="1000" smtClean="0"/>
              <a:t>If two or more machines simultaneously sense the wire and see no frame, and each places its frame on the wire, a </a:t>
            </a:r>
            <a:r>
              <a:rPr lang="en-US" sz="1000" i="1" smtClean="0"/>
              <a:t>collision</a:t>
            </a:r>
            <a:r>
              <a:rPr lang="en-US" sz="1000" smtClean="0"/>
              <a:t> will occur. In this situation, the voltage levels on a copper wire or the light frequencies on a piece of fiber get messed up. For example, if two NICs attempt to put the same voltage on an electrical piece of wire, the voltage level will be different than if only one device does so. Basically, the two original frames become unintelligible (or undecipherable). The NICs, when they place a frame on the wire, examine the status of the wire to ensure that a collision does not occur: this is the </a:t>
            </a:r>
            <a:r>
              <a:rPr lang="en-US" sz="1000" i="1" smtClean="0"/>
              <a:t>collision</a:t>
            </a:r>
            <a:r>
              <a:rPr lang="en-US" sz="1000" smtClean="0"/>
              <a:t> </a:t>
            </a:r>
            <a:r>
              <a:rPr lang="en-US" sz="1000" i="1" smtClean="0"/>
              <a:t>detection</a:t>
            </a:r>
            <a:r>
              <a:rPr lang="en-US" sz="1000" smtClean="0"/>
              <a:t> mechanism of CSMA/CD.</a:t>
            </a:r>
          </a:p>
          <a:p>
            <a:pPr eaLnBrk="1" hangingPunct="1"/>
            <a:r>
              <a:rPr lang="en-US" sz="1000" smtClean="0"/>
              <a:t>If the NICs see a collision for their transmitted frames, they have to resend the frames. In this instance, each NIC that was transmitting a frame when a collision occurred creates a special signal, called a jam signal, on the wire, waits a small random time period, and senses the wire again. If no frame is currently on the wire, the NIC will then retransmit its original frame. The time period that the NIC waits is measured in microseconds, a delay that can’t be detected by a human. Likewise, the time period the NICs wait is random to help ensure a collision won’t occur again when these NICs retransmit their frames.</a:t>
            </a:r>
          </a:p>
          <a:p>
            <a:pPr eaLnBrk="1" hangingPunct="1"/>
            <a:r>
              <a:rPr lang="en-US" sz="1000" smtClean="0"/>
              <a:t>The more devices you place on a segment, the more likely you are to experience collisions. If you put too many devices on the segment, too many collisions will occur, seriously affecting your throughput. Therefore, you need to monitor the number of collisions on each of your network segments. The more collisions you experience, the less throughput you’ll get. Normally, if your collisions are less than one percent of your total traffic, you are okay. This is not to say that collisions are </a:t>
            </a:r>
            <a:r>
              <a:rPr lang="en-US" sz="1000" i="1" smtClean="0"/>
              <a:t>bad</a:t>
            </a:r>
            <a:r>
              <a:rPr lang="en-US" sz="1000" smtClean="0"/>
              <a:t>—they are just one part of how Ethernet functions.</a:t>
            </a:r>
          </a:p>
        </p:txBody>
      </p:sp>
    </p:spTree>
    <p:extLst>
      <p:ext uri="{BB962C8B-B14F-4D97-AF65-F5344CB8AC3E}">
        <p14:creationId xmlns:p14="http://schemas.microsoft.com/office/powerpoint/2010/main" val="3584455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miter lim="800000"/>
            <a:headEnd/>
            <a:tailEnd/>
          </a:ln>
        </p:spPr>
        <p:txBody>
          <a:bodyPr/>
          <a:lstStyle/>
          <a:p>
            <a:fld id="{38AB7684-AE4B-4BAB-9B65-FA1A8CB71384}" type="slidenum">
              <a:rPr lang="en-US" smtClean="0"/>
              <a:pPr/>
              <a:t>17</a:t>
            </a:fld>
            <a:endParaRPr lang="en-US" smtClean="0"/>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p:spPr>
        <p:txBody>
          <a:bodyPr/>
          <a:lstStyle/>
          <a:p>
            <a:pPr eaLnBrk="1" hangingPunct="1"/>
            <a:r>
              <a:rPr lang="en-US" smtClean="0"/>
              <a:t>Lorsque vous câbler vos ordinateurs et des périphériques finaux , une varitée des topologies peuvent être utilisées . Une topologie défini comment les périphériques sont connectés</a:t>
            </a:r>
          </a:p>
        </p:txBody>
      </p:sp>
    </p:spTree>
    <p:extLst>
      <p:ext uri="{BB962C8B-B14F-4D97-AF65-F5344CB8AC3E}">
        <p14:creationId xmlns:p14="http://schemas.microsoft.com/office/powerpoint/2010/main" val="3856161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p:spPr>
        <p:txBody>
          <a:bodyPr>
            <a:normAutofit lnSpcReduction="10000"/>
          </a:bodyPr>
          <a:lstStyle/>
          <a:p>
            <a:r>
              <a:rPr lang="fr-FR" smtClean="0"/>
              <a:t>Codage </a:t>
            </a:r>
          </a:p>
          <a:p>
            <a:endParaRPr lang="fr-FR" smtClean="0"/>
          </a:p>
          <a:p>
            <a:r>
              <a:rPr lang="fr-FR" smtClean="0"/>
              <a:t>Le codage est une méthode de conversion d’un flux de bits de données en code prédéfini. Les codes sont des groupements de bits utilisés pour fournir un modèle prévisible pouvant être reconnu à la fois par l’expéditeur et le récepteur. L’utilisation de modèles prévisibles aide à distinguer les bits de données des bits de contrôle et à offrir une meilleure détection des erreurs de support. </a:t>
            </a:r>
          </a:p>
          <a:p>
            <a:endParaRPr lang="fr-FR" smtClean="0"/>
          </a:p>
          <a:p>
            <a:r>
              <a:rPr lang="fr-FR" smtClean="0"/>
              <a:t>Outre la création de codes pour les données, les méthodes de codage au niveau de la couche physique peuvent également fournir des codes à des fins de contrôle comme l’identification du début et de la fin d’une trame. L’hôte transmetteur transmet la configuration binaire spécifique ou un code pour identifier le début ou la fin de la trame. </a:t>
            </a:r>
          </a:p>
          <a:p>
            <a:endParaRPr lang="fr-FR" smtClean="0"/>
          </a:p>
          <a:p>
            <a:r>
              <a:rPr lang="fr-FR" smtClean="0"/>
              <a:t>Signalisation</a:t>
            </a:r>
          </a:p>
          <a:p>
            <a:endParaRPr lang="fr-FR" smtClean="0"/>
          </a:p>
          <a:p>
            <a:r>
              <a:rPr lang="fr-FR" smtClean="0"/>
              <a:t>La couche physique doit générer les signaux électriques, optiques ou sans fil qui représentent le 1 et le 0 sur le support. La méthode de représentation des bits est appelée méthode de signalisation. Les normes de couche physique doivent définir le type de signal représentant un 1 et un 0. Il peut s’agir simplement d’un changement de niveau du signal électrique ou de l’impulsion optique, ou d’une méthode de signalisation plus complexe.</a:t>
            </a:r>
          </a:p>
          <a:p>
            <a:endParaRPr lang="fr-FR" smtClean="0"/>
          </a:p>
          <a:p>
            <a:r>
              <a:rPr lang="fr-FR" smtClean="0"/>
              <a:t>Les sections suivantes examinent différentes méthodes de signalisation et de codage.</a:t>
            </a:r>
          </a:p>
          <a:p>
            <a:endParaRPr lang="fr-FR" smtClean="0"/>
          </a:p>
          <a:p>
            <a:endParaRPr lang="fr-FR" smtClean="0"/>
          </a:p>
        </p:txBody>
      </p:sp>
      <p:sp>
        <p:nvSpPr>
          <p:cNvPr id="233476" name="Slide Number Placeholder 3"/>
          <p:cNvSpPr>
            <a:spLocks noGrp="1"/>
          </p:cNvSpPr>
          <p:nvPr>
            <p:ph type="sldNum" sz="quarter" idx="5"/>
          </p:nvPr>
        </p:nvSpPr>
        <p:spPr>
          <a:noFill/>
          <a:ln>
            <a:miter lim="800000"/>
            <a:headEnd/>
            <a:tailEnd/>
          </a:ln>
        </p:spPr>
        <p:txBody>
          <a:bodyPr/>
          <a:lstStyle/>
          <a:p>
            <a:fld id="{38DF9B5E-4135-43A4-AB47-735453B30262}" type="slidenum">
              <a:rPr lang="en-US" smtClean="0"/>
              <a:pPr/>
              <a:t>72</a:t>
            </a:fld>
            <a:endParaRPr lang="en-US" smtClean="0"/>
          </a:p>
        </p:txBody>
      </p:sp>
    </p:spTree>
    <p:extLst>
      <p:ext uri="{BB962C8B-B14F-4D97-AF65-F5344CB8AC3E}">
        <p14:creationId xmlns:p14="http://schemas.microsoft.com/office/powerpoint/2010/main" val="1431538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miter lim="800000"/>
            <a:headEnd/>
            <a:tailEnd/>
          </a:ln>
        </p:spPr>
        <p:txBody>
          <a:bodyPr/>
          <a:lstStyle/>
          <a:p>
            <a:fld id="{D6404A58-174D-44B9-963B-87BB4EA2DE07}" type="slidenum">
              <a:rPr lang="en-US" smtClean="0"/>
              <a:pPr/>
              <a:t>74</a:t>
            </a:fld>
            <a:endParaRPr lang="en-US" smtClean="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p:spPr>
        <p:txBody>
          <a:bodyPr/>
          <a:lstStyle/>
          <a:p>
            <a:pPr eaLnBrk="1" hangingPunct="1"/>
            <a:r>
              <a:rPr lang="en-US" b="1" smtClean="0"/>
              <a:t>IEEE’s Version of Ethernet</a:t>
            </a:r>
          </a:p>
          <a:p>
            <a:pPr eaLnBrk="1" hangingPunct="1"/>
            <a:r>
              <a:rPr lang="en-US" smtClean="0"/>
              <a:t>There are actually two variants of Ethernet: IEEE’s implementation and the DIX implementation. Ethernet was developed by three different companies in the early 1980s: Digital, Intel, and Xerox, or DIX for short. This implementation of Ethernet has evolved over time; its current version is called Ethernet II. Devices running TCP/IP typically use the Ethernet II implementation.</a:t>
            </a:r>
          </a:p>
          <a:p>
            <a:pPr eaLnBrk="1" hangingPunct="1"/>
            <a:r>
              <a:rPr lang="en-US" smtClean="0"/>
              <a:t>The second version of Ethernet was developed by IEEE and is standardized in the IEEE 802.2 and 802.3 standards. IEEE has split the data link layer into two components: MAC and LLC. These components are described in </a:t>
            </a:r>
            <a:r>
              <a:rPr lang="en-US" smtClean="0">
                <a:hlinkClick r:id="" action="ppaction://noaction"/>
              </a:rPr>
              <a:t>Table 2-5</a:t>
            </a:r>
            <a:r>
              <a:rPr lang="en-US" smtClean="0"/>
              <a:t>. The top part of the data link layer is the LLC, and its function is performed in software. The bottom part of the data link layer is the MAC, and its function is performed in hardware.</a:t>
            </a:r>
          </a:p>
          <a:p>
            <a:pPr eaLnBrk="1" hangingPunct="1"/>
            <a:endParaRPr lang="en-US" smtClean="0"/>
          </a:p>
          <a:p>
            <a:pPr eaLnBrk="1" hangingPunct="1"/>
            <a:r>
              <a:rPr lang="en-US" smtClean="0"/>
              <a:t>Logical Link Control (LLC) 802.2</a:t>
            </a:r>
          </a:p>
          <a:p>
            <a:pPr eaLnBrk="1" hangingPunct="1"/>
            <a:r>
              <a:rPr lang="en-US" smtClean="0"/>
              <a:t> Defines how to multiplex multiple network layer protocols in the data link layer frame. LLC is performed in software. </a:t>
            </a:r>
          </a:p>
          <a:p>
            <a:pPr eaLnBrk="1" hangingPunct="1"/>
            <a:endParaRPr lang="en-US" smtClean="0"/>
          </a:p>
          <a:p>
            <a:pPr eaLnBrk="1" hangingPunct="1"/>
            <a:r>
              <a:rPr lang="en-US" smtClean="0"/>
              <a:t> MAC 802.3 Defines how information is transmitted in an Ethernet environment, and defines the framing, MAC addressing, and mechanics as to how Ethernet works. MAC is performed in hardware</a:t>
            </a:r>
          </a:p>
        </p:txBody>
      </p:sp>
    </p:spTree>
    <p:extLst>
      <p:ext uri="{BB962C8B-B14F-4D97-AF65-F5344CB8AC3E}">
        <p14:creationId xmlns:p14="http://schemas.microsoft.com/office/powerpoint/2010/main" val="500214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miter lim="800000"/>
            <a:headEnd/>
            <a:tailEnd/>
          </a:ln>
        </p:spPr>
        <p:txBody>
          <a:bodyPr/>
          <a:lstStyle/>
          <a:p>
            <a:fld id="{F44F878D-84D1-4F4D-AC54-F58C2ACC2CCE}" type="slidenum">
              <a:rPr lang="en-US" smtClean="0"/>
              <a:pPr/>
              <a:t>75</a:t>
            </a:fld>
            <a:endParaRPr lang="en-US" smtClean="0"/>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p:spPr>
        <p:txBody>
          <a:bodyPr/>
          <a:lstStyle/>
          <a:p>
            <a:pPr eaLnBrk="1" hangingPunct="1"/>
            <a:r>
              <a:rPr lang="en-US" smtClean="0"/>
              <a:t> </a:t>
            </a:r>
          </a:p>
        </p:txBody>
      </p:sp>
    </p:spTree>
    <p:extLst>
      <p:ext uri="{BB962C8B-B14F-4D97-AF65-F5344CB8AC3E}">
        <p14:creationId xmlns:p14="http://schemas.microsoft.com/office/powerpoint/2010/main" val="103570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miter lim="800000"/>
            <a:headEnd/>
            <a:tailEnd/>
          </a:ln>
        </p:spPr>
        <p:txBody>
          <a:bodyPr/>
          <a:lstStyle/>
          <a:p>
            <a:fld id="{5FB91B60-25A5-43A1-B0DD-73CB9BE92E62}" type="slidenum">
              <a:rPr lang="en-US" smtClean="0"/>
              <a:pPr/>
              <a:t>78</a:t>
            </a:fld>
            <a:endParaRPr lang="en-US" smtClean="0"/>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p:spPr>
        <p:txBody>
          <a:bodyPr/>
          <a:lstStyle/>
          <a:p>
            <a:pPr eaLnBrk="1" hangingPunct="1"/>
            <a:r>
              <a:rPr lang="en-US" smtClean="0"/>
              <a:t>TK16-15</a:t>
            </a:r>
          </a:p>
        </p:txBody>
      </p:sp>
    </p:spTree>
    <p:extLst>
      <p:ext uri="{BB962C8B-B14F-4D97-AF65-F5344CB8AC3E}">
        <p14:creationId xmlns:p14="http://schemas.microsoft.com/office/powerpoint/2010/main" val="495470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miter lim="800000"/>
            <a:headEnd/>
            <a:tailEnd/>
          </a:ln>
        </p:spPr>
        <p:txBody>
          <a:bodyPr/>
          <a:lstStyle/>
          <a:p>
            <a:fld id="{9CE3239A-07FD-4612-8429-E25BFAC0D462}" type="slidenum">
              <a:rPr lang="en-US" smtClean="0"/>
              <a:pPr/>
              <a:t>79</a:t>
            </a:fld>
            <a:endParaRPr lang="en-US" smtClean="0"/>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p:spPr>
        <p:txBody>
          <a:bodyPr/>
          <a:lstStyle/>
          <a:p>
            <a:pPr eaLnBrk="1" hangingPunct="1"/>
            <a:r>
              <a:rPr lang="en-US" smtClean="0"/>
              <a:t>Logical Addressing – scenario Explain</a:t>
            </a:r>
          </a:p>
        </p:txBody>
      </p:sp>
    </p:spTree>
    <p:extLst>
      <p:ext uri="{BB962C8B-B14F-4D97-AF65-F5344CB8AC3E}">
        <p14:creationId xmlns:p14="http://schemas.microsoft.com/office/powerpoint/2010/main" val="1460415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miter lim="800000"/>
            <a:headEnd/>
            <a:tailEnd/>
          </a:ln>
        </p:spPr>
        <p:txBody>
          <a:bodyPr/>
          <a:lstStyle/>
          <a:p>
            <a:fld id="{757FDE9F-29A2-4999-BB9B-13B35D152FCC}" type="slidenum">
              <a:rPr lang="en-US" smtClean="0"/>
              <a:pPr/>
              <a:t>94</a:t>
            </a:fld>
            <a:endParaRPr lang="en-US" smtClean="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r>
              <a:rPr lang="fr-FR" smtClean="0"/>
              <a:t>Une autre fonction de la couche transport est de créer et de maintenir des connexions pour la couche session. Les informations transmises à des dispositifs à la couche de transport est appelé un segment. Parce que plusieurs connexions peuvent être établies d'un appareil à l'autre ou les périphériques, un certain type de fonction de multiplexage est nécessaire de différencier entre les différentes connexions. Cela garantit que la couche de transport peut envoyer des données à partir d'une application particulière à la bonne destination et, lorsqu'il reçoit des données d'une destination, il se rendre à la bonne application.</a:t>
            </a:r>
            <a:br>
              <a:rPr lang="fr-FR" smtClean="0"/>
            </a:br>
            <a:r>
              <a:rPr lang="fr-FR" smtClean="0"/>
              <a:t>Pour accomplir cet exploit, la couche de transport attribue une série de chiffres unique pour chaque connexion. Ces numéros sont appelés numéros de port ou de socket. Il ya un numéro de port source et un numéro de port de destination pour chaque connexion. Les numéros de port de destination attribuée par le dispositif de source sont considérés comme des numéros de port bien connu. L'appareil source utilise un numéro de port approprié dans le champ port de destination pour indiquer la destination dont il est l'application tente d'accéder. Par exemple, la pile de protocoles TCP / IP permet à chaque application, un numéro de port unique.</a:t>
            </a:r>
          </a:p>
        </p:txBody>
      </p:sp>
    </p:spTree>
    <p:extLst>
      <p:ext uri="{BB962C8B-B14F-4D97-AF65-F5344CB8AC3E}">
        <p14:creationId xmlns:p14="http://schemas.microsoft.com/office/powerpoint/2010/main" val="2329077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miter lim="800000"/>
            <a:headEnd/>
            <a:tailEnd/>
          </a:ln>
        </p:spPr>
        <p:txBody>
          <a:bodyPr/>
          <a:lstStyle/>
          <a:p>
            <a:fld id="{AB4B10A6-83A7-4E28-8F6C-3AB7A744ED15}" type="slidenum">
              <a:rPr lang="en-US" smtClean="0"/>
              <a:pPr/>
              <a:t>95</a:t>
            </a:fld>
            <a:endParaRPr lang="en-US" smtClean="0"/>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p:spPr>
        <p:txBody>
          <a:bodyPr/>
          <a:lstStyle/>
          <a:p>
            <a:pPr eaLnBrk="1" hangingPunct="1"/>
            <a:r>
              <a:rPr lang="fr-FR" smtClean="0"/>
              <a:t>Une requête DNS est un bon exemple où l'utilisation d'un service orienté connexion n'a pas de sens. Avec une requête DNS, un dispositif est à essayer de résoudre un nom de domaine pleinement qualifié pour une adresse IP. L'appareil envoie l'unique requête à un serveur DNS et attend la réponse du serveur. Dans ce processus, seulement deux messages sont générés: requête du client et la réponse du serveur. En raison de la quantité minimale d'informations partagées entre ces deux appareils, il ne fait aucun sens d'établir une connexion fiable avant d'envoyer la requête. Au lieu de cela, le dispositif devrait simplement envoyer ses informations et d'attendre une réponse. Si une réponse ne revient pas, l'application peut envoyer les informations à nouveau ou l'utilisateur peut s'impliquer. Encore une fois, avec le DNS, vous pouvez configurer deux serveurs DNS dans le système d'exploitation Microsoft Windows. Si vous n'obtenez pas une réponse du premier serveur, l'application peut utiliser le second serveur configuré.</a:t>
            </a:r>
            <a:endParaRPr lang="en-US" smtClean="0"/>
          </a:p>
        </p:txBody>
      </p:sp>
    </p:spTree>
    <p:extLst>
      <p:ext uri="{BB962C8B-B14F-4D97-AF65-F5344CB8AC3E}">
        <p14:creationId xmlns:p14="http://schemas.microsoft.com/office/powerpoint/2010/main" val="4278814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miter lim="800000"/>
            <a:headEnd/>
            <a:tailEnd/>
          </a:ln>
        </p:spPr>
        <p:txBody>
          <a:bodyPr/>
          <a:lstStyle/>
          <a:p>
            <a:fld id="{22887E8F-5570-4ED3-9471-9E54359083CE}" type="slidenum">
              <a:rPr lang="en-US" smtClean="0"/>
              <a:pPr/>
              <a:t>99</a:t>
            </a:fld>
            <a:endParaRPr lang="en-US" smtClean="0"/>
          </a:p>
        </p:txBody>
      </p:sp>
      <p:sp>
        <p:nvSpPr>
          <p:cNvPr id="240643" name="Rectangle 2"/>
          <p:cNvSpPr>
            <a:spLocks noGrp="1" noRot="1" noChangeAspect="1" noChangeArrowheads="1" noTextEdit="1"/>
          </p:cNvSpPr>
          <p:nvPr>
            <p:ph type="sldImg"/>
          </p:nvPr>
        </p:nvSpPr>
        <p:spPr>
          <a:xfrm>
            <a:off x="1092200" y="301625"/>
            <a:ext cx="4700588" cy="3525838"/>
          </a:xfrm>
          <a:ln/>
        </p:spPr>
      </p:sp>
      <p:sp>
        <p:nvSpPr>
          <p:cNvPr id="240644"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fr-FR" dirty="0" smtClean="0"/>
              <a:t>But: Cette figure montre les couches de protocole et les compare avec les couches du modèle de référence OSI.</a:t>
            </a:r>
            <a:br>
              <a:rPr lang="fr-FR" dirty="0" smtClean="0"/>
            </a:br>
            <a:r>
              <a:rPr lang="fr-FR" dirty="0" smtClean="0"/>
              <a:t>Insistez: Cette figure montre les titres couche TCP / IP conceptuel. La pile de protocole est utilisée plusieurs fois dans ce chapitre, et les deux couches inférieures peuvent être parfois appelée la couche d'interface réseau.</a:t>
            </a:r>
            <a:br>
              <a:rPr lang="fr-FR" dirty="0" smtClean="0"/>
            </a:br>
            <a:r>
              <a:rPr lang="fr-FR" dirty="0" smtClean="0"/>
              <a:t>Les termes "paquets" et "datagramme" sont presque interchangeables. Toutefois, un datagramme est une unité de données, tandis qu'un paquet est une entité physique qui apparaît sur un réseau. Dans la plupart des cas, un paquet contient un datagramme. Dans certains protocoles, cependant, un datagramme est divisé en un certain nombre de paquets à satisfaire à une exigence pour les petits, des pièces transmissibles.</a:t>
            </a:r>
            <a:br>
              <a:rPr lang="fr-FR" dirty="0" smtClean="0"/>
            </a:br>
            <a:r>
              <a:rPr lang="fr-FR" dirty="0" smtClean="0"/>
              <a:t>Remarque: La création et la documentation des protocoles Internet ressemble de près à un projet de recherche académique. Les protocoles sont spécifiés dans des documents appelés RFC. Les RFC sont publiés, revus et analysés par la communauté Internet.</a:t>
            </a:r>
            <a:endParaRPr lang="en-US" b="1" dirty="0" smtClean="0">
              <a:solidFill>
                <a:srgbClr val="000000"/>
              </a:solidFill>
            </a:endParaRPr>
          </a:p>
        </p:txBody>
      </p:sp>
    </p:spTree>
    <p:extLst>
      <p:ext uri="{BB962C8B-B14F-4D97-AF65-F5344CB8AC3E}">
        <p14:creationId xmlns:p14="http://schemas.microsoft.com/office/powerpoint/2010/main" val="1992332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miter lim="800000"/>
            <a:headEnd/>
            <a:tailEnd/>
          </a:ln>
        </p:spPr>
        <p:txBody>
          <a:bodyPr/>
          <a:lstStyle/>
          <a:p>
            <a:fld id="{842F8F9A-9DC0-47EB-BA1B-422E2B663B3B}" type="slidenum">
              <a:rPr lang="en-US" smtClean="0"/>
              <a:pPr/>
              <a:t>100</a:t>
            </a:fld>
            <a:endParaRPr lang="en-US" smtClean="0"/>
          </a:p>
        </p:txBody>
      </p:sp>
      <p:sp>
        <p:nvSpPr>
          <p:cNvPr id="241667" name="Rectangle 2"/>
          <p:cNvSpPr>
            <a:spLocks noGrp="1" noRot="1" noChangeAspect="1" noChangeArrowheads="1" noTextEdit="1"/>
          </p:cNvSpPr>
          <p:nvPr>
            <p:ph type="sldImg"/>
          </p:nvPr>
        </p:nvSpPr>
        <p:spPr>
          <a:xfrm>
            <a:off x="1092200" y="301625"/>
            <a:ext cx="4700588" cy="3525838"/>
          </a:xfrm>
          <a:ln/>
        </p:spPr>
      </p:sp>
      <p:sp>
        <p:nvSpPr>
          <p:cNvPr id="241668"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a:t>
            </a:r>
            <a:r>
              <a:rPr lang="en-US" smtClean="0"/>
              <a:t> This figure discusses application-layer protocols. </a:t>
            </a:r>
          </a:p>
          <a:p>
            <a:pPr eaLnBrk="1" hangingPunct="1"/>
            <a:r>
              <a:rPr lang="en-US" b="1" smtClean="0"/>
              <a:t>Emphasize:</a:t>
            </a:r>
            <a:r>
              <a:rPr lang="en-US" smtClean="0"/>
              <a:t> The common network applications today include file transfer, remote login, network management, and e-mail.</a:t>
            </a:r>
          </a:p>
          <a:p>
            <a:pPr eaLnBrk="1" hangingPunct="1"/>
            <a:r>
              <a:rPr lang="en-US" smtClean="0"/>
              <a:t>We focus on TCP/IP in this course for several reasons: </a:t>
            </a:r>
          </a:p>
          <a:p>
            <a:pPr lvl="1" eaLnBrk="1" hangingPunct="1"/>
            <a:r>
              <a:rPr lang="en-US" smtClean="0"/>
              <a:t>TCP/IP is a universally available protocol and you will use it at work. </a:t>
            </a:r>
          </a:p>
          <a:p>
            <a:pPr lvl="1" eaLnBrk="1" hangingPunct="1"/>
            <a:r>
              <a:rPr lang="en-US" smtClean="0"/>
              <a:t>TCP/IP is a useful reference for understanding other protocols, because it includes elements that are representative of other protocols. </a:t>
            </a:r>
          </a:p>
          <a:p>
            <a:pPr lvl="1" eaLnBrk="1" hangingPunct="1"/>
            <a:r>
              <a:rPr lang="en-US" smtClean="0"/>
              <a:t>TCP/IP is important because the router uses it as a configuration tool. The router uses Telnet for remote configuration, TFTP to transfer configuration files and operating system images, and SNMP for network management. 	</a:t>
            </a:r>
          </a:p>
          <a:p>
            <a:pPr eaLnBrk="1" hangingPunct="1"/>
            <a:r>
              <a:rPr lang="en-US" b="1" smtClean="0"/>
              <a:t>Transition:</a:t>
            </a:r>
            <a:r>
              <a:rPr lang="en-US" smtClean="0"/>
              <a:t> The next section moves down the model to discuss the transport layer.	</a:t>
            </a:r>
          </a:p>
          <a:p>
            <a:pPr eaLnBrk="1" hangingPunct="1"/>
            <a:endParaRPr lang="en-US" smtClean="0"/>
          </a:p>
        </p:txBody>
      </p:sp>
    </p:spTree>
    <p:extLst>
      <p:ext uri="{BB962C8B-B14F-4D97-AF65-F5344CB8AC3E}">
        <p14:creationId xmlns:p14="http://schemas.microsoft.com/office/powerpoint/2010/main" val="4286545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miter lim="800000"/>
            <a:headEnd/>
            <a:tailEnd/>
          </a:ln>
        </p:spPr>
        <p:txBody>
          <a:bodyPr/>
          <a:lstStyle/>
          <a:p>
            <a:fld id="{A7A66218-CC8D-4CE9-8BF9-F78DCEE5DD59}" type="slidenum">
              <a:rPr lang="en-US" smtClean="0"/>
              <a:pPr/>
              <a:t>101</a:t>
            </a:fld>
            <a:endParaRPr lang="en-US" smtClean="0"/>
          </a:p>
        </p:txBody>
      </p:sp>
      <p:sp>
        <p:nvSpPr>
          <p:cNvPr id="242691" name="Rectangle 2"/>
          <p:cNvSpPr>
            <a:spLocks noGrp="1" noRot="1" noChangeAspect="1" noChangeArrowheads="1" noTextEdit="1"/>
          </p:cNvSpPr>
          <p:nvPr>
            <p:ph type="sldImg"/>
          </p:nvPr>
        </p:nvSpPr>
        <p:spPr>
          <a:xfrm>
            <a:off x="1092200" y="301625"/>
            <a:ext cx="4700588" cy="3525838"/>
          </a:xfrm>
          <a:ln/>
        </p:spPr>
      </p:sp>
      <p:sp>
        <p:nvSpPr>
          <p:cNvPr id="242692"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 </a:t>
            </a:r>
            <a:r>
              <a:rPr lang="en-US" smtClean="0"/>
              <a:t>This figure introduces the protocols used at the transport layer.	</a:t>
            </a:r>
          </a:p>
          <a:p>
            <a:pPr eaLnBrk="1" hangingPunct="1"/>
            <a:r>
              <a:rPr lang="en-US" b="1" smtClean="0"/>
              <a:t>Emphasize:</a:t>
            </a:r>
            <a:r>
              <a:rPr lang="en-US" smtClean="0"/>
              <a:t> TCP is one protocol within the protocol suite of TCP/IP. TCP is an acknowledged transport-layer protocol. However, TCP has a large header so there is much overhead.</a:t>
            </a:r>
          </a:p>
          <a:p>
            <a:pPr eaLnBrk="1" hangingPunct="1"/>
            <a:r>
              <a:rPr lang="en-US" smtClean="0"/>
              <a:t>UDP is unacknowledged. By eliminating all of the acknowledgement mechanisms, UDP is fast and efficient. UDP does not divide application data into pieces. Reliability is assumed to be handled by the upper-layer protocols, by a reliable lower-layer protocol, or by an error-tolerant application. UDP does have a smaller header and less overhead.</a:t>
            </a:r>
          </a:p>
          <a:p>
            <a:pPr eaLnBrk="1" hangingPunct="1"/>
            <a:r>
              <a:rPr lang="en-US" smtClean="0"/>
              <a:t>	</a:t>
            </a:r>
          </a:p>
          <a:p>
            <a:pPr eaLnBrk="1" hangingPunct="1"/>
            <a:endParaRPr lang="en-US" smtClean="0"/>
          </a:p>
        </p:txBody>
      </p:sp>
    </p:spTree>
    <p:extLst>
      <p:ext uri="{BB962C8B-B14F-4D97-AF65-F5344CB8AC3E}">
        <p14:creationId xmlns:p14="http://schemas.microsoft.com/office/powerpoint/2010/main" val="108453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smtClean="0"/>
              <a:t>Token</a:t>
            </a:r>
            <a:r>
              <a:rPr lang="fr-FR" dirty="0" smtClean="0"/>
              <a:t> ring en réalité utilise un répartiteur</a:t>
            </a:r>
            <a:r>
              <a:rPr lang="fr-FR" baseline="0" dirty="0" smtClean="0"/>
              <a:t> qui s’appel MAU  «  </a:t>
            </a:r>
            <a:r>
              <a:rPr lang="fr-FR" baseline="0" dirty="0" err="1" smtClean="0"/>
              <a:t>Multistation</a:t>
            </a:r>
            <a:r>
              <a:rPr lang="fr-FR" baseline="0" dirty="0" smtClean="0"/>
              <a:t>  Access Unit  »</a:t>
            </a:r>
            <a:endParaRPr lang="en-US" dirty="0"/>
          </a:p>
        </p:txBody>
      </p:sp>
      <p:sp>
        <p:nvSpPr>
          <p:cNvPr id="4" name="Espace réservé du numéro de diapositive 3"/>
          <p:cNvSpPr>
            <a:spLocks noGrp="1"/>
          </p:cNvSpPr>
          <p:nvPr>
            <p:ph type="sldNum" sz="quarter" idx="10"/>
          </p:nvPr>
        </p:nvSpPr>
        <p:spPr/>
        <p:txBody>
          <a:bodyPr/>
          <a:lstStyle/>
          <a:p>
            <a:fld id="{020A22E9-AC50-4EC1-8DC3-42E5F28FDF99}" type="slidenum">
              <a:rPr lang="en-US" smtClean="0"/>
              <a:pPr/>
              <a:t>23</a:t>
            </a:fld>
            <a:endParaRPr lang="en-US"/>
          </a:p>
        </p:txBody>
      </p:sp>
    </p:spTree>
    <p:extLst>
      <p:ext uri="{BB962C8B-B14F-4D97-AF65-F5344CB8AC3E}">
        <p14:creationId xmlns:p14="http://schemas.microsoft.com/office/powerpoint/2010/main" val="3045864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a:ln>
            <a:miter lim="800000"/>
            <a:headEnd/>
            <a:tailEnd/>
          </a:ln>
        </p:spPr>
        <p:txBody>
          <a:bodyPr/>
          <a:lstStyle/>
          <a:p>
            <a:fld id="{6E5FA017-9D59-4F03-9F7C-15A3347A536C}" type="slidenum">
              <a:rPr lang="en-US" smtClean="0"/>
              <a:pPr/>
              <a:t>102</a:t>
            </a:fld>
            <a:endParaRPr lang="en-US" smtClean="0"/>
          </a:p>
        </p:txBody>
      </p:sp>
      <p:sp>
        <p:nvSpPr>
          <p:cNvPr id="243715" name="Rectangle 2"/>
          <p:cNvSpPr>
            <a:spLocks noGrp="1" noRot="1" noChangeAspect="1" noChangeArrowheads="1" noTextEdit="1"/>
          </p:cNvSpPr>
          <p:nvPr>
            <p:ph type="sldImg"/>
          </p:nvPr>
        </p:nvSpPr>
        <p:spPr>
          <a:xfrm>
            <a:off x="1092200" y="301625"/>
            <a:ext cx="4700588" cy="3525838"/>
          </a:xfrm>
          <a:ln/>
        </p:spPr>
      </p:sp>
      <p:sp>
        <p:nvSpPr>
          <p:cNvPr id="243716"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dirty="0" smtClean="0"/>
              <a:t>Purpose:</a:t>
            </a:r>
            <a:r>
              <a:rPr lang="en-US" dirty="0" smtClean="0"/>
              <a:t> This figure explains what is contained in a TCP segment. 	</a:t>
            </a:r>
          </a:p>
          <a:p>
            <a:pPr eaLnBrk="1" hangingPunct="1"/>
            <a:r>
              <a:rPr lang="en-US" b="1" dirty="0" smtClean="0"/>
              <a:t>Emphasize:</a:t>
            </a:r>
            <a:r>
              <a:rPr lang="en-US" dirty="0" smtClean="0"/>
              <a:t> Source Port and Destination Port are the connections to the upper-layer protocol.</a:t>
            </a:r>
          </a:p>
          <a:p>
            <a:pPr eaLnBrk="1" hangingPunct="1"/>
            <a:r>
              <a:rPr lang="en-US" b="1" dirty="0" smtClean="0"/>
              <a:t>Sequence and Acknowledgment</a:t>
            </a:r>
            <a:r>
              <a:rPr lang="en-US" dirty="0" smtClean="0"/>
              <a:t> numbers are the position in the user’s byte stream of this segment. Sequence numbers are used for establishing reliability.</a:t>
            </a:r>
          </a:p>
          <a:p>
            <a:pPr eaLnBrk="1" hangingPunct="1"/>
            <a:r>
              <a:rPr lang="en-US" b="1" dirty="0" smtClean="0"/>
              <a:t>HLEN</a:t>
            </a:r>
            <a:r>
              <a:rPr lang="en-US" dirty="0" smtClean="0"/>
              <a:t> is the header length. It tells us where the data begins.</a:t>
            </a:r>
          </a:p>
          <a:p>
            <a:pPr eaLnBrk="1" hangingPunct="1"/>
            <a:r>
              <a:rPr lang="en-US" dirty="0" smtClean="0"/>
              <a:t>Six bits are reserved for future use.</a:t>
            </a:r>
          </a:p>
          <a:p>
            <a:pPr eaLnBrk="1" hangingPunct="1"/>
            <a:r>
              <a:rPr lang="en-US" b="1" dirty="0" smtClean="0"/>
              <a:t>Code Bits</a:t>
            </a:r>
            <a:r>
              <a:rPr lang="en-US" dirty="0" smtClean="0"/>
              <a:t> distinguish session management messages from data.</a:t>
            </a:r>
          </a:p>
          <a:p>
            <a:pPr eaLnBrk="1" hangingPunct="1"/>
            <a:r>
              <a:rPr lang="en-US" b="1" dirty="0" smtClean="0"/>
              <a:t>Window</a:t>
            </a:r>
            <a:r>
              <a:rPr lang="en-US" dirty="0" smtClean="0"/>
              <a:t> is a term we will come back to in a few slides. For now, consider it to be the size of the receiver’s buffers.</a:t>
            </a:r>
          </a:p>
          <a:p>
            <a:pPr eaLnBrk="1" hangingPunct="1"/>
            <a:r>
              <a:rPr lang="en-US" b="1" dirty="0" smtClean="0"/>
              <a:t>Checksum</a:t>
            </a:r>
            <a:r>
              <a:rPr lang="en-US" dirty="0" smtClean="0"/>
              <a:t> is a cyclic redundancy check (CRC). It verifies that the datagram arrived intact.</a:t>
            </a:r>
          </a:p>
          <a:p>
            <a:pPr eaLnBrk="1" hangingPunct="1"/>
            <a:r>
              <a:rPr lang="en-US" b="1" dirty="0" smtClean="0"/>
              <a:t>Urgent Pointer</a:t>
            </a:r>
            <a:r>
              <a:rPr lang="en-US" dirty="0" smtClean="0"/>
              <a:t> is used to signify urgent data.- To deal with situations where a certain part of a data stream needs to be sent with a higher priority than the rest, TCP incorporates an “urgent” function. When critical data needs to be sent, the application signals this to its TCP layer, which transmits it with the URG bit set in the TCP segment, bypassing any lower-priority data that may have already been queued for transmission</a:t>
            </a:r>
          </a:p>
          <a:p>
            <a:pPr eaLnBrk="1" hangingPunct="1"/>
            <a:r>
              <a:rPr lang="en-US" b="1" dirty="0" smtClean="0"/>
              <a:t>Options</a:t>
            </a:r>
            <a:r>
              <a:rPr lang="en-US" dirty="0" smtClean="0"/>
              <a:t> are used by vendors to enhance their protocol offering.</a:t>
            </a:r>
          </a:p>
          <a:p>
            <a:pPr eaLnBrk="1" hangingPunct="1"/>
            <a:r>
              <a:rPr lang="en-US" dirty="0" smtClean="0"/>
              <a:t>The data portion of the frame contains the upper-layer protocol data.</a:t>
            </a:r>
          </a:p>
        </p:txBody>
      </p:sp>
    </p:spTree>
    <p:extLst>
      <p:ext uri="{BB962C8B-B14F-4D97-AF65-F5344CB8AC3E}">
        <p14:creationId xmlns:p14="http://schemas.microsoft.com/office/powerpoint/2010/main" val="3783704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miter lim="800000"/>
            <a:headEnd/>
            <a:tailEnd/>
          </a:ln>
        </p:spPr>
        <p:txBody>
          <a:bodyPr/>
          <a:lstStyle/>
          <a:p>
            <a:fld id="{F51A15B6-CF27-4D95-9F97-930FF5581D45}" type="slidenum">
              <a:rPr lang="en-US" smtClean="0"/>
              <a:pPr/>
              <a:t>103</a:t>
            </a:fld>
            <a:endParaRPr lang="en-US" smtClean="0"/>
          </a:p>
        </p:txBody>
      </p:sp>
      <p:sp>
        <p:nvSpPr>
          <p:cNvPr id="244739" name="Rectangle 2"/>
          <p:cNvSpPr>
            <a:spLocks noGrp="1" noRot="1" noChangeAspect="1" noChangeArrowheads="1" noTextEdit="1"/>
          </p:cNvSpPr>
          <p:nvPr>
            <p:ph type="sldImg"/>
          </p:nvPr>
        </p:nvSpPr>
        <p:spPr>
          <a:xfrm>
            <a:off x="1092200" y="301625"/>
            <a:ext cx="4700588" cy="3525838"/>
          </a:xfrm>
          <a:ln/>
        </p:spPr>
      </p:sp>
      <p:sp>
        <p:nvSpPr>
          <p:cNvPr id="244740"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a:t>
            </a:r>
            <a:r>
              <a:rPr lang="en-US" smtClean="0"/>
              <a:t> This figure explains how TCP uses port numbers to connect applications. </a:t>
            </a:r>
          </a:p>
          <a:p>
            <a:pPr eaLnBrk="1" hangingPunct="1"/>
            <a:r>
              <a:rPr lang="en-US" b="1" smtClean="0"/>
              <a:t>Emphasize:</a:t>
            </a:r>
            <a:r>
              <a:rPr lang="en-US" smtClean="0"/>
              <a:t> These port numbers were standardized in RFC 1340. This RFC has been obsoleted by RFC 1700. However, many of the port numbers outlined in RFC 1340 are still being used as standards. </a:t>
            </a:r>
          </a:p>
          <a:p>
            <a:pPr eaLnBrk="1" hangingPunct="1"/>
            <a:r>
              <a:rPr lang="en-US" smtClean="0"/>
              <a:t>It is possible to filter on TCP port numbers.</a:t>
            </a:r>
          </a:p>
          <a:p>
            <a:pPr eaLnBrk="1" hangingPunct="1"/>
            <a:r>
              <a:rPr lang="en-US" smtClean="0"/>
              <a:t>The TCP port number, combined with other information, is what UNIX C language developers call a socket. However, work sockets have different meanings in XNS and Novell, where they are service access point abstractions or programming interfaces rather than service access point identifiers.	</a:t>
            </a:r>
          </a:p>
          <a:p>
            <a:pPr eaLnBrk="1" hangingPunct="1"/>
            <a:endParaRPr lang="en-US" smtClean="0"/>
          </a:p>
        </p:txBody>
      </p:sp>
    </p:spTree>
    <p:extLst>
      <p:ext uri="{BB962C8B-B14F-4D97-AF65-F5344CB8AC3E}">
        <p14:creationId xmlns:p14="http://schemas.microsoft.com/office/powerpoint/2010/main" val="2407131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miter lim="800000"/>
            <a:headEnd/>
            <a:tailEnd/>
          </a:ln>
        </p:spPr>
        <p:txBody>
          <a:bodyPr/>
          <a:lstStyle/>
          <a:p>
            <a:fld id="{3FCEB33E-081C-46F1-823F-53E1F63856BC}" type="slidenum">
              <a:rPr lang="en-US" smtClean="0"/>
              <a:pPr/>
              <a:t>104</a:t>
            </a:fld>
            <a:endParaRPr lang="en-US" smtClean="0"/>
          </a:p>
        </p:txBody>
      </p:sp>
      <p:sp>
        <p:nvSpPr>
          <p:cNvPr id="245763" name="Rectangle 2"/>
          <p:cNvSpPr>
            <a:spLocks noGrp="1" noRot="1" noChangeAspect="1" noChangeArrowheads="1" noTextEdit="1"/>
          </p:cNvSpPr>
          <p:nvPr>
            <p:ph type="sldImg"/>
          </p:nvPr>
        </p:nvSpPr>
        <p:spPr>
          <a:xfrm>
            <a:off x="1092200" y="301625"/>
            <a:ext cx="4700588" cy="3525838"/>
          </a:xfrm>
          <a:ln/>
        </p:spPr>
      </p:sp>
      <p:sp>
        <p:nvSpPr>
          <p:cNvPr id="245764"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a:t>
            </a:r>
            <a:r>
              <a:rPr lang="en-US" smtClean="0"/>
              <a:t> This figure continues to explain how TCP uses port numbers. 	</a:t>
            </a:r>
          </a:p>
          <a:p>
            <a:pPr eaLnBrk="1" hangingPunct="1"/>
            <a:r>
              <a:rPr lang="en-US" b="1" smtClean="0"/>
              <a:t>Emphasize:</a:t>
            </a:r>
            <a:r>
              <a:rPr lang="en-US" smtClean="0"/>
              <a:t> In most cases, the TCP port number on one side of a conversation is the same on the other side. For example, when a file transfer takes place, the software on one host is communicating with a peer application on another host.</a:t>
            </a:r>
          </a:p>
          <a:p>
            <a:pPr eaLnBrk="1" hangingPunct="1"/>
            <a:r>
              <a:rPr lang="en-US" smtClean="0"/>
              <a:t>In this example we see a Telnet (TCP port 23) session. It is possible to have multiple Telnet sessions running simultaneously on a host or router. Telnet selects an unused port number above 1023 to represent the source port for each independent session. Notice that the destination port is still 23. </a:t>
            </a:r>
          </a:p>
          <a:p>
            <a:pPr eaLnBrk="1" hangingPunct="1"/>
            <a:r>
              <a:rPr lang="en-US" smtClean="0"/>
              <a:t>Port numbering is important to understand in order to configure IP extended access lists. The lack of symmetry in port number use is a critical factor in establishing effective security.	</a:t>
            </a:r>
          </a:p>
          <a:p>
            <a:pPr eaLnBrk="1" hangingPunct="1"/>
            <a:endParaRPr lang="en-US" smtClean="0"/>
          </a:p>
        </p:txBody>
      </p:sp>
    </p:spTree>
    <p:extLst>
      <p:ext uri="{BB962C8B-B14F-4D97-AF65-F5344CB8AC3E}">
        <p14:creationId xmlns:p14="http://schemas.microsoft.com/office/powerpoint/2010/main" val="1022439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ln>
            <a:miter lim="800000"/>
            <a:headEnd/>
            <a:tailEnd/>
          </a:ln>
        </p:spPr>
        <p:txBody>
          <a:bodyPr/>
          <a:lstStyle/>
          <a:p>
            <a:fld id="{3C1BCED8-CA25-4988-80FB-4611EE8EFAA1}" type="slidenum">
              <a:rPr lang="en-US" smtClean="0"/>
              <a:pPr/>
              <a:t>105</a:t>
            </a:fld>
            <a:endParaRPr lang="en-US" smtClean="0"/>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p:spPr>
        <p:txBody>
          <a:bodyPr/>
          <a:lstStyle/>
          <a:p>
            <a:pPr eaLnBrk="1" hangingPunct="1"/>
            <a:r>
              <a:rPr lang="en-US" smtClean="0"/>
              <a:t>If more than one device is involved, things become more complicated. In the example shown PC-B also has a connection to the server. This connection has a source port number of 2,000 and a destination port number of 23—another telnet connection. This brings up an interesting dilemma. How does the server differentiate between PC-A’s connection that has port numbers 2,000/23 and PC-B’s, which has the same? Actually, the server uses not only the port numbers at the transport layer to multiplex connections, but also the layer-3 addresses of the devices connected to these connections. In this example, notice that PC-A and PC-B have different layer-3 addresses: 1.1.1.1 and 1.1.1.2 respectively. </a:t>
            </a:r>
          </a:p>
        </p:txBody>
      </p:sp>
    </p:spTree>
    <p:extLst>
      <p:ext uri="{BB962C8B-B14F-4D97-AF65-F5344CB8AC3E}">
        <p14:creationId xmlns:p14="http://schemas.microsoft.com/office/powerpoint/2010/main" val="2719589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ln>
            <a:miter lim="800000"/>
            <a:headEnd/>
            <a:tailEnd/>
          </a:ln>
        </p:spPr>
        <p:txBody>
          <a:bodyPr/>
          <a:lstStyle/>
          <a:p>
            <a:fld id="{4CAA2AF7-AA6B-496C-AB1F-453BA804C69F}" type="slidenum">
              <a:rPr lang="en-US" smtClean="0"/>
              <a:pPr/>
              <a:t>106</a:t>
            </a:fld>
            <a:endParaRPr lang="en-US" smtClean="0"/>
          </a:p>
        </p:txBody>
      </p:sp>
      <p:sp>
        <p:nvSpPr>
          <p:cNvPr id="247811" name="Rectangle 2"/>
          <p:cNvSpPr>
            <a:spLocks noGrp="1" noRot="1" noChangeAspect="1" noChangeArrowheads="1" noTextEdit="1"/>
          </p:cNvSpPr>
          <p:nvPr>
            <p:ph type="sldImg"/>
          </p:nvPr>
        </p:nvSpPr>
        <p:spPr>
          <a:xfrm>
            <a:off x="1092200" y="301625"/>
            <a:ext cx="4700588" cy="3525838"/>
          </a:xfrm>
          <a:ln/>
        </p:spPr>
      </p:sp>
      <p:sp>
        <p:nvSpPr>
          <p:cNvPr id="247812"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endParaRPr lang="en-US" b="1" smtClean="0"/>
          </a:p>
          <a:p>
            <a:pPr eaLnBrk="1" hangingPunct="1"/>
            <a:endParaRPr lang="en-US" b="1" smtClean="0"/>
          </a:p>
          <a:p>
            <a:pPr eaLnBrk="1" hangingPunct="1"/>
            <a:r>
              <a:rPr lang="en-US" b="1" smtClean="0"/>
              <a:t>Syn – Can I Talk to you?</a:t>
            </a:r>
          </a:p>
          <a:p>
            <a:pPr eaLnBrk="1" hangingPunct="1"/>
            <a:r>
              <a:rPr lang="en-US" b="1" smtClean="0"/>
              <a:t>Syn (Can I talk to you?), ACK (Yes)</a:t>
            </a:r>
          </a:p>
          <a:p>
            <a:pPr eaLnBrk="1" hangingPunct="1"/>
            <a:r>
              <a:rPr lang="en-US" b="1" smtClean="0"/>
              <a:t>Ack (Yes)</a:t>
            </a:r>
          </a:p>
          <a:p>
            <a:pPr eaLnBrk="1" hangingPunct="1"/>
            <a:endParaRPr lang="en-US" b="1" smtClean="0"/>
          </a:p>
          <a:p>
            <a:pPr eaLnBrk="1" hangingPunct="1"/>
            <a:endParaRPr lang="en-US" b="1" smtClean="0"/>
          </a:p>
          <a:p>
            <a:pPr eaLnBrk="1" hangingPunct="1"/>
            <a:r>
              <a:rPr lang="en-US" b="1" smtClean="0"/>
              <a:t>Emphasize:</a:t>
            </a:r>
            <a:r>
              <a:rPr lang="en-US" smtClean="0"/>
              <a:t> In the next segment, host A sends some data.  Note that the sequence number of the segment in step 3 is the same as as the ACK in Step 2. 	</a:t>
            </a:r>
          </a:p>
          <a:p>
            <a:pPr eaLnBrk="1" hangingPunct="1"/>
            <a:r>
              <a:rPr lang="en-US" smtClean="0"/>
              <a:t>This sequence is like two people talking. The first person wants to talk to the second, and says, “I would like to talk with you.” (SYN) The second person responds, “Good. I want to talk with you.” (SYN, ACK) The first person then says, “Fine—let us talk. Here is what I have to say.” (SYN, ACK, DATA)</a:t>
            </a:r>
          </a:p>
          <a:p>
            <a:pPr eaLnBrk="1" hangingPunct="1"/>
            <a:r>
              <a:rPr lang="en-US" smtClean="0"/>
              <a:t>At this point, either side can begin communicating and either side can break the connection. TCP is a peer-to-peer (balanced) communication method (no primary/secondary). </a:t>
            </a:r>
          </a:p>
          <a:p>
            <a:pPr eaLnBrk="1" hangingPunct="1"/>
            <a:r>
              <a:rPr lang="en-US" b="1" smtClean="0"/>
              <a:t>Note:</a:t>
            </a:r>
            <a:r>
              <a:rPr lang="en-US" smtClean="0"/>
              <a:t> This figure explains TCP connection establishment. For more information regarding the three-way handshake in establishing a TCP connection, refer to RFC 793.	</a:t>
            </a:r>
          </a:p>
          <a:p>
            <a:pPr eaLnBrk="1" hangingPunct="1"/>
            <a:endParaRPr lang="en-US" smtClean="0"/>
          </a:p>
        </p:txBody>
      </p:sp>
    </p:spTree>
    <p:extLst>
      <p:ext uri="{BB962C8B-B14F-4D97-AF65-F5344CB8AC3E}">
        <p14:creationId xmlns:p14="http://schemas.microsoft.com/office/powerpoint/2010/main" val="99541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ln>
            <a:miter lim="800000"/>
            <a:headEnd/>
            <a:tailEnd/>
          </a:ln>
        </p:spPr>
        <p:txBody>
          <a:bodyPr/>
          <a:lstStyle/>
          <a:p>
            <a:fld id="{53F009DB-7FB0-4131-A65B-BFAF80349D1E}" type="slidenum">
              <a:rPr lang="en-US" smtClean="0"/>
              <a:pPr/>
              <a:t>109</a:t>
            </a:fld>
            <a:endParaRPr lang="en-US" smtClean="0"/>
          </a:p>
        </p:txBody>
      </p:sp>
      <p:sp>
        <p:nvSpPr>
          <p:cNvPr id="248835" name="Rectangle 2"/>
          <p:cNvSpPr>
            <a:spLocks noGrp="1" noRot="1" noChangeAspect="1" noChangeArrowheads="1" noTextEdit="1"/>
          </p:cNvSpPr>
          <p:nvPr>
            <p:ph type="sldImg"/>
          </p:nvPr>
        </p:nvSpPr>
        <p:spPr>
          <a:xfrm>
            <a:off x="1092200" y="301625"/>
            <a:ext cx="4700588" cy="3525838"/>
          </a:xfrm>
          <a:ln/>
        </p:spPr>
      </p:sp>
      <p:sp>
        <p:nvSpPr>
          <p:cNvPr id="248836"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dirty="0" smtClean="0"/>
              <a:t>Forward </a:t>
            </a:r>
            <a:r>
              <a:rPr lang="en-US" b="1" dirty="0" err="1" smtClean="0"/>
              <a:t>Ack</a:t>
            </a:r>
            <a:endParaRPr lang="en-US" b="1" dirty="0" smtClean="0"/>
          </a:p>
          <a:p>
            <a:pPr eaLnBrk="1" hangingPunct="1"/>
            <a:endParaRPr lang="en-US" b="1" dirty="0" smtClean="0"/>
          </a:p>
          <a:p>
            <a:pPr eaLnBrk="1" hangingPunct="1"/>
            <a:r>
              <a:rPr lang="en-US" b="1" dirty="0" smtClean="0"/>
              <a:t>Emphasize:</a:t>
            </a:r>
            <a:r>
              <a:rPr lang="en-US" dirty="0" smtClean="0"/>
              <a:t> ACK for message 3. (Send ACK 4, Receive ACK 4)</a:t>
            </a:r>
          </a:p>
          <a:p>
            <a:pPr eaLnBrk="1" hangingPunct="1"/>
            <a:r>
              <a:rPr lang="en-US" dirty="0" smtClean="0"/>
              <a:t>This sequence helps to convey the delay associated with a window size of one.</a:t>
            </a:r>
          </a:p>
          <a:p>
            <a:pPr eaLnBrk="1" hangingPunct="1"/>
            <a:r>
              <a:rPr lang="en-US" b="1" dirty="0" smtClean="0"/>
              <a:t>Note: </a:t>
            </a:r>
            <a:r>
              <a:rPr lang="en-US" dirty="0" smtClean="0"/>
              <a:t>TCP acknowledgments are </a:t>
            </a:r>
            <a:r>
              <a:rPr lang="en-US" dirty="0" err="1" smtClean="0"/>
              <a:t>expectational</a:t>
            </a:r>
            <a:r>
              <a:rPr lang="en-US" dirty="0" smtClean="0"/>
              <a:t> and are sometimes called forward referenced, which means that they refer to the segment they are expecting to receive, not the one just sent.</a:t>
            </a:r>
          </a:p>
          <a:p>
            <a:pPr eaLnBrk="1" hangingPunct="1"/>
            <a:r>
              <a:rPr lang="en-US" dirty="0" smtClean="0"/>
              <a:t>Acknowledgment field sizes can become an issue when transmitting data at FDDI and ATM speeds.</a:t>
            </a:r>
          </a:p>
        </p:txBody>
      </p:sp>
    </p:spTree>
    <p:extLst>
      <p:ext uri="{BB962C8B-B14F-4D97-AF65-F5344CB8AC3E}">
        <p14:creationId xmlns:p14="http://schemas.microsoft.com/office/powerpoint/2010/main" val="40398461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a:ln>
            <a:miter lim="800000"/>
            <a:headEnd/>
            <a:tailEnd/>
          </a:ln>
        </p:spPr>
        <p:txBody>
          <a:bodyPr/>
          <a:lstStyle/>
          <a:p>
            <a:fld id="{C943B5ED-4D41-4A64-954C-0941806C5FA4}" type="slidenum">
              <a:rPr lang="en-US" smtClean="0"/>
              <a:pPr/>
              <a:t>110</a:t>
            </a:fld>
            <a:endParaRPr lang="en-US" smtClean="0"/>
          </a:p>
        </p:txBody>
      </p:sp>
      <p:sp>
        <p:nvSpPr>
          <p:cNvPr id="249859" name="Rectangle 2"/>
          <p:cNvSpPr>
            <a:spLocks noGrp="1" noRot="1" noChangeAspect="1" noChangeArrowheads="1" noTextEdit="1"/>
          </p:cNvSpPr>
          <p:nvPr>
            <p:ph type="sldImg"/>
          </p:nvPr>
        </p:nvSpPr>
        <p:spPr>
          <a:xfrm>
            <a:off x="1092200" y="301625"/>
            <a:ext cx="4700588" cy="3525838"/>
          </a:xfrm>
          <a:ln/>
        </p:spPr>
      </p:sp>
      <p:sp>
        <p:nvSpPr>
          <p:cNvPr id="249860"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Layer 4 of 4</a:t>
            </a:r>
          </a:p>
          <a:p>
            <a:pPr eaLnBrk="1" hangingPunct="1"/>
            <a:r>
              <a:rPr lang="en-US" b="1" smtClean="0"/>
              <a:t>Emphasize:</a:t>
            </a:r>
            <a:r>
              <a:rPr lang="en-US" smtClean="0"/>
              <a:t> Layer 4 shows the acknowledgment number is 12. 	</a:t>
            </a:r>
          </a:p>
          <a:p>
            <a:pPr eaLnBrk="1" hangingPunct="1"/>
            <a:r>
              <a:rPr lang="en-US" smtClean="0"/>
              <a:t>The sequence and acknowledgment numbers are directional. The slide highlights the communication going in one direction. The sequence and acknowledgments take place with the sender on the right. TCP provides full-duplex communication.	</a:t>
            </a:r>
          </a:p>
          <a:p>
            <a:pPr eaLnBrk="1" hangingPunct="1"/>
            <a:r>
              <a:rPr lang="en-US" smtClean="0"/>
              <a:t>	</a:t>
            </a:r>
          </a:p>
          <a:p>
            <a:pPr eaLnBrk="1" hangingPunct="1"/>
            <a:endParaRPr lang="en-US" smtClean="0"/>
          </a:p>
        </p:txBody>
      </p:sp>
    </p:spTree>
    <p:extLst>
      <p:ext uri="{BB962C8B-B14F-4D97-AF65-F5344CB8AC3E}">
        <p14:creationId xmlns:p14="http://schemas.microsoft.com/office/powerpoint/2010/main" val="2750995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miter lim="800000"/>
            <a:headEnd/>
            <a:tailEnd/>
          </a:ln>
        </p:spPr>
        <p:txBody>
          <a:bodyPr/>
          <a:lstStyle/>
          <a:p>
            <a:fld id="{9A631F20-9D19-4ABB-91AB-25E4C6323EE2}" type="slidenum">
              <a:rPr lang="en-US" smtClean="0"/>
              <a:pPr/>
              <a:t>111</a:t>
            </a:fld>
            <a:endParaRPr lang="en-US" smtClean="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p:spPr>
        <p:txBody>
          <a:bodyPr>
            <a:normAutofit lnSpcReduction="10000"/>
          </a:bodyPr>
          <a:lstStyle/>
          <a:p>
            <a:pPr eaLnBrk="1" hangingPunct="1"/>
            <a:r>
              <a:rPr lang="en-US" smtClean="0"/>
              <a:t>Forward Ack</a:t>
            </a:r>
          </a:p>
          <a:p>
            <a:pPr eaLnBrk="1" hangingPunct="1"/>
            <a:r>
              <a:rPr lang="en-US" smtClean="0"/>
              <a:t>Delayed ACK</a:t>
            </a:r>
          </a:p>
          <a:p>
            <a:pPr eaLnBrk="1" hangingPunct="1"/>
            <a:r>
              <a:rPr lang="en-US" smtClean="0"/>
              <a:t>Flow Control</a:t>
            </a:r>
          </a:p>
          <a:p>
            <a:pPr eaLnBrk="1" hangingPunct="1"/>
            <a:endParaRPr lang="en-US" smtClean="0"/>
          </a:p>
          <a:p>
            <a:pPr eaLnBrk="1" hangingPunct="1"/>
            <a:r>
              <a:rPr lang="en-US" smtClean="0"/>
              <a:t>Another function of the transport layer is to provide optional flow control. Flow control is used to ensure that networking devices don’t send too much information to the destination, overflowing its receiving buffer space, and causing it to drop the sent information. Overflow is not good because the source will have to resend all of the information that was dropped. The transport layer can use two basic flow control methods:</a:t>
            </a:r>
          </a:p>
          <a:p>
            <a:pPr eaLnBrk="1" hangingPunct="1"/>
            <a:endParaRPr lang="en-US" smtClean="0"/>
          </a:p>
          <a:p>
            <a:pPr eaLnBrk="1" hangingPunct="1"/>
            <a:r>
              <a:rPr lang="en-US" smtClean="0"/>
              <a:t> Exam Watch  The purpose of flow control is to ensure the destination doesn't get overrun by too much information sent by the source.</a:t>
            </a:r>
          </a:p>
          <a:p>
            <a:pPr eaLnBrk="1" hangingPunct="1"/>
            <a:r>
              <a:rPr lang="en-US" smtClean="0"/>
              <a:t> </a:t>
            </a:r>
          </a:p>
          <a:p>
            <a:pPr eaLnBrk="1" hangingPunct="1"/>
            <a:endParaRPr lang="en-US" smtClean="0"/>
          </a:p>
          <a:p>
            <a:pPr eaLnBrk="1" hangingPunct="1"/>
            <a:r>
              <a:rPr lang="en-US" smtClean="0"/>
              <a:t>Ready/not ready signals</a:t>
            </a:r>
          </a:p>
          <a:p>
            <a:pPr eaLnBrk="1" hangingPunct="1"/>
            <a:endParaRPr lang="en-US" smtClean="0"/>
          </a:p>
          <a:p>
            <a:pPr eaLnBrk="1" hangingPunct="1"/>
            <a:r>
              <a:rPr lang="en-US" smtClean="0"/>
              <a:t>Windowing</a:t>
            </a:r>
          </a:p>
          <a:p>
            <a:pPr eaLnBrk="1" hangingPunct="1"/>
            <a:endParaRPr lang="en-US" smtClean="0"/>
          </a:p>
          <a:p>
            <a:pPr eaLnBrk="1" hangingPunct="1"/>
            <a:r>
              <a:rPr lang="en-US" smtClean="0"/>
              <a:t>Ready/not ready signals and windowing are used to implement flow control. Ready/not ready signals are not efficient, causing drops in unnecessary traffic and delays in the transmission of traffic. Windowing addresses these issues. With windowing, a window size is established, which defines the number of segments that can be transferred before waiting for an acknowledgment from the destination.</a:t>
            </a:r>
          </a:p>
        </p:txBody>
      </p:sp>
    </p:spTree>
    <p:extLst>
      <p:ext uri="{BB962C8B-B14F-4D97-AF65-F5344CB8AC3E}">
        <p14:creationId xmlns:p14="http://schemas.microsoft.com/office/powerpoint/2010/main" val="2757305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a:ln>
            <a:miter lim="800000"/>
            <a:headEnd/>
            <a:tailEnd/>
          </a:ln>
        </p:spPr>
        <p:txBody>
          <a:bodyPr/>
          <a:lstStyle/>
          <a:p>
            <a:fld id="{512B01FC-DC89-49B7-B0DB-324270574E6B}" type="slidenum">
              <a:rPr lang="en-US" smtClean="0"/>
              <a:pPr/>
              <a:t>112</a:t>
            </a:fld>
            <a:endParaRPr lang="en-US" smtClean="0"/>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p:spPr>
        <p:txBody>
          <a:bodyPr/>
          <a:lstStyle/>
          <a:p>
            <a:pPr eaLnBrk="1" hangingPunct="1"/>
            <a:r>
              <a:rPr lang="en-US" smtClean="0"/>
              <a:t>Windows size 3 –Delayed Ack</a:t>
            </a:r>
          </a:p>
        </p:txBody>
      </p:sp>
    </p:spTree>
    <p:extLst>
      <p:ext uri="{BB962C8B-B14F-4D97-AF65-F5344CB8AC3E}">
        <p14:creationId xmlns:p14="http://schemas.microsoft.com/office/powerpoint/2010/main" val="1404829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a:ln>
            <a:miter lim="800000"/>
            <a:headEnd/>
            <a:tailEnd/>
          </a:ln>
        </p:spPr>
        <p:txBody>
          <a:bodyPr/>
          <a:lstStyle/>
          <a:p>
            <a:fld id="{50984E23-144F-4EC9-A391-1CF5CC65D617}" type="slidenum">
              <a:rPr lang="en-US" smtClean="0"/>
              <a:pPr/>
              <a:t>113</a:t>
            </a:fld>
            <a:endParaRPr lang="en-US" smtClean="0"/>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p:spPr>
        <p:txBody>
          <a:bodyPr/>
          <a:lstStyle/>
          <a:p>
            <a:pPr eaLnBrk="1" hangingPunct="1"/>
            <a:endParaRPr lang="fr-FR" smtClean="0"/>
          </a:p>
        </p:txBody>
      </p:sp>
    </p:spTree>
    <p:extLst>
      <p:ext uri="{BB962C8B-B14F-4D97-AF65-F5344CB8AC3E}">
        <p14:creationId xmlns:p14="http://schemas.microsoft.com/office/powerpoint/2010/main" val="901630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miter lim="800000"/>
            <a:headEnd/>
            <a:tailEnd/>
          </a:ln>
        </p:spPr>
        <p:txBody>
          <a:bodyPr/>
          <a:lstStyle/>
          <a:p>
            <a:fld id="{6F962A64-9B7B-4644-AF87-51349BB0D247}" type="slidenum">
              <a:rPr lang="en-US" smtClean="0"/>
              <a:pPr/>
              <a:t>26</a:t>
            </a:fld>
            <a:endParaRPr lang="en-US" smtClean="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p:spPr>
        <p:txBody>
          <a:bodyPr/>
          <a:lstStyle/>
          <a:p>
            <a:pPr eaLnBrk="1" hangingPunct="1"/>
            <a:r>
              <a:rPr lang="en-US" b="1" smtClean="0"/>
              <a:t>Metropolitan Area Networks</a:t>
            </a:r>
            <a:r>
              <a:rPr lang="fr-FR" smtClean="0"/>
              <a:t>Un réseau métropolitain (MAN) est un hybride entre un LAN et un WAN. Comme un WAN, il relie deux ou plusieurs réseaux locaux dans la même zone géographique. Un homme, par exemple, pourrait relier deux bâtiments différents ou des bureaux dans la même ville. Cependant, alors que les réseaux WAN fournissent généralement de faible à moyenne vitesse d'accès, Le Mans offrir des connexions haute vitesse, tels que T1 (1,544 Mbps) et des services optiques.</a:t>
            </a:r>
            <a:br>
              <a:rPr lang="fr-FR" smtClean="0"/>
            </a:br>
            <a:r>
              <a:rPr lang="fr-FR" smtClean="0"/>
              <a:t>Les services fournis comprennent optiques SONET (la norme de réseau optique synchrone) et SDH (la norme hiérarchie numérique synchrone). Grâce à ces services d'optique, les transporteurs pourront offrir des services haut débit, y compris les ATM et Ethernet Gigabit. Ces deux services optiques (traités dans le chapitre 2) fournir des vitesses allant jusqu'à des centaines ou des milliers de mégabits par seconde (Mbps). Les dispositifs utilisés pour fournir des connexions pour le Mans comprennent routeurs haut de gamme, des commutateurs ATM, et des commutateurs optiques.</a:t>
            </a:r>
            <a:endParaRPr lang="en-US" b="1" smtClean="0"/>
          </a:p>
        </p:txBody>
      </p:sp>
    </p:spTree>
    <p:extLst>
      <p:ext uri="{BB962C8B-B14F-4D97-AF65-F5344CB8AC3E}">
        <p14:creationId xmlns:p14="http://schemas.microsoft.com/office/powerpoint/2010/main" val="1049949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a:ln>
            <a:miter lim="800000"/>
            <a:headEnd/>
            <a:tailEnd/>
          </a:ln>
        </p:spPr>
        <p:txBody>
          <a:bodyPr/>
          <a:lstStyle/>
          <a:p>
            <a:fld id="{840524C7-07E3-4349-9C53-8706D30001F2}" type="slidenum">
              <a:rPr lang="en-US" smtClean="0"/>
              <a:pPr/>
              <a:t>117</a:t>
            </a:fld>
            <a:endParaRPr lang="en-US" smtClean="0"/>
          </a:p>
        </p:txBody>
      </p:sp>
      <p:sp>
        <p:nvSpPr>
          <p:cNvPr id="253955" name="Rectangle 2"/>
          <p:cNvSpPr>
            <a:spLocks noGrp="1" noRot="1" noChangeAspect="1" noChangeArrowheads="1" noTextEdit="1"/>
          </p:cNvSpPr>
          <p:nvPr>
            <p:ph type="sldImg"/>
          </p:nvPr>
        </p:nvSpPr>
        <p:spPr>
          <a:xfrm>
            <a:off x="1092200" y="301625"/>
            <a:ext cx="4700588" cy="3525838"/>
          </a:xfrm>
          <a:ln/>
        </p:spPr>
      </p:sp>
      <p:sp>
        <p:nvSpPr>
          <p:cNvPr id="253956"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a:t>
            </a:r>
            <a:r>
              <a:rPr lang="en-US" smtClean="0"/>
              <a:t> This graphic explains the format of UDP. 	</a:t>
            </a:r>
          </a:p>
          <a:p>
            <a:pPr eaLnBrk="1" hangingPunct="1"/>
            <a:r>
              <a:rPr lang="en-US" b="1" smtClean="0"/>
              <a:t>Emphasize:</a:t>
            </a:r>
            <a:r>
              <a:rPr lang="en-US" smtClean="0"/>
              <a:t> UDP is simple and efficient but not reliable. The UDP segment format includes a source port, a destination port, a length field, and an optional checksum field. It has no sequencing, acknowledgments, or windowing.	</a:t>
            </a:r>
          </a:p>
          <a:p>
            <a:pPr eaLnBrk="1" hangingPunct="1"/>
            <a:r>
              <a:rPr lang="en-US" b="1" smtClean="0"/>
              <a:t>Example:</a:t>
            </a:r>
            <a:r>
              <a:rPr lang="en-US" smtClean="0"/>
              <a:t> TFTP uses a checksum. At the end of the transfer, if the checksum does not match, then the file did not make it. The user is notified and must enter the command again. As a result, the user has become the reliability mechanism.</a:t>
            </a:r>
          </a:p>
          <a:p>
            <a:pPr eaLnBrk="1" hangingPunct="1"/>
            <a:r>
              <a:rPr lang="en-US" b="1" smtClean="0"/>
              <a:t>Transition: </a:t>
            </a:r>
            <a:r>
              <a:rPr lang="en-US" smtClean="0"/>
              <a:t>The next section discusses the network layer of the OSI model and how it corresponds to the TCP/IP Internet layer.	</a:t>
            </a:r>
          </a:p>
          <a:p>
            <a:pPr eaLnBrk="1" hangingPunct="1"/>
            <a:endParaRPr lang="en-US" smtClean="0"/>
          </a:p>
        </p:txBody>
      </p:sp>
    </p:spTree>
    <p:extLst>
      <p:ext uri="{BB962C8B-B14F-4D97-AF65-F5344CB8AC3E}">
        <p14:creationId xmlns:p14="http://schemas.microsoft.com/office/powerpoint/2010/main" val="3825248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miter lim="800000"/>
            <a:headEnd/>
            <a:tailEnd/>
          </a:ln>
        </p:spPr>
        <p:txBody>
          <a:bodyPr/>
          <a:lstStyle/>
          <a:p>
            <a:fld id="{4B588A88-4B49-46EF-A47A-E5B54919B15C}" type="slidenum">
              <a:rPr lang="en-US" smtClean="0"/>
              <a:pPr/>
              <a:t>119</a:t>
            </a:fld>
            <a:endParaRPr lang="en-US" smtClean="0"/>
          </a:p>
        </p:txBody>
      </p:sp>
      <p:sp>
        <p:nvSpPr>
          <p:cNvPr id="254979" name="Rectangle 2"/>
          <p:cNvSpPr>
            <a:spLocks noGrp="1" noRot="1" noChangeAspect="1" noChangeArrowheads="1" noTextEdit="1"/>
          </p:cNvSpPr>
          <p:nvPr>
            <p:ph type="sldImg"/>
          </p:nvPr>
        </p:nvSpPr>
        <p:spPr>
          <a:xfrm>
            <a:off x="1092200" y="301625"/>
            <a:ext cx="4700588" cy="3525838"/>
          </a:xfrm>
          <a:ln/>
        </p:spPr>
      </p:sp>
      <p:sp>
        <p:nvSpPr>
          <p:cNvPr id="254980"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IP is the main protocol</a:t>
            </a:r>
          </a:p>
          <a:p>
            <a:pPr eaLnBrk="1" hangingPunct="1"/>
            <a:r>
              <a:rPr lang="en-US" b="1" smtClean="0"/>
              <a:t>It is connection less</a:t>
            </a:r>
          </a:p>
          <a:p>
            <a:pPr eaLnBrk="1" hangingPunct="1"/>
            <a:r>
              <a:rPr lang="en-US" b="1" smtClean="0"/>
              <a:t>IP will carry the data packets</a:t>
            </a:r>
          </a:p>
          <a:p>
            <a:pPr eaLnBrk="1" hangingPunct="1"/>
            <a:r>
              <a:rPr lang="en-US" b="1" smtClean="0"/>
              <a:t>Data packets are IP Packets</a:t>
            </a:r>
          </a:p>
          <a:p>
            <a:pPr eaLnBrk="1" hangingPunct="1"/>
            <a:endParaRPr lang="en-US" b="1" smtClean="0"/>
          </a:p>
          <a:p>
            <a:pPr eaLnBrk="1" hangingPunct="1"/>
            <a:r>
              <a:rPr lang="en-US" b="1" smtClean="0"/>
              <a:t>IP </a:t>
            </a:r>
            <a:r>
              <a:rPr lang="en-US" smtClean="0"/>
              <a:t> 	</a:t>
            </a:r>
          </a:p>
          <a:p>
            <a:pPr eaLnBrk="1" hangingPunct="1"/>
            <a:endParaRPr lang="en-US" smtClean="0"/>
          </a:p>
        </p:txBody>
      </p:sp>
    </p:spTree>
    <p:extLst>
      <p:ext uri="{BB962C8B-B14F-4D97-AF65-F5344CB8AC3E}">
        <p14:creationId xmlns:p14="http://schemas.microsoft.com/office/powerpoint/2010/main" val="4047939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miter lim="800000"/>
            <a:headEnd/>
            <a:tailEnd/>
          </a:ln>
        </p:spPr>
        <p:txBody>
          <a:bodyPr/>
          <a:lstStyle/>
          <a:p>
            <a:fld id="{632F700F-2A11-4914-8E12-48E2FB20E203}" type="slidenum">
              <a:rPr lang="en-US" smtClean="0"/>
              <a:pPr/>
              <a:t>120</a:t>
            </a:fld>
            <a:endParaRPr lang="en-US" smtClean="0"/>
          </a:p>
        </p:txBody>
      </p:sp>
      <p:sp>
        <p:nvSpPr>
          <p:cNvPr id="256003" name="Rectangle 2"/>
          <p:cNvSpPr>
            <a:spLocks noGrp="1" noRot="1" noChangeAspect="1" noChangeArrowheads="1" noTextEdit="1"/>
          </p:cNvSpPr>
          <p:nvPr>
            <p:ph type="sldImg"/>
          </p:nvPr>
        </p:nvSpPr>
        <p:spPr>
          <a:xfrm>
            <a:off x="1092200" y="301625"/>
            <a:ext cx="4700588" cy="3525838"/>
          </a:xfrm>
          <a:ln/>
        </p:spPr>
      </p:sp>
      <p:sp>
        <p:nvSpPr>
          <p:cNvPr id="256004"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Version – IP version current 4</a:t>
            </a:r>
          </a:p>
          <a:p>
            <a:pPr eaLnBrk="1" hangingPunct="1"/>
            <a:r>
              <a:rPr lang="en-US" b="1" smtClean="0"/>
              <a:t>TTL – How many HOPS packet can withstand</a:t>
            </a:r>
          </a:p>
          <a:p>
            <a:pPr eaLnBrk="1" hangingPunct="1"/>
            <a:r>
              <a:rPr lang="en-US" b="1" smtClean="0"/>
              <a:t>Protocol – to determine whether TCP or UDP</a:t>
            </a:r>
          </a:p>
          <a:p>
            <a:pPr eaLnBrk="1" hangingPunct="1"/>
            <a:endParaRPr lang="en-US" smtClean="0"/>
          </a:p>
        </p:txBody>
      </p:sp>
    </p:spTree>
    <p:extLst>
      <p:ext uri="{BB962C8B-B14F-4D97-AF65-F5344CB8AC3E}">
        <p14:creationId xmlns:p14="http://schemas.microsoft.com/office/powerpoint/2010/main" val="2325478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miter lim="800000"/>
            <a:headEnd/>
            <a:tailEnd/>
          </a:ln>
        </p:spPr>
        <p:txBody>
          <a:bodyPr/>
          <a:lstStyle/>
          <a:p>
            <a:fld id="{C448F840-349E-4AF7-8E99-26E8F7FC5101}" type="slidenum">
              <a:rPr lang="en-US" smtClean="0"/>
              <a:pPr/>
              <a:t>121</a:t>
            </a:fld>
            <a:endParaRPr lang="en-US" smtClean="0"/>
          </a:p>
        </p:txBody>
      </p:sp>
      <p:sp>
        <p:nvSpPr>
          <p:cNvPr id="257027" name="Rectangle 2"/>
          <p:cNvSpPr>
            <a:spLocks noGrp="1" noRot="1" noChangeAspect="1" noChangeArrowheads="1" noTextEdit="1"/>
          </p:cNvSpPr>
          <p:nvPr>
            <p:ph type="sldImg"/>
          </p:nvPr>
        </p:nvSpPr>
        <p:spPr>
          <a:xfrm>
            <a:off x="1092200" y="301625"/>
            <a:ext cx="4700588" cy="3525838"/>
          </a:xfrm>
          <a:ln/>
        </p:spPr>
      </p:sp>
      <p:sp>
        <p:nvSpPr>
          <p:cNvPr id="257028"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a:t>
            </a:r>
            <a:r>
              <a:rPr lang="en-US" smtClean="0"/>
              <a:t> This figure explains the use of the protocol field.	</a:t>
            </a:r>
          </a:p>
          <a:p>
            <a:pPr eaLnBrk="1" hangingPunct="1"/>
            <a:r>
              <a:rPr lang="en-US" b="1" smtClean="0"/>
              <a:t>Emphasize: </a:t>
            </a:r>
            <a:r>
              <a:rPr lang="en-US" smtClean="0"/>
              <a:t>Protocol numbers connect, or multiplex, IP to the transport layer. These numbers are standardized in RFC 1700. Cisco uses these numbers in filtering with extended access lists.	</a:t>
            </a:r>
          </a:p>
          <a:p>
            <a:pPr eaLnBrk="1" hangingPunct="1"/>
            <a:endParaRPr lang="en-US" smtClean="0"/>
          </a:p>
        </p:txBody>
      </p:sp>
    </p:spTree>
    <p:extLst>
      <p:ext uri="{BB962C8B-B14F-4D97-AF65-F5344CB8AC3E}">
        <p14:creationId xmlns:p14="http://schemas.microsoft.com/office/powerpoint/2010/main" val="664254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a:ln>
            <a:miter lim="800000"/>
            <a:headEnd/>
            <a:tailEnd/>
          </a:ln>
        </p:spPr>
        <p:txBody>
          <a:bodyPr/>
          <a:lstStyle/>
          <a:p>
            <a:fld id="{C98002EA-C071-4138-9628-D8FD289BE12C}" type="slidenum">
              <a:rPr lang="en-US" smtClean="0"/>
              <a:pPr/>
              <a:t>122</a:t>
            </a:fld>
            <a:endParaRPr lang="en-US" smtClean="0"/>
          </a:p>
        </p:txBody>
      </p:sp>
      <p:sp>
        <p:nvSpPr>
          <p:cNvPr id="258051" name="Rectangle 2"/>
          <p:cNvSpPr>
            <a:spLocks noGrp="1" noRot="1" noChangeAspect="1" noChangeArrowheads="1" noTextEdit="1"/>
          </p:cNvSpPr>
          <p:nvPr>
            <p:ph type="sldImg"/>
          </p:nvPr>
        </p:nvSpPr>
        <p:spPr>
          <a:xfrm>
            <a:off x="1092200" y="301625"/>
            <a:ext cx="4700588" cy="3525838"/>
          </a:xfrm>
          <a:ln/>
        </p:spPr>
      </p:sp>
      <p:sp>
        <p:nvSpPr>
          <p:cNvPr id="258052"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 </a:t>
            </a:r>
            <a:r>
              <a:rPr lang="en-US" smtClean="0"/>
              <a:t>This figure explains which messages are ICMP messages.	</a:t>
            </a:r>
          </a:p>
          <a:p>
            <a:pPr eaLnBrk="1" hangingPunct="1"/>
            <a:r>
              <a:rPr lang="en-US" b="1" smtClean="0"/>
              <a:t>Emphasize: </a:t>
            </a:r>
            <a:r>
              <a:rPr lang="en-US" smtClean="0"/>
              <a:t>Describe ICMP messages and </a:t>
            </a:r>
            <a:r>
              <a:rPr lang="en-US" b="1" smtClean="0"/>
              <a:t>ping</a:t>
            </a:r>
            <a:r>
              <a:rPr lang="en-US" smtClean="0"/>
              <a:t>.	</a:t>
            </a:r>
          </a:p>
          <a:p>
            <a:pPr eaLnBrk="1" hangingPunct="1"/>
            <a:endParaRPr lang="en-US" smtClean="0"/>
          </a:p>
        </p:txBody>
      </p:sp>
    </p:spTree>
    <p:extLst>
      <p:ext uri="{BB962C8B-B14F-4D97-AF65-F5344CB8AC3E}">
        <p14:creationId xmlns:p14="http://schemas.microsoft.com/office/powerpoint/2010/main" val="1431670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miter lim="800000"/>
            <a:headEnd/>
            <a:tailEnd/>
          </a:ln>
        </p:spPr>
        <p:txBody>
          <a:bodyPr/>
          <a:lstStyle/>
          <a:p>
            <a:fld id="{71578F9F-086F-45C9-8B7D-A555B228BB6A}" type="slidenum">
              <a:rPr lang="en-US" smtClean="0"/>
              <a:pPr/>
              <a:t>123</a:t>
            </a:fld>
            <a:endParaRPr lang="en-US" smtClean="0"/>
          </a:p>
        </p:txBody>
      </p:sp>
      <p:sp>
        <p:nvSpPr>
          <p:cNvPr id="259075" name="Rectangle 2"/>
          <p:cNvSpPr>
            <a:spLocks noGrp="1" noRot="1" noChangeAspect="1" noChangeArrowheads="1" noTextEdit="1"/>
          </p:cNvSpPr>
          <p:nvPr>
            <p:ph type="sldImg"/>
          </p:nvPr>
        </p:nvSpPr>
        <p:spPr>
          <a:xfrm>
            <a:off x="1092200" y="301625"/>
            <a:ext cx="4700588" cy="3525838"/>
          </a:xfrm>
          <a:ln/>
        </p:spPr>
      </p:sp>
      <p:sp>
        <p:nvSpPr>
          <p:cNvPr id="259076"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Layer 4 of 4</a:t>
            </a:r>
          </a:p>
          <a:p>
            <a:pPr eaLnBrk="1" hangingPunct="1"/>
            <a:r>
              <a:rPr lang="en-US" b="1" smtClean="0"/>
              <a:t>Emphasize:</a:t>
            </a:r>
            <a:r>
              <a:rPr lang="en-US" smtClean="0"/>
              <a:t> In layer 4, the bulleted items at the bottom of the slide appear.	</a:t>
            </a:r>
          </a:p>
          <a:p>
            <a:pPr eaLnBrk="1" hangingPunct="1"/>
            <a:r>
              <a:rPr lang="en-US" smtClean="0"/>
              <a:t>ARP provides translation between network and data link layers.</a:t>
            </a:r>
          </a:p>
          <a:p>
            <a:pPr eaLnBrk="1" hangingPunct="1"/>
            <a:r>
              <a:rPr lang="en-US" smtClean="0"/>
              <a:t>Discuss why it is necessary to have a mechanism like ARP.</a:t>
            </a:r>
          </a:p>
          <a:p>
            <a:pPr eaLnBrk="1" hangingPunct="1"/>
            <a:r>
              <a:rPr lang="en-US" smtClean="0"/>
              <a:t>Describe ARP operation.</a:t>
            </a:r>
          </a:p>
          <a:p>
            <a:pPr eaLnBrk="1" hangingPunct="1"/>
            <a:r>
              <a:rPr lang="en-US" smtClean="0"/>
              <a:t>Not all protocols use ARP. Some use other methods for address translation.</a:t>
            </a:r>
          </a:p>
          <a:p>
            <a:pPr eaLnBrk="1" hangingPunct="1"/>
            <a:r>
              <a:rPr lang="en-US" b="1" smtClean="0"/>
              <a:t>Note:</a:t>
            </a:r>
            <a:r>
              <a:rPr lang="en-US" smtClean="0"/>
              <a:t> For the message to be transmitted uniquely to a single interface on the multiaccess link, it is necessary to build a frame with the unique MAC address of the interface.</a:t>
            </a:r>
          </a:p>
          <a:p>
            <a:pPr eaLnBrk="1" hangingPunct="1"/>
            <a:endParaRPr lang="en-US" smtClean="0"/>
          </a:p>
        </p:txBody>
      </p:sp>
    </p:spTree>
    <p:extLst>
      <p:ext uri="{BB962C8B-B14F-4D97-AF65-F5344CB8AC3E}">
        <p14:creationId xmlns:p14="http://schemas.microsoft.com/office/powerpoint/2010/main" val="33060590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a:ln>
            <a:miter lim="800000"/>
            <a:headEnd/>
            <a:tailEnd/>
          </a:ln>
        </p:spPr>
        <p:txBody>
          <a:bodyPr/>
          <a:lstStyle/>
          <a:p>
            <a:fld id="{C76BFDDD-54FF-4BAB-A13C-02F81B4ED7AD}" type="slidenum">
              <a:rPr lang="en-US" smtClean="0"/>
              <a:pPr/>
              <a:t>124</a:t>
            </a:fld>
            <a:endParaRPr lang="en-US" smtClean="0"/>
          </a:p>
        </p:txBody>
      </p:sp>
      <p:sp>
        <p:nvSpPr>
          <p:cNvPr id="260099" name="Rectangle 2"/>
          <p:cNvSpPr>
            <a:spLocks noGrp="1" noRot="1" noChangeAspect="1" noChangeArrowheads="1" noTextEdit="1"/>
          </p:cNvSpPr>
          <p:nvPr>
            <p:ph type="sldImg"/>
          </p:nvPr>
        </p:nvSpPr>
        <p:spPr>
          <a:xfrm>
            <a:off x="1092200" y="301625"/>
            <a:ext cx="4700588" cy="3525838"/>
          </a:xfrm>
          <a:ln/>
        </p:spPr>
      </p:sp>
      <p:sp>
        <p:nvSpPr>
          <p:cNvPr id="260100"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Layer 4 of 4</a:t>
            </a:r>
          </a:p>
          <a:p>
            <a:pPr eaLnBrk="1" hangingPunct="1"/>
            <a:r>
              <a:rPr lang="en-US" b="1" smtClean="0"/>
              <a:t>Emphasize:</a:t>
            </a:r>
            <a:r>
              <a:rPr lang="en-US" smtClean="0"/>
              <a:t> In layer 4, the bulleted items appear at the bottom of the slide.	</a:t>
            </a:r>
          </a:p>
          <a:p>
            <a:pPr eaLnBrk="1" hangingPunct="1"/>
            <a:r>
              <a:rPr lang="en-US" smtClean="0"/>
              <a:t>RARP is used to boot diskless workstations over a network.	</a:t>
            </a:r>
          </a:p>
          <a:p>
            <a:pPr eaLnBrk="1" hangingPunct="1"/>
            <a:endParaRPr lang="en-US" smtClean="0"/>
          </a:p>
          <a:p>
            <a:pPr eaLnBrk="1" hangingPunct="1"/>
            <a:endParaRPr lang="en-US" smtClean="0"/>
          </a:p>
        </p:txBody>
      </p:sp>
    </p:spTree>
    <p:extLst>
      <p:ext uri="{BB962C8B-B14F-4D97-AF65-F5344CB8AC3E}">
        <p14:creationId xmlns:p14="http://schemas.microsoft.com/office/powerpoint/2010/main" val="1760458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a:ln>
            <a:miter lim="800000"/>
            <a:headEnd/>
            <a:tailEnd/>
          </a:ln>
        </p:spPr>
        <p:txBody>
          <a:bodyPr/>
          <a:lstStyle/>
          <a:p>
            <a:fld id="{8CB22CBA-8561-4849-BE83-18396C1B5C42}" type="slidenum">
              <a:rPr lang="en-US" smtClean="0"/>
              <a:pPr/>
              <a:t>140</a:t>
            </a:fld>
            <a:endParaRPr lang="en-US" smtClean="0"/>
          </a:p>
        </p:txBody>
      </p:sp>
      <p:sp>
        <p:nvSpPr>
          <p:cNvPr id="262147" name="Rectangle 2"/>
          <p:cNvSpPr>
            <a:spLocks noGrp="1" noRot="1" noChangeAspect="1" noChangeArrowheads="1" noTextEdit="1"/>
          </p:cNvSpPr>
          <p:nvPr>
            <p:ph type="sldImg"/>
          </p:nvPr>
        </p:nvSpPr>
        <p:spPr>
          <a:xfrm>
            <a:off x="1092200" y="301625"/>
            <a:ext cx="4700588" cy="3525838"/>
          </a:xfrm>
          <a:ln/>
        </p:spPr>
      </p:sp>
      <p:sp>
        <p:nvSpPr>
          <p:cNvPr id="262148"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a:t>
            </a:r>
            <a:r>
              <a:rPr lang="en-US" smtClean="0"/>
              <a:t> This is an introduction slide to the IP addressing section.</a:t>
            </a:r>
          </a:p>
          <a:p>
            <a:pPr eaLnBrk="1" hangingPunct="1"/>
            <a:r>
              <a:rPr lang="en-US" b="1" smtClean="0"/>
              <a:t>Emphasize: </a:t>
            </a:r>
            <a:r>
              <a:rPr lang="en-US" smtClean="0"/>
              <a:t>Stations with internetwork access must have unique addresses.</a:t>
            </a:r>
          </a:p>
          <a:p>
            <a:pPr eaLnBrk="1" hangingPunct="1"/>
            <a:endParaRPr lang="en-US" smtClean="0"/>
          </a:p>
        </p:txBody>
      </p:sp>
    </p:spTree>
    <p:extLst>
      <p:ext uri="{BB962C8B-B14F-4D97-AF65-F5344CB8AC3E}">
        <p14:creationId xmlns:p14="http://schemas.microsoft.com/office/powerpoint/2010/main" val="2742797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a:ln>
            <a:miter lim="800000"/>
            <a:headEnd/>
            <a:tailEnd/>
          </a:ln>
        </p:spPr>
        <p:txBody>
          <a:bodyPr/>
          <a:lstStyle/>
          <a:p>
            <a:fld id="{EFBFA85B-9E93-40C2-9744-A8E7AD33F52E}" type="slidenum">
              <a:rPr lang="en-US" smtClean="0"/>
              <a:pPr/>
              <a:t>141</a:t>
            </a:fld>
            <a:endParaRPr lang="en-US" smtClean="0"/>
          </a:p>
        </p:txBody>
      </p:sp>
      <p:sp>
        <p:nvSpPr>
          <p:cNvPr id="263171" name="Rectangle 2"/>
          <p:cNvSpPr>
            <a:spLocks noGrp="1" noRot="1" noChangeAspect="1" noChangeArrowheads="1" noTextEdit="1"/>
          </p:cNvSpPr>
          <p:nvPr>
            <p:ph type="sldImg"/>
          </p:nvPr>
        </p:nvSpPr>
        <p:spPr>
          <a:xfrm>
            <a:off x="1092200" y="301625"/>
            <a:ext cx="4700588" cy="3525838"/>
          </a:xfrm>
          <a:ln/>
        </p:spPr>
      </p:sp>
      <p:sp>
        <p:nvSpPr>
          <p:cNvPr id="263172"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Layer 3 of 3</a:t>
            </a:r>
          </a:p>
          <a:p>
            <a:pPr eaLnBrk="1" hangingPunct="1"/>
            <a:r>
              <a:rPr lang="en-US" b="1" smtClean="0"/>
              <a:t>Emphasize: </a:t>
            </a:r>
            <a:r>
              <a:rPr lang="en-US" smtClean="0"/>
              <a:t>In layer 3, an example of dotted decimal format and binary are displayed.	</a:t>
            </a:r>
          </a:p>
          <a:p>
            <a:pPr eaLnBrk="1" hangingPunct="1"/>
            <a:r>
              <a:rPr lang="en-US" smtClean="0"/>
              <a:t>IP address format is dotted decimal. Dotted decimal makes it easy to work with IP addresses. However, in this course we will work with the addresses on the bit level, so we will convert these addresses into binary, make changes to them, and convert them back.</a:t>
            </a:r>
          </a:p>
          <a:p>
            <a:pPr eaLnBrk="1" hangingPunct="1"/>
            <a:r>
              <a:rPr lang="en-US" smtClean="0"/>
              <a:t>The central authority for addresses is the Internet Assigned Numbers Authority (IANA).</a:t>
            </a:r>
          </a:p>
          <a:p>
            <a:pPr eaLnBrk="1" hangingPunct="1"/>
            <a:r>
              <a:rPr lang="en-US" b="1" smtClean="0"/>
              <a:t>Note:</a:t>
            </a:r>
            <a:r>
              <a:rPr lang="en-US" smtClean="0"/>
              <a:t> This most common form of addressing reflects the widely used IP version 4. Faced with the problem of depleting available addresses, Internet Engineering Task Force (IETF) work is under way for a backward-compatible next generation of IP (IPng, also called IP 6). </a:t>
            </a:r>
          </a:p>
          <a:p>
            <a:pPr eaLnBrk="1" hangingPunct="1"/>
            <a:r>
              <a:rPr lang="en-US" smtClean="0"/>
              <a:t>IP 6 will offer expanded routing and addressing capabilities with 128-bit addresses rather than the 32-bit addressing shown on the graphic. Addresses from both IP versions will coexist. Initial occurrences will probably be at locations with address translator software and firewalls. 	</a:t>
            </a:r>
          </a:p>
          <a:p>
            <a:pPr eaLnBrk="1" hangingPunct="1"/>
            <a:endParaRPr lang="en-US" smtClean="0"/>
          </a:p>
        </p:txBody>
      </p:sp>
    </p:spTree>
    <p:extLst>
      <p:ext uri="{BB962C8B-B14F-4D97-AF65-F5344CB8AC3E}">
        <p14:creationId xmlns:p14="http://schemas.microsoft.com/office/powerpoint/2010/main" val="4229976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miter lim="800000"/>
            <a:headEnd/>
            <a:tailEnd/>
          </a:ln>
        </p:spPr>
        <p:txBody>
          <a:bodyPr/>
          <a:lstStyle/>
          <a:p>
            <a:fld id="{9CE58691-6A37-42A1-87D0-7E44BE036E95}" type="slidenum">
              <a:rPr lang="en-US" smtClean="0"/>
              <a:pPr/>
              <a:t>142</a:t>
            </a:fld>
            <a:endParaRPr lang="en-US" smtClean="0"/>
          </a:p>
        </p:txBody>
      </p:sp>
      <p:sp>
        <p:nvSpPr>
          <p:cNvPr id="264195" name="Rectangle 2"/>
          <p:cNvSpPr>
            <a:spLocks noGrp="1" noRot="1" noChangeAspect="1" noChangeArrowheads="1" noTextEdit="1"/>
          </p:cNvSpPr>
          <p:nvPr>
            <p:ph type="sldImg"/>
          </p:nvPr>
        </p:nvSpPr>
        <p:spPr>
          <a:xfrm>
            <a:off x="1092200" y="301625"/>
            <a:ext cx="4700588" cy="3525838"/>
          </a:xfrm>
          <a:ln/>
        </p:spPr>
      </p:sp>
      <p:sp>
        <p:nvSpPr>
          <p:cNvPr id="264196"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Slide 1 of 2</a:t>
            </a:r>
          </a:p>
          <a:p>
            <a:pPr eaLnBrk="1" hangingPunct="1"/>
            <a:r>
              <a:rPr lang="en-US" b="1" smtClean="0"/>
              <a:t>Purpose:</a:t>
            </a:r>
            <a:r>
              <a:rPr lang="en-US" smtClean="0"/>
              <a:t> This graphic describes the three most common classes of IP address. </a:t>
            </a:r>
          </a:p>
          <a:p>
            <a:pPr eaLnBrk="1" hangingPunct="1"/>
            <a:r>
              <a:rPr lang="en-US" b="1" smtClean="0"/>
              <a:t>Emphasize:</a:t>
            </a:r>
            <a:r>
              <a:rPr lang="en-US" smtClean="0"/>
              <a:t> Discuss classes of addresses. Each address contains information about the network number and the host number of the device. Class A addresses are for very large organizations, Class B addresses are for smaller organizations, and Class C addresses for even smaller ones.</a:t>
            </a:r>
          </a:p>
          <a:p>
            <a:pPr eaLnBrk="1" hangingPunct="1"/>
            <a:r>
              <a:rPr lang="en-US" smtClean="0"/>
              <a:t>As the number of networks grows, classes may eventually be replaced by another addressing mechanism, such as classless interdomain routing (CIDR). RFC 1467, </a:t>
            </a:r>
            <a:r>
              <a:rPr lang="en-US" i="1" smtClean="0"/>
              <a:t>Status of CIDR Deployment in the Internet</a:t>
            </a:r>
            <a:r>
              <a:rPr lang="en-US" smtClean="0"/>
              <a:t>, presents information about CIDR. RFC 1817, </a:t>
            </a:r>
            <a:r>
              <a:rPr lang="en-US" i="1" smtClean="0"/>
              <a:t>CIDR and Classful Routing</a:t>
            </a:r>
            <a:r>
              <a:rPr lang="en-US" smtClean="0"/>
              <a:t>, also presents CIDR information.	</a:t>
            </a:r>
          </a:p>
          <a:p>
            <a:pPr eaLnBrk="1" hangingPunct="1"/>
            <a:endParaRPr lang="en-US" smtClean="0"/>
          </a:p>
        </p:txBody>
      </p:sp>
    </p:spTree>
    <p:extLst>
      <p:ext uri="{BB962C8B-B14F-4D97-AF65-F5344CB8AC3E}">
        <p14:creationId xmlns:p14="http://schemas.microsoft.com/office/powerpoint/2010/main" val="129672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miter lim="800000"/>
            <a:headEnd/>
            <a:tailEnd/>
          </a:ln>
        </p:spPr>
        <p:txBody>
          <a:bodyPr/>
          <a:lstStyle/>
          <a:p>
            <a:fld id="{21E02C33-4212-43C2-8C62-401C7C72DFC4}" type="slidenum">
              <a:rPr lang="en-US" smtClean="0"/>
              <a:pPr/>
              <a:t>29</a:t>
            </a:fld>
            <a:endParaRPr lang="en-US" smtClean="0"/>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p:spPr>
        <p:txBody>
          <a:bodyPr/>
          <a:lstStyle/>
          <a:p>
            <a:pPr eaLnBrk="1" hangingPunct="1"/>
            <a:r>
              <a:rPr lang="en-US" smtClean="0"/>
              <a:t>A VPN typically provides authentication, confidentiality, and integrity to create a secure connection between two sites or devices. </a:t>
            </a:r>
            <a:r>
              <a:rPr lang="en-US" i="1" smtClean="0"/>
              <a:t>Authentication</a:t>
            </a:r>
            <a:r>
              <a:rPr lang="en-US" smtClean="0"/>
              <a:t> is provided to validate the identities of the two peers. </a:t>
            </a:r>
            <a:r>
              <a:rPr lang="en-US" i="1" smtClean="0"/>
              <a:t>Confidentiality</a:t>
            </a:r>
            <a:r>
              <a:rPr lang="en-US" smtClean="0"/>
              <a:t> provides encryption of the data to keep it private from prying eyes. And </a:t>
            </a:r>
            <a:r>
              <a:rPr lang="en-US" i="1" smtClean="0"/>
              <a:t>integrity</a:t>
            </a:r>
            <a:r>
              <a:rPr lang="en-US" smtClean="0"/>
              <a:t> is used to ensure that the data sent between the two devices or sites has not been tampered with. </a:t>
            </a:r>
          </a:p>
        </p:txBody>
      </p:sp>
    </p:spTree>
    <p:extLst>
      <p:ext uri="{BB962C8B-B14F-4D97-AF65-F5344CB8AC3E}">
        <p14:creationId xmlns:p14="http://schemas.microsoft.com/office/powerpoint/2010/main" val="3902498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a:ln>
            <a:miter lim="800000"/>
            <a:headEnd/>
            <a:tailEnd/>
          </a:ln>
        </p:spPr>
        <p:txBody>
          <a:bodyPr/>
          <a:lstStyle/>
          <a:p>
            <a:fld id="{409DD078-B51E-4594-9CB9-42A9FAFAEBA6}" type="slidenum">
              <a:rPr lang="en-US" smtClean="0"/>
              <a:pPr/>
              <a:t>143</a:t>
            </a:fld>
            <a:endParaRPr lang="en-US" smtClean="0"/>
          </a:p>
        </p:txBody>
      </p:sp>
      <p:sp>
        <p:nvSpPr>
          <p:cNvPr id="265219" name="Rectangle 2"/>
          <p:cNvSpPr>
            <a:spLocks noGrp="1" noRot="1" noChangeAspect="1" noChangeArrowheads="1" noTextEdit="1"/>
          </p:cNvSpPr>
          <p:nvPr>
            <p:ph type="sldImg"/>
          </p:nvPr>
        </p:nvSpPr>
        <p:spPr>
          <a:xfrm>
            <a:off x="1092200" y="301625"/>
            <a:ext cx="4700588" cy="3525838"/>
          </a:xfrm>
          <a:ln/>
        </p:spPr>
      </p:sp>
      <p:sp>
        <p:nvSpPr>
          <p:cNvPr id="265220"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dirty="0" smtClean="0"/>
              <a:t>Slide 2 of 2</a:t>
            </a:r>
          </a:p>
          <a:p>
            <a:pPr eaLnBrk="1" hangingPunct="1"/>
            <a:r>
              <a:rPr lang="en-US" b="1" dirty="0" smtClean="0"/>
              <a:t>Emphasize:</a:t>
            </a:r>
            <a:r>
              <a:rPr lang="en-US" dirty="0" smtClean="0"/>
              <a:t> Highlight the fixed values that start each class address.</a:t>
            </a:r>
          </a:p>
          <a:p>
            <a:pPr eaLnBrk="1" hangingPunct="1"/>
            <a:r>
              <a:rPr lang="en-US" dirty="0" smtClean="0"/>
              <a:t>The first octet rule states that when an address falls into a specified range, it belongs to a certain class. Students should soon be able to recognize the address class of any IP address on sight.</a:t>
            </a:r>
          </a:p>
          <a:p>
            <a:pPr eaLnBrk="1" hangingPunct="1"/>
            <a:r>
              <a:rPr lang="en-US" b="1" dirty="0" smtClean="0"/>
              <a:t>Note:</a:t>
            </a:r>
            <a:r>
              <a:rPr lang="en-US" dirty="0" smtClean="0"/>
              <a:t> If time or interest permits, you can use the initial bit patterns in the first octet and show how a class of IP network derives the range of network numbers for that IP address class.</a:t>
            </a:r>
          </a:p>
          <a:p>
            <a:pPr eaLnBrk="1" hangingPunct="1"/>
            <a:endParaRPr lang="en-US" dirty="0" smtClean="0"/>
          </a:p>
        </p:txBody>
      </p:sp>
    </p:spTree>
    <p:extLst>
      <p:ext uri="{BB962C8B-B14F-4D97-AF65-F5344CB8AC3E}">
        <p14:creationId xmlns:p14="http://schemas.microsoft.com/office/powerpoint/2010/main" val="39825793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a:ln>
            <a:miter lim="800000"/>
            <a:headEnd/>
            <a:tailEnd/>
          </a:ln>
        </p:spPr>
        <p:txBody>
          <a:bodyPr/>
          <a:lstStyle/>
          <a:p>
            <a:fld id="{CA217484-D983-4D31-927D-E90DD69B945E}" type="slidenum">
              <a:rPr lang="en-US" smtClean="0"/>
              <a:pPr/>
              <a:t>144</a:t>
            </a:fld>
            <a:endParaRPr lang="en-US" smtClean="0"/>
          </a:p>
        </p:txBody>
      </p:sp>
      <p:sp>
        <p:nvSpPr>
          <p:cNvPr id="266243" name="Rectangle 2"/>
          <p:cNvSpPr>
            <a:spLocks noGrp="1" noRot="1" noChangeAspect="1" noChangeArrowheads="1" noTextEdit="1"/>
          </p:cNvSpPr>
          <p:nvPr>
            <p:ph type="sldImg"/>
          </p:nvPr>
        </p:nvSpPr>
        <p:spPr>
          <a:xfrm>
            <a:off x="1092200" y="301625"/>
            <a:ext cx="4700588" cy="3525838"/>
          </a:xfrm>
          <a:ln/>
        </p:spPr>
      </p:sp>
      <p:sp>
        <p:nvSpPr>
          <p:cNvPr id="266244"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a:t>
            </a:r>
            <a:r>
              <a:rPr lang="en-US" smtClean="0"/>
              <a:t> This figure presents an overview of host and network address conventions. </a:t>
            </a:r>
          </a:p>
          <a:p>
            <a:pPr eaLnBrk="1" hangingPunct="1"/>
            <a:r>
              <a:rPr lang="en-US" b="1" smtClean="0"/>
              <a:t>Emphasize: </a:t>
            </a:r>
            <a:r>
              <a:rPr lang="en-US" smtClean="0"/>
              <a:t>In the example, 172.16.0.0 and 10.0.0.0 refer to the wires at each end of the router. </a:t>
            </a:r>
          </a:p>
          <a:p>
            <a:pPr eaLnBrk="1" hangingPunct="1"/>
            <a:r>
              <a:rPr lang="en-US" smtClean="0"/>
              <a:t>Explain how the routing table is used. Entries in the routing table refer to the network only. The router does not know the location of hosts; it knows the location of networks.	</a:t>
            </a:r>
          </a:p>
          <a:p>
            <a:pPr eaLnBrk="1" hangingPunct="1"/>
            <a:r>
              <a:rPr lang="en-US" smtClean="0"/>
              <a:t>.</a:t>
            </a:r>
          </a:p>
          <a:p>
            <a:pPr eaLnBrk="1" hangingPunct="1"/>
            <a:r>
              <a:rPr lang="en-US" smtClean="0"/>
              <a:t>	</a:t>
            </a:r>
          </a:p>
          <a:p>
            <a:pPr eaLnBrk="1" hangingPunct="1"/>
            <a:endParaRPr lang="en-US" smtClean="0"/>
          </a:p>
        </p:txBody>
      </p:sp>
    </p:spTree>
    <p:extLst>
      <p:ext uri="{BB962C8B-B14F-4D97-AF65-F5344CB8AC3E}">
        <p14:creationId xmlns:p14="http://schemas.microsoft.com/office/powerpoint/2010/main" val="1262474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a:ln>
            <a:miter lim="800000"/>
            <a:headEnd/>
            <a:tailEnd/>
          </a:ln>
        </p:spPr>
        <p:txBody>
          <a:bodyPr/>
          <a:lstStyle/>
          <a:p>
            <a:fld id="{A639A9F3-C167-4582-B189-FE3311C63CE2}" type="slidenum">
              <a:rPr lang="en-US" smtClean="0"/>
              <a:pPr/>
              <a:t>147</a:t>
            </a:fld>
            <a:endParaRPr lang="en-US" smtClean="0"/>
          </a:p>
        </p:txBody>
      </p:sp>
      <p:sp>
        <p:nvSpPr>
          <p:cNvPr id="267267" name="Rectangle 2"/>
          <p:cNvSpPr>
            <a:spLocks noGrp="1" noRot="1" noChangeAspect="1" noChangeArrowheads="1" noTextEdit="1"/>
          </p:cNvSpPr>
          <p:nvPr>
            <p:ph type="sldImg"/>
          </p:nvPr>
        </p:nvSpPr>
        <p:spPr>
          <a:xfrm>
            <a:off x="1092200" y="301625"/>
            <a:ext cx="4700588" cy="3525838"/>
          </a:xfrm>
          <a:ln/>
        </p:spPr>
      </p:sp>
      <p:sp>
        <p:nvSpPr>
          <p:cNvPr id="267268"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a:t>
            </a:r>
            <a:r>
              <a:rPr lang="en-US" smtClean="0"/>
              <a:t> This figure explains how to calculate the number of available hosts in a network.</a:t>
            </a:r>
          </a:p>
          <a:p>
            <a:pPr eaLnBrk="1" hangingPunct="1"/>
            <a:r>
              <a:rPr lang="en-US" b="1" smtClean="0"/>
              <a:t>Emphasize: </a:t>
            </a:r>
            <a:r>
              <a:rPr lang="en-US" smtClean="0"/>
              <a:t>2</a:t>
            </a:r>
            <a:r>
              <a:rPr lang="en-US" i="1" smtClean="0"/>
              <a:t>N</a:t>
            </a:r>
            <a:r>
              <a:rPr lang="en-US" smtClean="0"/>
              <a:t>-2 is the calculation to determine available hosts. </a:t>
            </a:r>
            <a:r>
              <a:rPr lang="en-US" i="1" smtClean="0"/>
              <a:t>N</a:t>
            </a:r>
            <a:r>
              <a:rPr lang="en-US" smtClean="0"/>
              <a:t> is the number of binary digits in the host field. Subtract 2 because a host cannot be all 0s or 1s.</a:t>
            </a:r>
          </a:p>
          <a:p>
            <a:pPr eaLnBrk="1" hangingPunct="1"/>
            <a:r>
              <a:rPr lang="en-US" smtClean="0"/>
              <a:t>The same principle applies when determining the number of available networks.</a:t>
            </a:r>
          </a:p>
        </p:txBody>
      </p:sp>
    </p:spTree>
    <p:extLst>
      <p:ext uri="{BB962C8B-B14F-4D97-AF65-F5344CB8AC3E}">
        <p14:creationId xmlns:p14="http://schemas.microsoft.com/office/powerpoint/2010/main" val="3879632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a:ln>
            <a:miter lim="800000"/>
            <a:headEnd/>
            <a:tailEnd/>
          </a:ln>
        </p:spPr>
        <p:txBody>
          <a:bodyPr/>
          <a:lstStyle/>
          <a:p>
            <a:fld id="{2347BCF9-6B79-4B7A-8A65-9408E3FE8655}" type="slidenum">
              <a:rPr lang="en-US" smtClean="0"/>
              <a:pPr/>
              <a:t>148</a:t>
            </a:fld>
            <a:endParaRPr lang="en-US" smtClean="0"/>
          </a:p>
        </p:txBody>
      </p:sp>
      <p:sp>
        <p:nvSpPr>
          <p:cNvPr id="268291" name="Rectangle 2"/>
          <p:cNvSpPr>
            <a:spLocks noGrp="1" noRot="1" noChangeAspect="1" noChangeArrowheads="1" noTextEdit="1"/>
          </p:cNvSpPr>
          <p:nvPr>
            <p:ph type="sldImg"/>
          </p:nvPr>
        </p:nvSpPr>
        <p:spPr>
          <a:xfrm>
            <a:off x="1092200" y="301625"/>
            <a:ext cx="4700588" cy="3525838"/>
          </a:xfrm>
          <a:ln/>
        </p:spPr>
      </p:sp>
      <p:sp>
        <p:nvSpPr>
          <p:cNvPr id="268292"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Layer 1 of 2</a:t>
            </a:r>
          </a:p>
          <a:p>
            <a:pPr eaLnBrk="1" hangingPunct="1"/>
            <a:r>
              <a:rPr lang="en-US" b="1" smtClean="0"/>
              <a:t>Purpose:</a:t>
            </a:r>
            <a:r>
              <a:rPr lang="en-US" smtClean="0"/>
              <a:t> This exercise verifies that the students understand IP address classes, network numbers, and host numbers.</a:t>
            </a:r>
          </a:p>
          <a:p>
            <a:pPr eaLnBrk="1" hangingPunct="1"/>
            <a:r>
              <a:rPr lang="en-US" smtClean="0"/>
              <a:t>Give the students time to list the address class, network, and host number for each IP address in the table. Review the correct answers interactively.	</a:t>
            </a:r>
          </a:p>
          <a:p>
            <a:pPr eaLnBrk="1" hangingPunct="1"/>
            <a:r>
              <a:rPr lang="en-US" smtClean="0"/>
              <a:t>The answers are given in the following figure.</a:t>
            </a:r>
          </a:p>
          <a:p>
            <a:pPr eaLnBrk="1" hangingPunct="1"/>
            <a:endParaRPr lang="en-US" smtClean="0"/>
          </a:p>
          <a:p>
            <a:pPr eaLnBrk="1" hangingPunct="1"/>
            <a:endParaRPr lang="en-US" smtClean="0"/>
          </a:p>
        </p:txBody>
      </p:sp>
    </p:spTree>
    <p:extLst>
      <p:ext uri="{BB962C8B-B14F-4D97-AF65-F5344CB8AC3E}">
        <p14:creationId xmlns:p14="http://schemas.microsoft.com/office/powerpoint/2010/main" val="2111721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a:ln>
            <a:miter lim="800000"/>
            <a:headEnd/>
            <a:tailEnd/>
          </a:ln>
        </p:spPr>
        <p:txBody>
          <a:bodyPr/>
          <a:lstStyle/>
          <a:p>
            <a:fld id="{80C995E5-2A1A-4D84-988D-048150AEFBC6}" type="slidenum">
              <a:rPr lang="en-US" smtClean="0"/>
              <a:pPr/>
              <a:t>149</a:t>
            </a:fld>
            <a:endParaRPr lang="en-US" smtClean="0"/>
          </a:p>
        </p:txBody>
      </p:sp>
      <p:sp>
        <p:nvSpPr>
          <p:cNvPr id="269315" name="Rectangle 2"/>
          <p:cNvSpPr>
            <a:spLocks noGrp="1" noRot="1" noChangeAspect="1" noChangeArrowheads="1" noTextEdit="1"/>
          </p:cNvSpPr>
          <p:nvPr>
            <p:ph type="sldImg"/>
          </p:nvPr>
        </p:nvSpPr>
        <p:spPr>
          <a:xfrm>
            <a:off x="1092200" y="301625"/>
            <a:ext cx="4700588" cy="3525838"/>
          </a:xfrm>
          <a:ln/>
        </p:spPr>
      </p:sp>
      <p:sp>
        <p:nvSpPr>
          <p:cNvPr id="269316"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Layer 2 of 2</a:t>
            </a:r>
          </a:p>
          <a:p>
            <a:pPr eaLnBrk="1" hangingPunct="1"/>
            <a:r>
              <a:rPr lang="en-US" b="1" smtClean="0"/>
              <a:t>Purpose:</a:t>
            </a:r>
            <a:r>
              <a:rPr lang="en-US" smtClean="0"/>
              <a:t> The answers to the exercise are given in the figure.</a:t>
            </a:r>
          </a:p>
          <a:p>
            <a:pPr eaLnBrk="1" hangingPunct="1"/>
            <a:r>
              <a:rPr lang="en-US" b="1" smtClean="0"/>
              <a:t>Note: </a:t>
            </a:r>
            <a:r>
              <a:rPr lang="en-US" smtClean="0"/>
              <a:t>Students can also find the answers to this exercise in the Appendix D, “Answers.” </a:t>
            </a:r>
          </a:p>
        </p:txBody>
      </p:sp>
    </p:spTree>
    <p:extLst>
      <p:ext uri="{BB962C8B-B14F-4D97-AF65-F5344CB8AC3E}">
        <p14:creationId xmlns:p14="http://schemas.microsoft.com/office/powerpoint/2010/main" val="15756082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a:ln>
            <a:miter lim="800000"/>
            <a:headEnd/>
            <a:tailEnd/>
          </a:ln>
        </p:spPr>
        <p:txBody>
          <a:bodyPr/>
          <a:lstStyle/>
          <a:p>
            <a:fld id="{74215879-73EB-4390-94D2-91FD98791D16}" type="slidenum">
              <a:rPr lang="en-US" smtClean="0"/>
              <a:pPr/>
              <a:t>151</a:t>
            </a:fld>
            <a:endParaRPr lang="en-US" smtClean="0"/>
          </a:p>
        </p:txBody>
      </p:sp>
      <p:sp>
        <p:nvSpPr>
          <p:cNvPr id="271363" name="Rectangle 2"/>
          <p:cNvSpPr>
            <a:spLocks noGrp="1" noRot="1" noChangeAspect="1" noChangeArrowheads="1" noTextEdit="1"/>
          </p:cNvSpPr>
          <p:nvPr>
            <p:ph type="sldImg"/>
          </p:nvPr>
        </p:nvSpPr>
        <p:spPr>
          <a:xfrm>
            <a:off x="1092200" y="301625"/>
            <a:ext cx="4700588" cy="3525838"/>
          </a:xfrm>
          <a:ln/>
        </p:spPr>
      </p:sp>
      <p:sp>
        <p:nvSpPr>
          <p:cNvPr id="271364"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 </a:t>
            </a:r>
            <a:r>
              <a:rPr lang="en-US" smtClean="0"/>
              <a:t>This figure explains what networks look like without subnets.	</a:t>
            </a:r>
          </a:p>
          <a:p>
            <a:pPr eaLnBrk="1" hangingPunct="1"/>
            <a:r>
              <a:rPr lang="en-US" b="1" smtClean="0"/>
              <a:t>Emphasize: </a:t>
            </a:r>
            <a:r>
              <a:rPr lang="en-US" smtClean="0"/>
              <a:t>Without subnets, use of network addressing space is inefficient. </a:t>
            </a:r>
          </a:p>
          <a:p>
            <a:pPr eaLnBrk="1" hangingPunct="1"/>
            <a:r>
              <a:rPr lang="en-US" smtClean="0"/>
              <a:t>The Class B network is like a highway with no exits—there is no place to exit, so all of the traffic is in one line.	</a:t>
            </a:r>
          </a:p>
          <a:p>
            <a:pPr eaLnBrk="1" hangingPunct="1"/>
            <a:endParaRPr lang="en-US" smtClean="0"/>
          </a:p>
        </p:txBody>
      </p:sp>
    </p:spTree>
    <p:extLst>
      <p:ext uri="{BB962C8B-B14F-4D97-AF65-F5344CB8AC3E}">
        <p14:creationId xmlns:p14="http://schemas.microsoft.com/office/powerpoint/2010/main" val="27508637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ln>
            <a:miter lim="800000"/>
            <a:headEnd/>
            <a:tailEnd/>
          </a:ln>
        </p:spPr>
        <p:txBody>
          <a:bodyPr/>
          <a:lstStyle/>
          <a:p>
            <a:fld id="{CB1C350B-04CC-4EE6-83FD-2520D1C464C6}" type="slidenum">
              <a:rPr lang="en-US" smtClean="0"/>
              <a:pPr/>
              <a:t>152</a:t>
            </a:fld>
            <a:endParaRPr lang="en-US" smtClean="0"/>
          </a:p>
        </p:txBody>
      </p:sp>
      <p:sp>
        <p:nvSpPr>
          <p:cNvPr id="272387" name="Rectangle 2"/>
          <p:cNvSpPr>
            <a:spLocks noGrp="1" noRot="1" noChangeAspect="1" noChangeArrowheads="1" noTextEdit="1"/>
          </p:cNvSpPr>
          <p:nvPr>
            <p:ph type="sldImg"/>
          </p:nvPr>
        </p:nvSpPr>
        <p:spPr>
          <a:xfrm>
            <a:off x="1092200" y="301625"/>
            <a:ext cx="4700588" cy="3525838"/>
          </a:xfrm>
          <a:ln/>
        </p:spPr>
      </p:sp>
      <p:sp>
        <p:nvSpPr>
          <p:cNvPr id="272388"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Purpose:</a:t>
            </a:r>
            <a:r>
              <a:rPr lang="en-US" smtClean="0"/>
              <a:t> This figure describes network structure when subnets are used. 	</a:t>
            </a:r>
          </a:p>
          <a:p>
            <a:pPr eaLnBrk="1" hangingPunct="1"/>
            <a:r>
              <a:rPr lang="en-US" b="1" smtClean="0"/>
              <a:t>Emphasize:</a:t>
            </a:r>
            <a:r>
              <a:rPr lang="en-US" smtClean="0"/>
              <a:t> The host bits of an IP address can be subdivided into a subnetwork section and a host section. The subnetwork section in this example is the full third octet.</a:t>
            </a:r>
          </a:p>
          <a:p>
            <a:pPr eaLnBrk="1" hangingPunct="1"/>
            <a:r>
              <a:rPr lang="en-US" smtClean="0"/>
              <a:t>Point out the difference in the addressing between the previous slide and this slide.</a:t>
            </a:r>
          </a:p>
          <a:p>
            <a:pPr eaLnBrk="1" hangingPunct="1"/>
            <a:r>
              <a:rPr lang="en-US" smtClean="0"/>
              <a:t>A subnetted address space is like a highway with exits.</a:t>
            </a:r>
          </a:p>
          <a:p>
            <a:pPr eaLnBrk="1" hangingPunct="1"/>
            <a:r>
              <a:rPr lang="en-US" smtClean="0"/>
              <a:t>A network device uses a subnet mask to determine what part of the IP address is used for the network, the subnet, and the device ID. </a:t>
            </a:r>
          </a:p>
          <a:p>
            <a:pPr eaLnBrk="1" hangingPunct="1"/>
            <a:r>
              <a:rPr lang="en-US" smtClean="0"/>
              <a:t>A subnet mask is a 32-bit value containing a number of one bits for the network and subnet ID, and a number of zero bits for the host ID. </a:t>
            </a:r>
          </a:p>
          <a:p>
            <a:pPr eaLnBrk="1" hangingPunct="1"/>
            <a:r>
              <a:rPr lang="en-US" smtClean="0"/>
              <a:t>Given its own IP address and subnet mask, a device can determine if an IP packet is destined for 1) a device on its own subnet, 2) a device on a different subnet on its own network, or 3) a device on a different network. </a:t>
            </a:r>
          </a:p>
          <a:p>
            <a:pPr eaLnBrk="1" hangingPunct="1"/>
            <a:r>
              <a:rPr lang="en-US" smtClean="0"/>
              <a:t>A device can determine what class of address the device has been assigned from its own IP address. The subnet mask then tells the device where the boundary is between the subnet ID and the host ID. 	</a:t>
            </a:r>
          </a:p>
          <a:p>
            <a:pPr eaLnBrk="1" hangingPunct="1"/>
            <a:endParaRPr lang="en-US" smtClean="0"/>
          </a:p>
        </p:txBody>
      </p:sp>
    </p:spTree>
    <p:extLst>
      <p:ext uri="{BB962C8B-B14F-4D97-AF65-F5344CB8AC3E}">
        <p14:creationId xmlns:p14="http://schemas.microsoft.com/office/powerpoint/2010/main" val="13193298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a:ln>
            <a:miter lim="800000"/>
            <a:headEnd/>
            <a:tailEnd/>
          </a:ln>
        </p:spPr>
        <p:txBody>
          <a:bodyPr/>
          <a:lstStyle/>
          <a:p>
            <a:fld id="{EC6F437D-33C6-4D54-879C-6069ED3FE53B}" type="slidenum">
              <a:rPr lang="en-US" smtClean="0"/>
              <a:pPr/>
              <a:t>159</a:t>
            </a:fld>
            <a:endParaRPr lang="en-US" smtClean="0"/>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p:spPr>
        <p:txBody>
          <a:bodyPr/>
          <a:lstStyle/>
          <a:p>
            <a:pPr eaLnBrk="1" hangingPunct="1"/>
            <a:r>
              <a:rPr lang="en-US" smtClean="0"/>
              <a:t>Bs = 32</a:t>
            </a:r>
          </a:p>
          <a:p>
            <a:pPr eaLnBrk="1" hangingPunct="1"/>
            <a:r>
              <a:rPr lang="en-US" smtClean="0"/>
              <a:t>Subnet 192.168.0.96</a:t>
            </a:r>
          </a:p>
          <a:p>
            <a:pPr eaLnBrk="1" hangingPunct="1"/>
            <a:r>
              <a:rPr lang="en-US" smtClean="0"/>
              <a:t>B/c – 192.168.0.127</a:t>
            </a:r>
          </a:p>
        </p:txBody>
      </p:sp>
    </p:spTree>
    <p:extLst>
      <p:ext uri="{BB962C8B-B14F-4D97-AF65-F5344CB8AC3E}">
        <p14:creationId xmlns:p14="http://schemas.microsoft.com/office/powerpoint/2010/main" val="40053815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miter lim="800000"/>
            <a:headEnd/>
            <a:tailEnd/>
          </a:ln>
        </p:spPr>
        <p:txBody>
          <a:bodyPr/>
          <a:lstStyle/>
          <a:p>
            <a:fld id="{BE06D57A-0144-4FA6-8C83-36BED2DF3D7A}" type="slidenum">
              <a:rPr lang="en-US" smtClean="0"/>
              <a:pPr/>
              <a:t>160</a:t>
            </a:fld>
            <a:endParaRPr lang="en-US"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p:spPr>
        <p:txBody>
          <a:bodyPr/>
          <a:lstStyle/>
          <a:p>
            <a:pPr eaLnBrk="1" hangingPunct="1"/>
            <a:r>
              <a:rPr lang="en-US" smtClean="0"/>
              <a:t>Mask = 248</a:t>
            </a:r>
          </a:p>
          <a:p>
            <a:pPr eaLnBrk="1" hangingPunct="1"/>
            <a:r>
              <a:rPr lang="en-US" smtClean="0"/>
              <a:t>BS = 8</a:t>
            </a:r>
          </a:p>
          <a:p>
            <a:pPr eaLnBrk="1" hangingPunct="1"/>
            <a:r>
              <a:rPr lang="en-US" smtClean="0"/>
              <a:t>Nw= 48</a:t>
            </a:r>
          </a:p>
          <a:p>
            <a:pPr eaLnBrk="1" hangingPunct="1"/>
            <a:r>
              <a:rPr lang="en-US" smtClean="0"/>
              <a:t>B/c - 55</a:t>
            </a:r>
          </a:p>
        </p:txBody>
      </p:sp>
    </p:spTree>
    <p:extLst>
      <p:ext uri="{BB962C8B-B14F-4D97-AF65-F5344CB8AC3E}">
        <p14:creationId xmlns:p14="http://schemas.microsoft.com/office/powerpoint/2010/main" val="14038377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a:ln>
            <a:miter lim="800000"/>
            <a:headEnd/>
            <a:tailEnd/>
          </a:ln>
        </p:spPr>
        <p:txBody>
          <a:bodyPr/>
          <a:lstStyle/>
          <a:p>
            <a:fld id="{0DE86F02-A8FC-425F-A2F7-4043FAB127F3}" type="slidenum">
              <a:rPr lang="en-US" smtClean="0"/>
              <a:pPr/>
              <a:t>161</a:t>
            </a:fld>
            <a:endParaRPr lang="en-US" smtClean="0"/>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p:spPr>
        <p:txBody>
          <a:bodyPr/>
          <a:lstStyle/>
          <a:p>
            <a:pPr eaLnBrk="1" hangingPunct="1"/>
            <a:r>
              <a:rPr lang="en-US" smtClean="0"/>
              <a:t>Mask = 240</a:t>
            </a:r>
          </a:p>
          <a:p>
            <a:pPr eaLnBrk="1" hangingPunct="1"/>
            <a:r>
              <a:rPr lang="en-US" smtClean="0"/>
              <a:t>BS=16</a:t>
            </a:r>
          </a:p>
          <a:p>
            <a:pPr eaLnBrk="1" hangingPunct="1"/>
            <a:r>
              <a:rPr lang="en-US" smtClean="0"/>
              <a:t>NW-128</a:t>
            </a:r>
          </a:p>
          <a:p>
            <a:pPr eaLnBrk="1" hangingPunct="1"/>
            <a:r>
              <a:rPr lang="en-US" smtClean="0"/>
              <a:t>B/c-143</a:t>
            </a:r>
          </a:p>
        </p:txBody>
      </p:sp>
    </p:spTree>
    <p:extLst>
      <p:ext uri="{BB962C8B-B14F-4D97-AF65-F5344CB8AC3E}">
        <p14:creationId xmlns:p14="http://schemas.microsoft.com/office/powerpoint/2010/main" val="3220490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miter lim="800000"/>
            <a:headEnd/>
            <a:tailEnd/>
          </a:ln>
        </p:spPr>
        <p:txBody>
          <a:bodyPr/>
          <a:lstStyle/>
          <a:p>
            <a:fld id="{FDB26864-908A-420B-B921-59ACA000FC26}" type="slidenum">
              <a:rPr lang="en-US" smtClean="0"/>
              <a:pPr/>
              <a:t>32</a:t>
            </a:fld>
            <a:endParaRPr lang="en-US" smtClean="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p:spPr>
        <p:txBody>
          <a:bodyPr/>
          <a:lstStyle/>
          <a:p>
            <a:pPr eaLnBrk="1" hangingPunct="1"/>
            <a:endParaRPr lang="fr-FR" dirty="0" smtClean="0"/>
          </a:p>
        </p:txBody>
      </p:sp>
    </p:spTree>
    <p:extLst>
      <p:ext uri="{BB962C8B-B14F-4D97-AF65-F5344CB8AC3E}">
        <p14:creationId xmlns:p14="http://schemas.microsoft.com/office/powerpoint/2010/main" val="36736566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a:ln>
            <a:miter lim="800000"/>
            <a:headEnd/>
            <a:tailEnd/>
          </a:ln>
        </p:spPr>
        <p:txBody>
          <a:bodyPr/>
          <a:lstStyle/>
          <a:p>
            <a:fld id="{8058C6A1-3B8A-4CAF-AF93-0160880D84C9}" type="slidenum">
              <a:rPr lang="en-US" smtClean="0"/>
              <a:pPr/>
              <a:t>162</a:t>
            </a:fld>
            <a:endParaRPr lang="en-US" smtClean="0"/>
          </a:p>
        </p:txBody>
      </p:sp>
      <p:sp>
        <p:nvSpPr>
          <p:cNvPr id="290819" name="Rectangle 2"/>
          <p:cNvSpPr>
            <a:spLocks noGrp="1" noRot="1" noChangeAspect="1" noChangeArrowheads="1" noTextEdit="1"/>
          </p:cNvSpPr>
          <p:nvPr>
            <p:ph type="sldImg"/>
          </p:nvPr>
        </p:nvSpPr>
        <p:spPr>
          <a:ln/>
        </p:spPr>
      </p:sp>
      <p:sp>
        <p:nvSpPr>
          <p:cNvPr id="290820" name="Rectangle 3"/>
          <p:cNvSpPr>
            <a:spLocks noGrp="1" noChangeArrowheads="1"/>
          </p:cNvSpPr>
          <p:nvPr>
            <p:ph type="body" idx="1"/>
          </p:nvPr>
        </p:nvSpPr>
        <p:spPr>
          <a:noFill/>
        </p:spPr>
        <p:txBody>
          <a:bodyPr/>
          <a:lstStyle/>
          <a:p>
            <a:pPr eaLnBrk="1" hangingPunct="1"/>
            <a:r>
              <a:rPr lang="en-US" smtClean="0"/>
              <a:t>Mask = 252</a:t>
            </a:r>
          </a:p>
          <a:p>
            <a:pPr eaLnBrk="1" hangingPunct="1"/>
            <a:r>
              <a:rPr lang="en-US" smtClean="0"/>
              <a:t>BS=4</a:t>
            </a:r>
          </a:p>
          <a:p>
            <a:pPr eaLnBrk="1" hangingPunct="1"/>
            <a:r>
              <a:rPr lang="en-US" smtClean="0"/>
              <a:t>NW-192</a:t>
            </a:r>
          </a:p>
          <a:p>
            <a:pPr eaLnBrk="1" hangingPunct="1"/>
            <a:r>
              <a:rPr lang="en-US" smtClean="0"/>
              <a:t>B/c-195</a:t>
            </a:r>
          </a:p>
        </p:txBody>
      </p:sp>
    </p:spTree>
    <p:extLst>
      <p:ext uri="{BB962C8B-B14F-4D97-AF65-F5344CB8AC3E}">
        <p14:creationId xmlns:p14="http://schemas.microsoft.com/office/powerpoint/2010/main" val="7135896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a:ln>
            <a:miter lim="800000"/>
            <a:headEnd/>
            <a:tailEnd/>
          </a:ln>
        </p:spPr>
        <p:txBody>
          <a:bodyPr/>
          <a:lstStyle/>
          <a:p>
            <a:fld id="{F1EFA8D7-6A05-4DE2-83ED-0D2DBB0C5D21}" type="slidenum">
              <a:rPr lang="en-US" smtClean="0"/>
              <a:pPr/>
              <a:t>163</a:t>
            </a:fld>
            <a:endParaRPr lang="en-US" smtClean="0"/>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p:spPr>
        <p:txBody>
          <a:bodyPr/>
          <a:lstStyle/>
          <a:p>
            <a:pPr eaLnBrk="1" hangingPunct="1"/>
            <a:r>
              <a:rPr lang="en-US" smtClean="0"/>
              <a:t>Mask = 192</a:t>
            </a:r>
          </a:p>
          <a:p>
            <a:pPr eaLnBrk="1" hangingPunct="1"/>
            <a:r>
              <a:rPr lang="en-US" smtClean="0"/>
              <a:t>BS=64</a:t>
            </a:r>
          </a:p>
          <a:p>
            <a:pPr eaLnBrk="1" hangingPunct="1"/>
            <a:r>
              <a:rPr lang="en-US" smtClean="0"/>
              <a:t>NW-64</a:t>
            </a:r>
          </a:p>
          <a:p>
            <a:pPr eaLnBrk="1" hangingPunct="1"/>
            <a:r>
              <a:rPr lang="en-US" smtClean="0"/>
              <a:t>B/c-127</a:t>
            </a:r>
          </a:p>
        </p:txBody>
      </p:sp>
    </p:spTree>
    <p:extLst>
      <p:ext uri="{BB962C8B-B14F-4D97-AF65-F5344CB8AC3E}">
        <p14:creationId xmlns:p14="http://schemas.microsoft.com/office/powerpoint/2010/main" val="1547509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a:ln>
            <a:miter lim="800000"/>
            <a:headEnd/>
            <a:tailEnd/>
          </a:ln>
        </p:spPr>
        <p:txBody>
          <a:bodyPr/>
          <a:lstStyle/>
          <a:p>
            <a:fld id="{F7DA835C-5765-4177-9E7E-FEF0DAA43BCE}" type="slidenum">
              <a:rPr lang="en-US" smtClean="0"/>
              <a:pPr/>
              <a:t>164</a:t>
            </a:fld>
            <a:endParaRPr lang="en-US" smtClean="0"/>
          </a:p>
        </p:txBody>
      </p:sp>
      <p:sp>
        <p:nvSpPr>
          <p:cNvPr id="292867" name="Rectangle 2"/>
          <p:cNvSpPr>
            <a:spLocks noGrp="1" noRot="1" noChangeAspect="1" noChangeArrowheads="1" noTextEdit="1"/>
          </p:cNvSpPr>
          <p:nvPr>
            <p:ph type="sldImg"/>
          </p:nvPr>
        </p:nvSpPr>
        <p:spPr>
          <a:ln/>
        </p:spPr>
      </p:sp>
      <p:sp>
        <p:nvSpPr>
          <p:cNvPr id="292868" name="Rectangle 3"/>
          <p:cNvSpPr>
            <a:spLocks noGrp="1" noChangeArrowheads="1"/>
          </p:cNvSpPr>
          <p:nvPr>
            <p:ph type="body" idx="1"/>
          </p:nvPr>
        </p:nvSpPr>
        <p:spPr>
          <a:noFill/>
        </p:spPr>
        <p:txBody>
          <a:bodyPr/>
          <a:lstStyle/>
          <a:p>
            <a:pPr eaLnBrk="1" hangingPunct="1"/>
            <a:r>
              <a:rPr lang="en-US" smtClean="0"/>
              <a:t>Mask = 224</a:t>
            </a:r>
          </a:p>
          <a:p>
            <a:pPr eaLnBrk="1" hangingPunct="1"/>
            <a:r>
              <a:rPr lang="en-US" smtClean="0"/>
              <a:t>BS=32</a:t>
            </a:r>
          </a:p>
          <a:p>
            <a:pPr eaLnBrk="1" hangingPunct="1"/>
            <a:r>
              <a:rPr lang="en-US" smtClean="0"/>
              <a:t>NW-128</a:t>
            </a:r>
          </a:p>
          <a:p>
            <a:pPr eaLnBrk="1" hangingPunct="1"/>
            <a:r>
              <a:rPr lang="en-US" smtClean="0"/>
              <a:t>B/c-159</a:t>
            </a:r>
          </a:p>
        </p:txBody>
      </p:sp>
    </p:spTree>
    <p:extLst>
      <p:ext uri="{BB962C8B-B14F-4D97-AF65-F5344CB8AC3E}">
        <p14:creationId xmlns:p14="http://schemas.microsoft.com/office/powerpoint/2010/main" val="3593411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a:ln>
            <a:miter lim="800000"/>
            <a:headEnd/>
            <a:tailEnd/>
          </a:ln>
        </p:spPr>
        <p:txBody>
          <a:bodyPr/>
          <a:lstStyle/>
          <a:p>
            <a:fld id="{CDD8680D-DBEB-4E55-8D8E-0B294B817F1A}" type="slidenum">
              <a:rPr lang="en-US" smtClean="0"/>
              <a:pPr/>
              <a:t>175</a:t>
            </a:fld>
            <a:endParaRPr lang="en-US" smtClean="0"/>
          </a:p>
        </p:txBody>
      </p:sp>
      <p:sp>
        <p:nvSpPr>
          <p:cNvPr id="293891" name="Rectangle 2"/>
          <p:cNvSpPr>
            <a:spLocks noGrp="1" noRot="1" noChangeAspect="1" noChangeArrowheads="1" noTextEdit="1"/>
          </p:cNvSpPr>
          <p:nvPr>
            <p:ph type="sldImg"/>
          </p:nvPr>
        </p:nvSpPr>
        <p:spPr>
          <a:ln/>
        </p:spPr>
      </p:sp>
      <p:sp>
        <p:nvSpPr>
          <p:cNvPr id="293892" name="Rectangle 3"/>
          <p:cNvSpPr>
            <a:spLocks noGrp="1" noChangeArrowheads="1"/>
          </p:cNvSpPr>
          <p:nvPr>
            <p:ph type="body" idx="1"/>
          </p:nvPr>
        </p:nvSpPr>
        <p:spPr>
          <a:noFill/>
        </p:spPr>
        <p:txBody>
          <a:bodyPr/>
          <a:lstStyle/>
          <a:p>
            <a:pPr eaLnBrk="1" hangingPunct="1"/>
            <a:r>
              <a:rPr lang="en-US" smtClean="0"/>
              <a:t>Mask = 240</a:t>
            </a:r>
          </a:p>
          <a:p>
            <a:pPr eaLnBrk="1" hangingPunct="1"/>
            <a:r>
              <a:rPr lang="en-US" smtClean="0"/>
              <a:t>BS = 256-240= 16</a:t>
            </a:r>
          </a:p>
          <a:p>
            <a:pPr eaLnBrk="1" hangingPunct="1"/>
            <a:r>
              <a:rPr lang="en-US" smtClean="0"/>
              <a:t>Network - 172.16.80.0</a:t>
            </a:r>
          </a:p>
          <a:p>
            <a:pPr eaLnBrk="1" hangingPunct="1"/>
            <a:r>
              <a:rPr lang="en-US" smtClean="0"/>
              <a:t>B/c 172.16.95.255</a:t>
            </a:r>
          </a:p>
          <a:p>
            <a:pPr eaLnBrk="1" hangingPunct="1"/>
            <a:endParaRPr lang="en-US" smtClean="0"/>
          </a:p>
          <a:p>
            <a:pPr eaLnBrk="1" hangingPunct="1"/>
            <a:endParaRPr lang="en-US" smtClean="0"/>
          </a:p>
        </p:txBody>
      </p:sp>
    </p:spTree>
    <p:extLst>
      <p:ext uri="{BB962C8B-B14F-4D97-AF65-F5344CB8AC3E}">
        <p14:creationId xmlns:p14="http://schemas.microsoft.com/office/powerpoint/2010/main" val="7598563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a:ln>
            <a:miter lim="800000"/>
            <a:headEnd/>
            <a:tailEnd/>
          </a:ln>
        </p:spPr>
        <p:txBody>
          <a:bodyPr/>
          <a:lstStyle/>
          <a:p>
            <a:fld id="{B0E47F4E-6844-4B93-BF0E-A6C387DD239D}" type="slidenum">
              <a:rPr lang="en-US" smtClean="0"/>
              <a:pPr/>
              <a:t>176</a:t>
            </a:fld>
            <a:endParaRPr lang="en-US" smtClean="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noFill/>
        </p:spPr>
        <p:txBody>
          <a:bodyPr/>
          <a:lstStyle/>
          <a:p>
            <a:pPr eaLnBrk="1" hangingPunct="1"/>
            <a:r>
              <a:rPr lang="en-US" smtClean="0"/>
              <a:t>Mask = 248</a:t>
            </a:r>
          </a:p>
          <a:p>
            <a:pPr eaLnBrk="1" hangingPunct="1"/>
            <a:r>
              <a:rPr lang="en-US" smtClean="0"/>
              <a:t>BS = 256-248= 8</a:t>
            </a:r>
          </a:p>
          <a:p>
            <a:pPr eaLnBrk="1" hangingPunct="1"/>
            <a:r>
              <a:rPr lang="en-US" smtClean="0"/>
              <a:t>Network - 172.16.85.24</a:t>
            </a:r>
          </a:p>
          <a:p>
            <a:pPr eaLnBrk="1" hangingPunct="1"/>
            <a:r>
              <a:rPr lang="en-US" smtClean="0"/>
              <a:t>B/c 172.16. 85.31</a:t>
            </a:r>
          </a:p>
          <a:p>
            <a:pPr eaLnBrk="1" hangingPunct="1"/>
            <a:endParaRPr lang="en-US" smtClean="0"/>
          </a:p>
        </p:txBody>
      </p:sp>
    </p:spTree>
    <p:extLst>
      <p:ext uri="{BB962C8B-B14F-4D97-AF65-F5344CB8AC3E}">
        <p14:creationId xmlns:p14="http://schemas.microsoft.com/office/powerpoint/2010/main" val="3429075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a:ln>
            <a:miter lim="800000"/>
            <a:headEnd/>
            <a:tailEnd/>
          </a:ln>
        </p:spPr>
        <p:txBody>
          <a:bodyPr/>
          <a:lstStyle/>
          <a:p>
            <a:fld id="{FA4E85F3-A45E-4D32-BD84-3436C0DB8756}" type="slidenum">
              <a:rPr lang="en-US" smtClean="0"/>
              <a:pPr/>
              <a:t>177</a:t>
            </a:fld>
            <a:endParaRPr lang="en-US" smtClean="0"/>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p:spPr>
        <p:txBody>
          <a:bodyPr/>
          <a:lstStyle/>
          <a:p>
            <a:pPr eaLnBrk="1" hangingPunct="1"/>
            <a:r>
              <a:rPr lang="en-US" smtClean="0"/>
              <a:t>Mask = 254</a:t>
            </a:r>
          </a:p>
          <a:p>
            <a:pPr eaLnBrk="1" hangingPunct="1"/>
            <a:r>
              <a:rPr lang="en-US" smtClean="0"/>
              <a:t>BS = 256-254= 2</a:t>
            </a:r>
          </a:p>
          <a:p>
            <a:pPr eaLnBrk="1" hangingPunct="1"/>
            <a:r>
              <a:rPr lang="en-US" smtClean="0"/>
              <a:t>Network - 172.30.100.0</a:t>
            </a:r>
          </a:p>
          <a:p>
            <a:pPr eaLnBrk="1" hangingPunct="1"/>
            <a:r>
              <a:rPr lang="en-US" smtClean="0"/>
              <a:t>B/c 172.30.101.255</a:t>
            </a:r>
          </a:p>
          <a:p>
            <a:pPr eaLnBrk="1" hangingPunct="1"/>
            <a:endParaRPr lang="en-US" smtClean="0"/>
          </a:p>
        </p:txBody>
      </p:sp>
    </p:spTree>
    <p:extLst>
      <p:ext uri="{BB962C8B-B14F-4D97-AF65-F5344CB8AC3E}">
        <p14:creationId xmlns:p14="http://schemas.microsoft.com/office/powerpoint/2010/main" val="1897457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a:ln>
            <a:miter lim="800000"/>
            <a:headEnd/>
            <a:tailEnd/>
          </a:ln>
        </p:spPr>
        <p:txBody>
          <a:bodyPr/>
          <a:lstStyle/>
          <a:p>
            <a:fld id="{34620CDC-4459-4AD8-BCAA-110DCBBE1001}" type="slidenum">
              <a:rPr lang="en-US" smtClean="0"/>
              <a:pPr/>
              <a:t>178</a:t>
            </a:fld>
            <a:endParaRPr lang="en-US" smtClean="0"/>
          </a:p>
        </p:txBody>
      </p:sp>
      <p:sp>
        <p:nvSpPr>
          <p:cNvPr id="296963" name="Rectangle 2"/>
          <p:cNvSpPr>
            <a:spLocks noGrp="1" noRot="1" noChangeAspect="1" noChangeArrowheads="1" noTextEdit="1"/>
          </p:cNvSpPr>
          <p:nvPr>
            <p:ph type="sldImg"/>
          </p:nvPr>
        </p:nvSpPr>
        <p:spPr>
          <a:ln/>
        </p:spPr>
      </p:sp>
      <p:sp>
        <p:nvSpPr>
          <p:cNvPr id="296964" name="Rectangle 3"/>
          <p:cNvSpPr>
            <a:spLocks noGrp="1" noChangeArrowheads="1"/>
          </p:cNvSpPr>
          <p:nvPr>
            <p:ph type="body" idx="1"/>
          </p:nvPr>
        </p:nvSpPr>
        <p:spPr>
          <a:noFill/>
        </p:spPr>
        <p:txBody>
          <a:bodyPr/>
          <a:lstStyle/>
          <a:p>
            <a:pPr eaLnBrk="1" hangingPunct="1"/>
            <a:r>
              <a:rPr lang="en-US" smtClean="0"/>
              <a:t>Mask = 255</a:t>
            </a:r>
          </a:p>
          <a:p>
            <a:pPr eaLnBrk="1" hangingPunct="1"/>
            <a:r>
              <a:rPr lang="en-US" smtClean="0"/>
              <a:t>BS = 256-255= 1</a:t>
            </a:r>
          </a:p>
          <a:p>
            <a:pPr eaLnBrk="1" hangingPunct="1"/>
            <a:r>
              <a:rPr lang="en-US" smtClean="0"/>
              <a:t>Network - 172.20.210.0</a:t>
            </a:r>
          </a:p>
          <a:p>
            <a:pPr eaLnBrk="1" hangingPunct="1"/>
            <a:r>
              <a:rPr lang="en-US" smtClean="0"/>
              <a:t>B/c 172.20.210.255</a:t>
            </a:r>
          </a:p>
          <a:p>
            <a:pPr eaLnBrk="1" hangingPunct="1"/>
            <a:endParaRPr lang="en-US" smtClean="0"/>
          </a:p>
        </p:txBody>
      </p:sp>
    </p:spTree>
    <p:extLst>
      <p:ext uri="{BB962C8B-B14F-4D97-AF65-F5344CB8AC3E}">
        <p14:creationId xmlns:p14="http://schemas.microsoft.com/office/powerpoint/2010/main" val="1999381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a:ln>
            <a:miter lim="800000"/>
            <a:headEnd/>
            <a:tailEnd/>
          </a:ln>
        </p:spPr>
        <p:txBody>
          <a:bodyPr/>
          <a:lstStyle/>
          <a:p>
            <a:fld id="{FD1BFA9D-DCB4-4F28-852D-4871D719BEC8}" type="slidenum">
              <a:rPr lang="en-US" smtClean="0"/>
              <a:pPr/>
              <a:t>179</a:t>
            </a:fld>
            <a:endParaRPr lang="en-US" smtClean="0"/>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p:spPr>
        <p:txBody>
          <a:bodyPr/>
          <a:lstStyle/>
          <a:p>
            <a:pPr eaLnBrk="1" hangingPunct="1"/>
            <a:r>
              <a:rPr lang="en-US" smtClean="0"/>
              <a:t>2x = 128</a:t>
            </a:r>
          </a:p>
          <a:p>
            <a:pPr eaLnBrk="1" hangingPunct="1"/>
            <a:r>
              <a:rPr lang="en-US" smtClean="0"/>
              <a:t>27=128</a:t>
            </a:r>
          </a:p>
          <a:p>
            <a:pPr eaLnBrk="1" hangingPunct="1"/>
            <a:r>
              <a:rPr lang="en-US" smtClean="0"/>
              <a:t>Mask </a:t>
            </a:r>
          </a:p>
          <a:p>
            <a:pPr eaLnBrk="1" hangingPunct="1"/>
            <a:endParaRPr lang="en-US" smtClean="0"/>
          </a:p>
          <a:p>
            <a:pPr eaLnBrk="1" hangingPunct="1"/>
            <a:r>
              <a:rPr lang="en-US" smtClean="0"/>
              <a:t>255.255.254.0</a:t>
            </a:r>
          </a:p>
          <a:p>
            <a:pPr eaLnBrk="1" hangingPunct="1"/>
            <a:endParaRPr lang="en-US" smtClean="0"/>
          </a:p>
        </p:txBody>
      </p:sp>
    </p:spTree>
    <p:extLst>
      <p:ext uri="{BB962C8B-B14F-4D97-AF65-F5344CB8AC3E}">
        <p14:creationId xmlns:p14="http://schemas.microsoft.com/office/powerpoint/2010/main" val="22018718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a:ln>
            <a:miter lim="800000"/>
            <a:headEnd/>
            <a:tailEnd/>
          </a:ln>
        </p:spPr>
        <p:txBody>
          <a:bodyPr/>
          <a:lstStyle/>
          <a:p>
            <a:fld id="{01B57DED-25E6-4583-AB87-F3DBD7B9E593}" type="slidenum">
              <a:rPr lang="en-US" smtClean="0"/>
              <a:pPr/>
              <a:t>180</a:t>
            </a:fld>
            <a:endParaRPr lang="en-US" smtClean="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noFill/>
        </p:spPr>
        <p:txBody>
          <a:bodyPr/>
          <a:lstStyle/>
          <a:p>
            <a:pPr eaLnBrk="1" hangingPunct="1"/>
            <a:r>
              <a:rPr lang="en-US" smtClean="0"/>
              <a:t>7 bits to be left from host part</a:t>
            </a:r>
          </a:p>
          <a:p>
            <a:pPr eaLnBrk="1" hangingPunct="1"/>
            <a:r>
              <a:rPr lang="en-US" smtClean="0"/>
              <a:t>255.255.255.128</a:t>
            </a:r>
          </a:p>
        </p:txBody>
      </p:sp>
    </p:spTree>
    <p:extLst>
      <p:ext uri="{BB962C8B-B14F-4D97-AF65-F5344CB8AC3E}">
        <p14:creationId xmlns:p14="http://schemas.microsoft.com/office/powerpoint/2010/main" val="1904863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a:ln>
            <a:miter lim="800000"/>
            <a:headEnd/>
            <a:tailEnd/>
          </a:ln>
        </p:spPr>
        <p:txBody>
          <a:bodyPr/>
          <a:lstStyle/>
          <a:p>
            <a:fld id="{EC139DAC-080C-42A7-A7D4-B2DCC3668234}" type="slidenum">
              <a:rPr lang="en-US" smtClean="0"/>
              <a:pPr/>
              <a:t>185</a:t>
            </a:fld>
            <a:endParaRPr lang="en-US" smtClean="0"/>
          </a:p>
        </p:txBody>
      </p:sp>
      <p:sp>
        <p:nvSpPr>
          <p:cNvPr id="300035" name="Rectangle 2"/>
          <p:cNvSpPr>
            <a:spLocks noGrp="1" noRot="1" noChangeAspect="1" noChangeArrowheads="1" noTextEdit="1"/>
          </p:cNvSpPr>
          <p:nvPr>
            <p:ph type="sldImg"/>
          </p:nvPr>
        </p:nvSpPr>
        <p:spPr>
          <a:xfrm>
            <a:off x="1092200" y="301625"/>
            <a:ext cx="4700588" cy="3525838"/>
          </a:xfrm>
          <a:ln/>
        </p:spPr>
      </p:sp>
      <p:sp>
        <p:nvSpPr>
          <p:cNvPr id="300036"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Layer 1 of 2</a:t>
            </a:r>
            <a:endParaRPr lang="en-US" smtClean="0"/>
          </a:p>
          <a:p>
            <a:pPr eaLnBrk="1" hangingPunct="1"/>
            <a:r>
              <a:rPr lang="en-US" b="1" smtClean="0"/>
              <a:t>Emphasize: </a:t>
            </a:r>
            <a:r>
              <a:rPr lang="en-US" smtClean="0"/>
              <a:t>Have the students calculate the subnet numbers and the broadcast address for each subnet from the given IP addresses and subnet masks.	</a:t>
            </a:r>
          </a:p>
          <a:p>
            <a:pPr eaLnBrk="1" hangingPunct="1"/>
            <a:r>
              <a:rPr lang="en-US" smtClean="0"/>
              <a:t>	</a:t>
            </a:r>
          </a:p>
          <a:p>
            <a:pPr eaLnBrk="1" hangingPunct="1"/>
            <a:endParaRPr lang="en-US" smtClean="0"/>
          </a:p>
          <a:p>
            <a:pPr eaLnBrk="1" hangingPunct="1"/>
            <a:endParaRPr lang="en-US" smtClean="0"/>
          </a:p>
        </p:txBody>
      </p:sp>
    </p:spTree>
    <p:extLst>
      <p:ext uri="{BB962C8B-B14F-4D97-AF65-F5344CB8AC3E}">
        <p14:creationId xmlns:p14="http://schemas.microsoft.com/office/powerpoint/2010/main" val="219954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miter lim="800000"/>
            <a:headEnd/>
            <a:tailEnd/>
          </a:ln>
        </p:spPr>
        <p:txBody>
          <a:bodyPr/>
          <a:lstStyle/>
          <a:p>
            <a:fld id="{86DB52F9-BFD2-4637-A460-776BE342AB7E}" type="slidenum">
              <a:rPr lang="en-US" smtClean="0"/>
              <a:pPr/>
              <a:t>33</a:t>
            </a:fld>
            <a:endParaRPr lang="en-US" smtClean="0"/>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p:spPr>
        <p:txBody>
          <a:bodyPr/>
          <a:lstStyle/>
          <a:p>
            <a:pPr eaLnBrk="1" hangingPunct="1"/>
            <a:endParaRPr lang="fr-FR" smtClean="0"/>
          </a:p>
        </p:txBody>
      </p:sp>
    </p:spTree>
    <p:extLst>
      <p:ext uri="{BB962C8B-B14F-4D97-AF65-F5344CB8AC3E}">
        <p14:creationId xmlns:p14="http://schemas.microsoft.com/office/powerpoint/2010/main" val="20379755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a:ln>
            <a:miter lim="800000"/>
            <a:headEnd/>
            <a:tailEnd/>
          </a:ln>
        </p:spPr>
        <p:txBody>
          <a:bodyPr/>
          <a:lstStyle/>
          <a:p>
            <a:fld id="{7B0E4F70-F552-4B00-98C6-1AE378E0DB72}" type="slidenum">
              <a:rPr lang="en-US" smtClean="0"/>
              <a:pPr/>
              <a:t>186</a:t>
            </a:fld>
            <a:endParaRPr lang="en-US" smtClean="0"/>
          </a:p>
        </p:txBody>
      </p:sp>
      <p:sp>
        <p:nvSpPr>
          <p:cNvPr id="301059" name="Rectangle 2"/>
          <p:cNvSpPr>
            <a:spLocks noGrp="1" noRot="1" noChangeAspect="1" noChangeArrowheads="1" noTextEdit="1"/>
          </p:cNvSpPr>
          <p:nvPr>
            <p:ph type="sldImg"/>
          </p:nvPr>
        </p:nvSpPr>
        <p:spPr>
          <a:xfrm>
            <a:off x="1092200" y="301625"/>
            <a:ext cx="4700588" cy="3525838"/>
          </a:xfrm>
          <a:ln/>
        </p:spPr>
      </p:sp>
      <p:sp>
        <p:nvSpPr>
          <p:cNvPr id="301060" name="Rectangle 3"/>
          <p:cNvSpPr>
            <a:spLocks noGrp="1" noChangeArrowheads="1"/>
          </p:cNvSpPr>
          <p:nvPr>
            <p:ph type="body" idx="1"/>
          </p:nvPr>
        </p:nvSpPr>
        <p:spPr>
          <a:xfrm>
            <a:off x="523875" y="4052888"/>
            <a:ext cx="5829300" cy="4252912"/>
          </a:xfrm>
          <a:noFill/>
        </p:spPr>
        <p:txBody>
          <a:bodyPr lIns="86493" tIns="43247" rIns="86493" bIns="43247"/>
          <a:lstStyle/>
          <a:p>
            <a:pPr eaLnBrk="1" hangingPunct="1"/>
            <a:r>
              <a:rPr lang="en-US" b="1" smtClean="0"/>
              <a:t>Layer 2 of 2</a:t>
            </a:r>
            <a:endParaRPr lang="en-US" smtClean="0"/>
          </a:p>
          <a:p>
            <a:pPr eaLnBrk="1" hangingPunct="1"/>
            <a:r>
              <a:rPr lang="en-US" b="1" smtClean="0"/>
              <a:t>Purpose: </a:t>
            </a:r>
            <a:r>
              <a:rPr lang="en-US" smtClean="0"/>
              <a:t>The answers to the exercise are given in the figure.</a:t>
            </a:r>
          </a:p>
          <a:p>
            <a:pPr eaLnBrk="1" hangingPunct="1"/>
            <a:r>
              <a:rPr lang="en-US" b="1" smtClean="0"/>
              <a:t>Note: </a:t>
            </a:r>
            <a:r>
              <a:rPr lang="en-US" smtClean="0"/>
              <a:t>Students can also find the answers to this exercise in the Appendix D, “Answers.”</a:t>
            </a:r>
          </a:p>
          <a:p>
            <a:pPr eaLnBrk="1" hangingPunct="1"/>
            <a:endParaRPr lang="en-US" smtClean="0"/>
          </a:p>
        </p:txBody>
      </p:sp>
    </p:spTree>
    <p:extLst>
      <p:ext uri="{BB962C8B-B14F-4D97-AF65-F5344CB8AC3E}">
        <p14:creationId xmlns:p14="http://schemas.microsoft.com/office/powerpoint/2010/main" val="4083251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miter lim="800000"/>
            <a:headEnd/>
            <a:tailEnd/>
          </a:ln>
        </p:spPr>
        <p:txBody>
          <a:bodyPr/>
          <a:lstStyle/>
          <a:p>
            <a:fld id="{A677CD4B-95C0-439E-A7EA-E3B3C3A09026}" type="slidenum">
              <a:rPr lang="en-US" smtClean="0"/>
              <a:pPr/>
              <a:t>196</a:t>
            </a:fld>
            <a:endParaRPr lang="en-US" smtClean="0"/>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noFill/>
        </p:spPr>
        <p:txBody>
          <a:bodyPr/>
          <a:lstStyle/>
          <a:p>
            <a:pPr eaLnBrk="1" hangingPunct="1"/>
            <a:r>
              <a:rPr lang="en-US" smtClean="0"/>
              <a:t>Stand for Variable length Sub net mask</a:t>
            </a:r>
          </a:p>
          <a:p>
            <a:pPr eaLnBrk="1" hangingPunct="1"/>
            <a:r>
              <a:rPr lang="en-US" smtClean="0"/>
              <a:t>Every subnet will have different SNM based o requirement</a:t>
            </a:r>
          </a:p>
        </p:txBody>
      </p:sp>
    </p:spTree>
    <p:extLst>
      <p:ext uri="{BB962C8B-B14F-4D97-AF65-F5344CB8AC3E}">
        <p14:creationId xmlns:p14="http://schemas.microsoft.com/office/powerpoint/2010/main" val="16533626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a:ln>
            <a:miter lim="800000"/>
            <a:headEnd/>
            <a:tailEnd/>
          </a:ln>
        </p:spPr>
        <p:txBody>
          <a:bodyPr/>
          <a:lstStyle/>
          <a:p>
            <a:fld id="{0DFA7A13-6D7F-42C6-A580-1DFE4B8D2920}" type="slidenum">
              <a:rPr lang="en-US" smtClean="0"/>
              <a:pPr/>
              <a:t>205</a:t>
            </a:fld>
            <a:endParaRPr lang="en-US" smtClean="0"/>
          </a:p>
        </p:txBody>
      </p:sp>
      <p:sp>
        <p:nvSpPr>
          <p:cNvPr id="303107" name="Rectangle 2"/>
          <p:cNvSpPr>
            <a:spLocks noGrp="1" noRot="1" noChangeAspect="1" noChangeArrowheads="1" noTextEdit="1"/>
          </p:cNvSpPr>
          <p:nvPr>
            <p:ph type="sldImg"/>
          </p:nvPr>
        </p:nvSpPr>
        <p:spPr>
          <a:ln/>
        </p:spPr>
      </p:sp>
      <p:sp>
        <p:nvSpPr>
          <p:cNvPr id="303108" name="Rectangle 3"/>
          <p:cNvSpPr>
            <a:spLocks noGrp="1" noChangeArrowheads="1"/>
          </p:cNvSpPr>
          <p:nvPr>
            <p:ph type="body" idx="1"/>
          </p:nvPr>
        </p:nvSpPr>
        <p:spPr>
          <a:noFill/>
        </p:spPr>
        <p:txBody>
          <a:bodyPr/>
          <a:lstStyle/>
          <a:p>
            <a:pPr eaLnBrk="1" hangingPunct="1">
              <a:lnSpc>
                <a:spcPct val="90000"/>
              </a:lnSpc>
            </a:pPr>
            <a:r>
              <a:rPr lang="en-US" sz="1000" smtClean="0"/>
              <a:t>2 HOST EACH FOR WAN Link = /30</a:t>
            </a:r>
          </a:p>
          <a:p>
            <a:pPr eaLnBrk="1" hangingPunct="1">
              <a:lnSpc>
                <a:spcPct val="90000"/>
              </a:lnSpc>
            </a:pPr>
            <a:r>
              <a:rPr lang="en-US" sz="1000" smtClean="0"/>
              <a:t>SNM = 255.255.255.252</a:t>
            </a:r>
          </a:p>
          <a:p>
            <a:pPr eaLnBrk="1" hangingPunct="1">
              <a:lnSpc>
                <a:spcPct val="90000"/>
              </a:lnSpc>
            </a:pPr>
            <a:r>
              <a:rPr lang="en-US" sz="1000" smtClean="0"/>
              <a:t>BS=4</a:t>
            </a:r>
          </a:p>
          <a:p>
            <a:pPr eaLnBrk="1" hangingPunct="1">
              <a:lnSpc>
                <a:spcPct val="90000"/>
              </a:lnSpc>
            </a:pPr>
            <a:r>
              <a:rPr lang="en-US" sz="1000" smtClean="0"/>
              <a:t>Networks = 192.168.1.4, 8,12</a:t>
            </a:r>
          </a:p>
          <a:p>
            <a:pPr eaLnBrk="1" hangingPunct="1">
              <a:lnSpc>
                <a:spcPct val="90000"/>
              </a:lnSpc>
            </a:pPr>
            <a:endParaRPr lang="en-US" sz="1000" smtClean="0"/>
          </a:p>
          <a:p>
            <a:pPr eaLnBrk="1" hangingPunct="1">
              <a:lnSpc>
                <a:spcPct val="90000"/>
              </a:lnSpc>
            </a:pPr>
            <a:r>
              <a:rPr lang="en-US" sz="1000" smtClean="0"/>
              <a:t>For 12 Hosts</a:t>
            </a:r>
          </a:p>
          <a:p>
            <a:pPr eaLnBrk="1" hangingPunct="1">
              <a:lnSpc>
                <a:spcPct val="90000"/>
              </a:lnSpc>
            </a:pPr>
            <a:endParaRPr lang="en-US" sz="1000" smtClean="0"/>
          </a:p>
          <a:p>
            <a:pPr eaLnBrk="1" hangingPunct="1">
              <a:lnSpc>
                <a:spcPct val="90000"/>
              </a:lnSpc>
            </a:pPr>
            <a:r>
              <a:rPr lang="en-US" sz="1000" smtClean="0"/>
              <a:t>Bit needed 4 bits</a:t>
            </a:r>
          </a:p>
          <a:p>
            <a:pPr eaLnBrk="1" hangingPunct="1">
              <a:lnSpc>
                <a:spcPct val="90000"/>
              </a:lnSpc>
            </a:pPr>
            <a:r>
              <a:rPr lang="en-US" sz="1000" smtClean="0"/>
              <a:t>Mask 255.255.255.240</a:t>
            </a:r>
          </a:p>
          <a:p>
            <a:pPr eaLnBrk="1" hangingPunct="1">
              <a:lnSpc>
                <a:spcPct val="90000"/>
              </a:lnSpc>
            </a:pPr>
            <a:r>
              <a:rPr lang="en-US" sz="1000" smtClean="0"/>
              <a:t>Block Size – 16</a:t>
            </a:r>
          </a:p>
          <a:p>
            <a:pPr eaLnBrk="1" hangingPunct="1">
              <a:lnSpc>
                <a:spcPct val="90000"/>
              </a:lnSpc>
            </a:pPr>
            <a:r>
              <a:rPr lang="en-US" sz="1000" smtClean="0"/>
              <a:t>Network </a:t>
            </a:r>
          </a:p>
          <a:p>
            <a:pPr eaLnBrk="1" hangingPunct="1">
              <a:lnSpc>
                <a:spcPct val="90000"/>
              </a:lnSpc>
            </a:pPr>
            <a:r>
              <a:rPr lang="en-US" sz="1000" smtClean="0"/>
              <a:t>192.168.1.16</a:t>
            </a:r>
          </a:p>
          <a:p>
            <a:pPr eaLnBrk="1" hangingPunct="1">
              <a:lnSpc>
                <a:spcPct val="90000"/>
              </a:lnSpc>
            </a:pPr>
            <a:endParaRPr lang="en-US" sz="1000" smtClean="0"/>
          </a:p>
          <a:p>
            <a:pPr eaLnBrk="1" hangingPunct="1">
              <a:lnSpc>
                <a:spcPct val="90000"/>
              </a:lnSpc>
            </a:pPr>
            <a:r>
              <a:rPr lang="en-US" sz="1000" smtClean="0"/>
              <a:t>For 25 hosts 5 bits on host part, so 3 bit on network</a:t>
            </a:r>
          </a:p>
          <a:p>
            <a:pPr eaLnBrk="1" hangingPunct="1">
              <a:lnSpc>
                <a:spcPct val="90000"/>
              </a:lnSpc>
            </a:pPr>
            <a:r>
              <a:rPr lang="en-US" sz="1000" smtClean="0"/>
              <a:t>Mask 224</a:t>
            </a:r>
          </a:p>
          <a:p>
            <a:pPr eaLnBrk="1" hangingPunct="1">
              <a:lnSpc>
                <a:spcPct val="90000"/>
              </a:lnSpc>
            </a:pPr>
            <a:r>
              <a:rPr lang="en-US" sz="1000" smtClean="0"/>
              <a:t>BS = 32 </a:t>
            </a:r>
          </a:p>
          <a:p>
            <a:pPr eaLnBrk="1" hangingPunct="1">
              <a:lnSpc>
                <a:spcPct val="90000"/>
              </a:lnSpc>
            </a:pPr>
            <a:r>
              <a:rPr lang="en-US" sz="1000" smtClean="0"/>
              <a:t>Network = 192.168.1.32</a:t>
            </a:r>
          </a:p>
          <a:p>
            <a:pPr eaLnBrk="1" hangingPunct="1">
              <a:lnSpc>
                <a:spcPct val="90000"/>
              </a:lnSpc>
            </a:pPr>
            <a:endParaRPr lang="en-US" sz="1000" smtClean="0"/>
          </a:p>
          <a:p>
            <a:pPr eaLnBrk="1" hangingPunct="1">
              <a:lnSpc>
                <a:spcPct val="90000"/>
              </a:lnSpc>
            </a:pPr>
            <a:r>
              <a:rPr lang="en-US" sz="1000" smtClean="0"/>
              <a:t>For 40 hosts bit to be left = 6</a:t>
            </a:r>
          </a:p>
          <a:p>
            <a:pPr eaLnBrk="1" hangingPunct="1">
              <a:lnSpc>
                <a:spcPct val="90000"/>
              </a:lnSpc>
            </a:pPr>
            <a:r>
              <a:rPr lang="en-US" sz="1000" smtClean="0"/>
              <a:t>Mask 192</a:t>
            </a:r>
          </a:p>
          <a:p>
            <a:pPr eaLnBrk="1" hangingPunct="1">
              <a:lnSpc>
                <a:spcPct val="90000"/>
              </a:lnSpc>
            </a:pPr>
            <a:r>
              <a:rPr lang="en-US" sz="1000" smtClean="0"/>
              <a:t>BS = 64</a:t>
            </a:r>
          </a:p>
          <a:p>
            <a:pPr eaLnBrk="1" hangingPunct="1">
              <a:lnSpc>
                <a:spcPct val="90000"/>
              </a:lnSpc>
            </a:pPr>
            <a:r>
              <a:rPr lang="en-US" sz="1000" smtClean="0"/>
              <a:t>Network 192.168.1.64</a:t>
            </a:r>
          </a:p>
        </p:txBody>
      </p:sp>
    </p:spTree>
    <p:extLst>
      <p:ext uri="{BB962C8B-B14F-4D97-AF65-F5344CB8AC3E}">
        <p14:creationId xmlns:p14="http://schemas.microsoft.com/office/powerpoint/2010/main" val="40416443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a:ln>
            <a:miter lim="800000"/>
            <a:headEnd/>
            <a:tailEnd/>
          </a:ln>
        </p:spPr>
        <p:txBody>
          <a:bodyPr/>
          <a:lstStyle/>
          <a:p>
            <a:fld id="{E01B12AB-2F97-4C7E-B8C9-CD38D8430532}" type="slidenum">
              <a:rPr lang="en-US" smtClean="0"/>
              <a:pPr/>
              <a:t>206</a:t>
            </a:fld>
            <a:endParaRPr lang="en-US" smtClean="0"/>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p:spPr>
        <p:txBody>
          <a:bodyPr/>
          <a:lstStyle/>
          <a:p>
            <a:pPr eaLnBrk="1" hangingPunct="1"/>
            <a:r>
              <a:rPr lang="en-US" smtClean="0"/>
              <a:t>Wan 1 – 192.168.1.4/30</a:t>
            </a:r>
          </a:p>
          <a:p>
            <a:pPr eaLnBrk="1" hangingPunct="1"/>
            <a:r>
              <a:rPr lang="en-US" smtClean="0"/>
              <a:t>Wan 2 – 192.168.1.8/30</a:t>
            </a:r>
          </a:p>
          <a:p>
            <a:pPr eaLnBrk="1" hangingPunct="1"/>
            <a:r>
              <a:rPr lang="en-US" smtClean="0"/>
              <a:t>WAN3 - 192.168.1.12/30</a:t>
            </a:r>
          </a:p>
          <a:p>
            <a:pPr eaLnBrk="1" hangingPunct="1"/>
            <a:r>
              <a:rPr lang="en-US" smtClean="0"/>
              <a:t>WAN4 – 192.168.1.16/30</a:t>
            </a:r>
          </a:p>
          <a:p>
            <a:pPr eaLnBrk="1" hangingPunct="1"/>
            <a:endParaRPr lang="en-US" smtClean="0"/>
          </a:p>
          <a:p>
            <a:pPr eaLnBrk="1" hangingPunct="1"/>
            <a:r>
              <a:rPr lang="en-US" smtClean="0"/>
              <a:t>For 5 hosts</a:t>
            </a:r>
          </a:p>
          <a:p>
            <a:pPr eaLnBrk="1" hangingPunct="1"/>
            <a:r>
              <a:rPr lang="en-US" smtClean="0"/>
              <a:t>192.168.1.24/29</a:t>
            </a:r>
          </a:p>
          <a:p>
            <a:pPr eaLnBrk="1" hangingPunct="1"/>
            <a:endParaRPr lang="en-US" smtClean="0"/>
          </a:p>
          <a:p>
            <a:pPr eaLnBrk="1" hangingPunct="1"/>
            <a:r>
              <a:rPr lang="en-US" smtClean="0"/>
              <a:t>For 8 hosts</a:t>
            </a:r>
          </a:p>
          <a:p>
            <a:pPr eaLnBrk="1" hangingPunct="1"/>
            <a:r>
              <a:rPr lang="en-US" smtClean="0"/>
              <a:t>192.168.1.32/28</a:t>
            </a:r>
          </a:p>
          <a:p>
            <a:pPr eaLnBrk="1" hangingPunct="1"/>
            <a:endParaRPr lang="en-US" smtClean="0"/>
          </a:p>
          <a:p>
            <a:pPr eaLnBrk="1" hangingPunct="1"/>
            <a:r>
              <a:rPr lang="en-US" smtClean="0"/>
              <a:t>For 15 Hosts</a:t>
            </a:r>
          </a:p>
          <a:p>
            <a:pPr eaLnBrk="1" hangingPunct="1"/>
            <a:r>
              <a:rPr lang="en-US" smtClean="0"/>
              <a:t>192.168.1.64/27</a:t>
            </a:r>
          </a:p>
          <a:p>
            <a:pPr eaLnBrk="1" hangingPunct="1"/>
            <a:endParaRPr lang="en-US" smtClean="0"/>
          </a:p>
          <a:p>
            <a:pPr eaLnBrk="1" hangingPunct="1"/>
            <a:r>
              <a:rPr lang="en-US" smtClean="0"/>
              <a:t>For 35 Hosts</a:t>
            </a:r>
          </a:p>
          <a:p>
            <a:pPr eaLnBrk="1" hangingPunct="1"/>
            <a:r>
              <a:rPr lang="en-US" smtClean="0"/>
              <a:t>192.168.1.128/26</a:t>
            </a:r>
          </a:p>
        </p:txBody>
      </p:sp>
    </p:spTree>
    <p:extLst>
      <p:ext uri="{BB962C8B-B14F-4D97-AF65-F5344CB8AC3E}">
        <p14:creationId xmlns:p14="http://schemas.microsoft.com/office/powerpoint/2010/main" val="31114338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a:ln>
            <a:miter lim="800000"/>
            <a:headEnd/>
            <a:tailEnd/>
          </a:ln>
        </p:spPr>
        <p:txBody>
          <a:bodyPr/>
          <a:lstStyle/>
          <a:p>
            <a:fld id="{9783DD80-9514-441A-8A2B-6B9BB460133F}" type="slidenum">
              <a:rPr lang="en-US" smtClean="0"/>
              <a:pPr/>
              <a:t>208</a:t>
            </a:fld>
            <a:endParaRPr lang="en-US" smtClean="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p:spPr>
        <p:txBody>
          <a:bodyPr/>
          <a:lstStyle/>
          <a:p>
            <a:pPr eaLnBrk="1" hangingPunct="1"/>
            <a:r>
              <a:rPr lang="en-US" smtClean="0"/>
              <a:t>In the networking world route aggregate means combining routes to multiple networks</a:t>
            </a:r>
          </a:p>
          <a:p>
            <a:pPr eaLnBrk="1" hangingPunct="1"/>
            <a:r>
              <a:rPr lang="en-US" smtClean="0"/>
              <a:t>into one. This is also known as route summarization or supernetting. It is normally used to</a:t>
            </a:r>
          </a:p>
          <a:p>
            <a:pPr eaLnBrk="1" hangingPunct="1"/>
            <a:r>
              <a:rPr lang="en-US" smtClean="0"/>
              <a:t>reduce the number of route entries in the routing table by advertising numerous routes into</a:t>
            </a:r>
          </a:p>
          <a:p>
            <a:pPr eaLnBrk="1" hangingPunct="1"/>
            <a:r>
              <a:rPr lang="en-US" smtClean="0"/>
              <a:t>one larger route.</a:t>
            </a:r>
          </a:p>
          <a:p>
            <a:pPr eaLnBrk="1" hangingPunct="1"/>
            <a:endParaRPr lang="en-US" smtClean="0"/>
          </a:p>
        </p:txBody>
      </p:sp>
    </p:spTree>
    <p:extLst>
      <p:ext uri="{BB962C8B-B14F-4D97-AF65-F5344CB8AC3E}">
        <p14:creationId xmlns:p14="http://schemas.microsoft.com/office/powerpoint/2010/main" val="314633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miter lim="800000"/>
            <a:headEnd/>
            <a:tailEnd/>
          </a:ln>
        </p:spPr>
        <p:txBody>
          <a:bodyPr/>
          <a:lstStyle/>
          <a:p>
            <a:fld id="{5C315454-FC08-404D-B61B-E80249F5E4A7}" type="slidenum">
              <a:rPr lang="en-US" smtClean="0"/>
              <a:pPr/>
              <a:t>35</a:t>
            </a:fld>
            <a:endParaRPr lang="en-US" smtClean="0"/>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pPr eaLnBrk="1" hangingPunct="1"/>
            <a:endParaRPr lang="fr-FR" smtClean="0"/>
          </a:p>
        </p:txBody>
      </p:sp>
    </p:spTree>
    <p:extLst>
      <p:ext uri="{BB962C8B-B14F-4D97-AF65-F5344CB8AC3E}">
        <p14:creationId xmlns:p14="http://schemas.microsoft.com/office/powerpoint/2010/main" val="3914961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miter lim="800000"/>
            <a:headEnd/>
            <a:tailEnd/>
          </a:ln>
        </p:spPr>
        <p:txBody>
          <a:bodyPr/>
          <a:lstStyle/>
          <a:p>
            <a:fld id="{77445196-982A-4254-967E-89A173CDC8C2}" type="slidenum">
              <a:rPr lang="en-US" smtClean="0"/>
              <a:pPr/>
              <a:t>39</a:t>
            </a:fld>
            <a:endParaRPr lang="en-US" smtClean="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fr-FR" smtClean="0"/>
          </a:p>
        </p:txBody>
      </p:sp>
    </p:spTree>
    <p:extLst>
      <p:ext uri="{BB962C8B-B14F-4D97-AF65-F5344CB8AC3E}">
        <p14:creationId xmlns:p14="http://schemas.microsoft.com/office/powerpoint/2010/main" val="3942177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fr-FR" smtClean="0"/>
              <a:t>Cliquez pour modifier le style du titre</a:t>
            </a:r>
            <a:endParaRPr kumimoji="0" lang="en-US"/>
          </a:p>
        </p:txBody>
      </p:sp>
      <p:sp>
        <p:nvSpPr>
          <p:cNvPr id="9" name="Sous-titr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28" name="Espace réservé de la date 27"/>
          <p:cNvSpPr>
            <a:spLocks noGrp="1"/>
          </p:cNvSpPr>
          <p:nvPr>
            <p:ph type="dt" sz="half" idx="10"/>
          </p:nvPr>
        </p:nvSpPr>
        <p:spPr>
          <a:xfrm>
            <a:off x="6400800" y="6355080"/>
            <a:ext cx="2286000" cy="365760"/>
          </a:xfrm>
        </p:spPr>
        <p:txBody>
          <a:bodyPr/>
          <a:lstStyle>
            <a:lvl1pPr>
              <a:defRPr sz="1400"/>
            </a:lvl1pPr>
          </a:lstStyle>
          <a:p>
            <a:endParaRPr lang="es-ES"/>
          </a:p>
        </p:txBody>
      </p:sp>
      <p:sp>
        <p:nvSpPr>
          <p:cNvPr id="17" name="Espace réservé du pied de page 16"/>
          <p:cNvSpPr>
            <a:spLocks noGrp="1"/>
          </p:cNvSpPr>
          <p:nvPr>
            <p:ph type="ftr" sz="quarter" idx="11"/>
          </p:nvPr>
        </p:nvSpPr>
        <p:spPr>
          <a:xfrm>
            <a:off x="2898648" y="6355080"/>
            <a:ext cx="3474720" cy="365760"/>
          </a:xfrm>
        </p:spPr>
        <p:txBody>
          <a:bodyPr/>
          <a:lstStyle/>
          <a:p>
            <a:endParaRPr lang="es-ES"/>
          </a:p>
        </p:txBody>
      </p:sp>
      <p:sp>
        <p:nvSpPr>
          <p:cNvPr id="29" name="Espace réservé du numéro de diapositive 28"/>
          <p:cNvSpPr>
            <a:spLocks noGrp="1"/>
          </p:cNvSpPr>
          <p:nvPr>
            <p:ph type="sldNum" sz="quarter" idx="12"/>
          </p:nvPr>
        </p:nvSpPr>
        <p:spPr>
          <a:xfrm>
            <a:off x="1216152" y="6355080"/>
            <a:ext cx="1219200" cy="365760"/>
          </a:xfrm>
        </p:spPr>
        <p:txBody>
          <a:bodyPr/>
          <a:lstStyle/>
          <a:p>
            <a:fld id="{C6FE7792-26E6-4F90-96F3-2EF9D7B1AEB2}" type="slidenum">
              <a:rPr lang="es-ES" smtClean="0"/>
              <a:pPr/>
              <a:t>‹#›</a:t>
            </a:fld>
            <a:endParaRPr lang="es-E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endParaRPr lang="es-ES"/>
          </a:p>
        </p:txBody>
      </p:sp>
      <p:sp>
        <p:nvSpPr>
          <p:cNvPr id="5" name="Espace réservé du pied de page 4"/>
          <p:cNvSpPr>
            <a:spLocks noGrp="1"/>
          </p:cNvSpPr>
          <p:nvPr>
            <p:ph type="ftr" sz="quarter" idx="11"/>
          </p:nvPr>
        </p:nvSpPr>
        <p:spPr/>
        <p:txBody>
          <a:bodyPr/>
          <a:lstStyle/>
          <a:p>
            <a:endParaRPr lang="es-ES"/>
          </a:p>
        </p:txBody>
      </p:sp>
      <p:sp>
        <p:nvSpPr>
          <p:cNvPr id="6" name="Espace réservé du numéro de diapositive 5"/>
          <p:cNvSpPr>
            <a:spLocks noGrp="1"/>
          </p:cNvSpPr>
          <p:nvPr>
            <p:ph type="sldNum" sz="quarter" idx="12"/>
          </p:nvPr>
        </p:nvSpPr>
        <p:spPr/>
        <p:txBody>
          <a:bodyPr/>
          <a:lstStyle/>
          <a:p>
            <a:fld id="{721DB71F-AC6A-4145-B4F6-DEA40F329D5E}"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endParaRPr lang="es-ES"/>
          </a:p>
        </p:txBody>
      </p:sp>
      <p:sp>
        <p:nvSpPr>
          <p:cNvPr id="5" name="Espace réservé du pied de page 4"/>
          <p:cNvSpPr>
            <a:spLocks noGrp="1"/>
          </p:cNvSpPr>
          <p:nvPr>
            <p:ph type="ftr" sz="quarter" idx="11"/>
          </p:nvPr>
        </p:nvSpPr>
        <p:spPr/>
        <p:txBody>
          <a:bodyPr/>
          <a:lstStyle/>
          <a:p>
            <a:endParaRPr lang="es-ES"/>
          </a:p>
        </p:txBody>
      </p:sp>
      <p:sp>
        <p:nvSpPr>
          <p:cNvPr id="6" name="Espace réservé du numéro de diapositive 5"/>
          <p:cNvSpPr>
            <a:spLocks noGrp="1"/>
          </p:cNvSpPr>
          <p:nvPr>
            <p:ph type="sldNum" sz="quarter" idx="12"/>
          </p:nvPr>
        </p:nvSpPr>
        <p:spPr/>
        <p:txBody>
          <a:bodyPr/>
          <a:lstStyle/>
          <a:p>
            <a:fld id="{F7DBC495-5AD1-46DC-8504-9B288C4B6E1A}" type="slidenum">
              <a:rPr lang="es-ES" smtClean="0"/>
              <a:pPr/>
              <a:t>‹#›</a:t>
            </a:fld>
            <a:endParaRPr lang="es-ES"/>
          </a:p>
        </p:txBody>
      </p:sp>
      <p:sp>
        <p:nvSpPr>
          <p:cNvPr id="7" name="Connecteur droit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Triangle isocè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Connecteur droit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fr-FR"/>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C87B38BE-160F-45FF-AF38-C279C8F9FD6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fr-FR"/>
          </a:p>
        </p:txBody>
      </p:sp>
      <p:sp>
        <p:nvSpPr>
          <p:cNvPr id="3" name="Table Placeholder 2"/>
          <p:cNvSpPr>
            <a:spLocks noGrp="1"/>
          </p:cNvSpPr>
          <p:nvPr>
            <p:ph type="tbl" idx="1"/>
          </p:nvPr>
        </p:nvSpPr>
        <p:spPr>
          <a:xfrm>
            <a:off x="457200" y="1600200"/>
            <a:ext cx="8229600" cy="4525963"/>
          </a:xfrm>
        </p:spPr>
        <p:txBody>
          <a:bodyPr/>
          <a:lstStyle/>
          <a:p>
            <a:pPr lvl="0"/>
            <a:endParaRPr lang="fr-F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0CBA25-74CD-4E43-A3FE-7282D3F90500}"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fr-FR"/>
          </a:p>
        </p:txBody>
      </p:sp>
      <p:sp>
        <p:nvSpPr>
          <p:cNvPr id="3" name="Chart Placeholder 2"/>
          <p:cNvSpPr>
            <a:spLocks noGrp="1"/>
          </p:cNvSpPr>
          <p:nvPr>
            <p:ph type="chart" idx="1"/>
          </p:nvPr>
        </p:nvSpPr>
        <p:spPr>
          <a:xfrm>
            <a:off x="457200" y="1600200"/>
            <a:ext cx="8229600" cy="4525963"/>
          </a:xfrm>
        </p:spPr>
        <p:txBody>
          <a:bodyPr/>
          <a:lstStyle/>
          <a:p>
            <a:pPr lvl="0"/>
            <a:endParaRPr lang="fr-F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1653B10-9B44-427A-A546-6660A0BDC3F9}"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fr-FR"/>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F329A3A-53E9-4887-B0D6-870E029E77DC}"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4F092E7-D400-4246-A44A-A4AA2168811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4" name="Espace réservé de la date 3"/>
          <p:cNvSpPr>
            <a:spLocks noGrp="1"/>
          </p:cNvSpPr>
          <p:nvPr>
            <p:ph type="dt" sz="half" idx="10"/>
          </p:nvPr>
        </p:nvSpPr>
        <p:spPr/>
        <p:txBody>
          <a:bodyPr/>
          <a:lstStyle/>
          <a:p>
            <a:endParaRPr lang="es-ES"/>
          </a:p>
        </p:txBody>
      </p:sp>
      <p:sp>
        <p:nvSpPr>
          <p:cNvPr id="5" name="Espace réservé du pied de page 4"/>
          <p:cNvSpPr>
            <a:spLocks noGrp="1"/>
          </p:cNvSpPr>
          <p:nvPr>
            <p:ph type="ftr" sz="quarter" idx="11"/>
          </p:nvPr>
        </p:nvSpPr>
        <p:spPr/>
        <p:txBody>
          <a:bodyPr/>
          <a:lstStyle/>
          <a:p>
            <a:endParaRPr lang="es-ES"/>
          </a:p>
        </p:txBody>
      </p:sp>
      <p:sp>
        <p:nvSpPr>
          <p:cNvPr id="6" name="Espace réservé du numéro de diapositive 5"/>
          <p:cNvSpPr>
            <a:spLocks noGrp="1"/>
          </p:cNvSpPr>
          <p:nvPr>
            <p:ph type="sldNum" sz="quarter" idx="12"/>
          </p:nvPr>
        </p:nvSpPr>
        <p:spPr/>
        <p:txBody>
          <a:bodyPr/>
          <a:lstStyle/>
          <a:p>
            <a:fld id="{C42BAD3A-DEEA-4283-A2B7-57846388CC21}" type="slidenum">
              <a:rPr lang="es-ES" smtClean="0"/>
              <a:pPr/>
              <a:t>‹#›</a:t>
            </a:fld>
            <a:endParaRPr lang="es-ES"/>
          </a:p>
        </p:txBody>
      </p:sp>
      <p:sp>
        <p:nvSpPr>
          <p:cNvPr id="8" name="Espace réservé du contenu 7"/>
          <p:cNvSpPr>
            <a:spLocks noGrp="1"/>
          </p:cNvSpPr>
          <p:nvPr>
            <p:ph sz="quarter" idx="1"/>
          </p:nvPr>
        </p:nvSpPr>
        <p:spPr>
          <a:xfrm>
            <a:off x="457200" y="1219200"/>
            <a:ext cx="8229600" cy="493776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a:xfrm>
            <a:off x="6400800" y="6355080"/>
            <a:ext cx="2286000" cy="365760"/>
          </a:xfrm>
        </p:spPr>
        <p:txBody>
          <a:bodyPr/>
          <a:lstStyle/>
          <a:p>
            <a:endParaRPr lang="es-ES"/>
          </a:p>
        </p:txBody>
      </p:sp>
      <p:sp>
        <p:nvSpPr>
          <p:cNvPr id="5" name="Espace réservé du pied de page 4"/>
          <p:cNvSpPr>
            <a:spLocks noGrp="1"/>
          </p:cNvSpPr>
          <p:nvPr>
            <p:ph type="ftr" sz="quarter" idx="11"/>
          </p:nvPr>
        </p:nvSpPr>
        <p:spPr>
          <a:xfrm>
            <a:off x="2898648" y="6355080"/>
            <a:ext cx="3474720" cy="365760"/>
          </a:xfrm>
        </p:spPr>
        <p:txBody>
          <a:bodyPr/>
          <a:lstStyle/>
          <a:p>
            <a:endParaRPr lang="es-ES"/>
          </a:p>
        </p:txBody>
      </p:sp>
      <p:sp>
        <p:nvSpPr>
          <p:cNvPr id="6" name="Espace réservé du numéro de diapositive 5"/>
          <p:cNvSpPr>
            <a:spLocks noGrp="1"/>
          </p:cNvSpPr>
          <p:nvPr>
            <p:ph type="sldNum" sz="quarter" idx="12"/>
          </p:nvPr>
        </p:nvSpPr>
        <p:spPr>
          <a:xfrm>
            <a:off x="1069848" y="6355080"/>
            <a:ext cx="1520952" cy="365760"/>
          </a:xfrm>
        </p:spPr>
        <p:txBody>
          <a:bodyPr/>
          <a:lstStyle/>
          <a:p>
            <a:fld id="{C2C3B071-7274-40B6-A5A4-9A2AF9703C80}" type="slidenum">
              <a:rPr lang="es-ES" smtClean="0"/>
              <a:pPr/>
              <a:t>‹#›</a:t>
            </a:fld>
            <a:endParaRPr lang="es-E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28600"/>
            <a:ext cx="8229600" cy="914400"/>
          </a:xfrm>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endParaRPr lang="es-ES"/>
          </a:p>
        </p:txBody>
      </p:sp>
      <p:sp>
        <p:nvSpPr>
          <p:cNvPr id="6" name="Espace réservé du pied de page 5"/>
          <p:cNvSpPr>
            <a:spLocks noGrp="1"/>
          </p:cNvSpPr>
          <p:nvPr>
            <p:ph type="ftr" sz="quarter" idx="11"/>
          </p:nvPr>
        </p:nvSpPr>
        <p:spPr/>
        <p:txBody>
          <a:bodyPr/>
          <a:lstStyle/>
          <a:p>
            <a:endParaRPr lang="es-ES"/>
          </a:p>
        </p:txBody>
      </p:sp>
      <p:sp>
        <p:nvSpPr>
          <p:cNvPr id="7" name="Espace réservé du numéro de diapositive 6"/>
          <p:cNvSpPr>
            <a:spLocks noGrp="1"/>
          </p:cNvSpPr>
          <p:nvPr>
            <p:ph type="sldNum" sz="quarter" idx="12"/>
          </p:nvPr>
        </p:nvSpPr>
        <p:spPr/>
        <p:txBody>
          <a:bodyPr/>
          <a:lstStyle/>
          <a:p>
            <a:fld id="{D409E255-90A6-4DA4-ABB4-8A16AB92034E}" type="slidenum">
              <a:rPr lang="es-ES" smtClean="0"/>
              <a:pPr/>
              <a:t>‹#›</a:t>
            </a:fld>
            <a:endParaRPr lang="es-ES"/>
          </a:p>
        </p:txBody>
      </p:sp>
      <p:sp>
        <p:nvSpPr>
          <p:cNvPr id="9" name="Espace réservé du contenu 8"/>
          <p:cNvSpPr>
            <a:spLocks noGrp="1"/>
          </p:cNvSpPr>
          <p:nvPr>
            <p:ph sz="quarter" idx="1"/>
          </p:nvPr>
        </p:nvSpPr>
        <p:spPr>
          <a:xfrm>
            <a:off x="457200" y="1219200"/>
            <a:ext cx="4041648" cy="493776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632198" y="1216152"/>
            <a:ext cx="4041648" cy="493776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28600"/>
            <a:ext cx="8229600" cy="914400"/>
          </a:xfrm>
        </p:spPr>
        <p:txBody>
          <a:bodyPr anchor="ctr"/>
          <a:lstStyle>
            <a:lvl1pPr>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texte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7" name="Espace réservé de la date 6"/>
          <p:cNvSpPr>
            <a:spLocks noGrp="1"/>
          </p:cNvSpPr>
          <p:nvPr>
            <p:ph type="dt" sz="half" idx="10"/>
          </p:nvPr>
        </p:nvSpPr>
        <p:spPr/>
        <p:txBody>
          <a:bodyPr/>
          <a:lstStyle/>
          <a:p>
            <a:endParaRPr lang="es-ES"/>
          </a:p>
        </p:txBody>
      </p:sp>
      <p:sp>
        <p:nvSpPr>
          <p:cNvPr id="8" name="Espace réservé du pied de page 7"/>
          <p:cNvSpPr>
            <a:spLocks noGrp="1"/>
          </p:cNvSpPr>
          <p:nvPr>
            <p:ph type="ftr" sz="quarter" idx="11"/>
          </p:nvPr>
        </p:nvSpPr>
        <p:spPr/>
        <p:txBody>
          <a:bodyPr/>
          <a:lstStyle/>
          <a:p>
            <a:endParaRPr lang="es-ES"/>
          </a:p>
        </p:txBody>
      </p:sp>
      <p:sp>
        <p:nvSpPr>
          <p:cNvPr id="9" name="Espace réservé du numéro de diapositive 8"/>
          <p:cNvSpPr>
            <a:spLocks noGrp="1"/>
          </p:cNvSpPr>
          <p:nvPr>
            <p:ph type="sldNum" sz="quarter" idx="12"/>
          </p:nvPr>
        </p:nvSpPr>
        <p:spPr/>
        <p:txBody>
          <a:bodyPr/>
          <a:lstStyle/>
          <a:p>
            <a:fld id="{CB4AB2AC-175A-4FA6-9CAF-3D9A7F42FBED}" type="slidenum">
              <a:rPr lang="es-ES" smtClean="0"/>
              <a:pPr/>
              <a:t>‹#›</a:t>
            </a:fld>
            <a:endParaRPr lang="es-ES"/>
          </a:p>
        </p:txBody>
      </p:sp>
      <p:sp>
        <p:nvSpPr>
          <p:cNvPr id="11" name="Espace réservé du contenu 10"/>
          <p:cNvSpPr>
            <a:spLocks noGrp="1"/>
          </p:cNvSpPr>
          <p:nvPr>
            <p:ph sz="quarter" idx="2"/>
          </p:nvPr>
        </p:nvSpPr>
        <p:spPr>
          <a:xfrm>
            <a:off x="457200" y="2133600"/>
            <a:ext cx="4038600" cy="40386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648200" y="2133600"/>
            <a:ext cx="4038600" cy="40386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28600"/>
            <a:ext cx="8229600" cy="914400"/>
          </a:xfrm>
        </p:spPr>
        <p:txBody>
          <a:bodyPr/>
          <a:lstStyle/>
          <a:p>
            <a:r>
              <a:rPr kumimoji="0" lang="fr-FR" smtClean="0"/>
              <a:t>Cliquez pour modifier le style du titre</a:t>
            </a:r>
            <a:endParaRPr kumimoji="0" lang="en-US"/>
          </a:p>
        </p:txBody>
      </p:sp>
      <p:sp>
        <p:nvSpPr>
          <p:cNvPr id="3" name="Espace réservé de la date 2"/>
          <p:cNvSpPr>
            <a:spLocks noGrp="1"/>
          </p:cNvSpPr>
          <p:nvPr>
            <p:ph type="dt" sz="half" idx="10"/>
          </p:nvPr>
        </p:nvSpPr>
        <p:spPr/>
        <p:txBody>
          <a:bodyPr/>
          <a:lstStyle/>
          <a:p>
            <a:endParaRPr lang="es-ES"/>
          </a:p>
        </p:txBody>
      </p:sp>
      <p:sp>
        <p:nvSpPr>
          <p:cNvPr id="4" name="Espace réservé du pied de page 3"/>
          <p:cNvSpPr>
            <a:spLocks noGrp="1"/>
          </p:cNvSpPr>
          <p:nvPr>
            <p:ph type="ftr" sz="quarter" idx="11"/>
          </p:nvPr>
        </p:nvSpPr>
        <p:spPr/>
        <p:txBody>
          <a:bodyPr/>
          <a:lstStyle/>
          <a:p>
            <a:endParaRPr lang="es-ES"/>
          </a:p>
        </p:txBody>
      </p:sp>
      <p:sp>
        <p:nvSpPr>
          <p:cNvPr id="5" name="Espace réservé du numéro de diapositive 4"/>
          <p:cNvSpPr>
            <a:spLocks noGrp="1"/>
          </p:cNvSpPr>
          <p:nvPr>
            <p:ph type="sldNum" sz="quarter" idx="12"/>
          </p:nvPr>
        </p:nvSpPr>
        <p:spPr/>
        <p:txBody>
          <a:bodyPr/>
          <a:lstStyle/>
          <a:p>
            <a:fld id="{7E1E7501-4170-4FA6-BA3E-63523469D96F}" type="slidenum">
              <a:rPr lang="es-ES" smtClean="0"/>
              <a:pPr/>
              <a:t>‹#›</a:t>
            </a:fld>
            <a:endParaRPr lang="es-ES"/>
          </a:p>
        </p:txBody>
      </p:sp>
      <p:sp>
        <p:nvSpPr>
          <p:cNvPr id="6" name="Triangle isocè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es-ES"/>
          </a:p>
        </p:txBody>
      </p:sp>
      <p:sp>
        <p:nvSpPr>
          <p:cNvPr id="3" name="Espace réservé du pied de page 2"/>
          <p:cNvSpPr>
            <a:spLocks noGrp="1"/>
          </p:cNvSpPr>
          <p:nvPr>
            <p:ph type="ftr" sz="quarter" idx="11"/>
          </p:nvPr>
        </p:nvSpPr>
        <p:spPr/>
        <p:txBody>
          <a:bodyPr/>
          <a:lstStyle/>
          <a:p>
            <a:endParaRPr lang="es-ES"/>
          </a:p>
        </p:txBody>
      </p:sp>
      <p:sp>
        <p:nvSpPr>
          <p:cNvPr id="4" name="Espace réservé du numéro de diapositive 3"/>
          <p:cNvSpPr>
            <a:spLocks noGrp="1"/>
          </p:cNvSpPr>
          <p:nvPr>
            <p:ph type="sldNum" sz="quarter" idx="12"/>
          </p:nvPr>
        </p:nvSpPr>
        <p:spPr/>
        <p:txBody>
          <a:bodyPr/>
          <a:lstStyle/>
          <a:p>
            <a:fld id="{E9453FDD-FD27-4811-8028-2457629D67C1}" type="slidenum">
              <a:rPr lang="es-ES" smtClean="0"/>
              <a:pPr/>
              <a:t>‹#›</a:t>
            </a:fld>
            <a:endParaRPr lang="es-ES"/>
          </a:p>
        </p:txBody>
      </p:sp>
      <p:sp>
        <p:nvSpPr>
          <p:cNvPr id="5" name="Connecteur droit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Triangle isocè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endParaRPr lang="es-ES"/>
          </a:p>
        </p:txBody>
      </p:sp>
      <p:sp>
        <p:nvSpPr>
          <p:cNvPr id="6" name="Espace réservé du pied de page 5"/>
          <p:cNvSpPr>
            <a:spLocks noGrp="1"/>
          </p:cNvSpPr>
          <p:nvPr>
            <p:ph type="ftr" sz="quarter" idx="11"/>
          </p:nvPr>
        </p:nvSpPr>
        <p:spPr/>
        <p:txBody>
          <a:bodyPr/>
          <a:lstStyle/>
          <a:p>
            <a:endParaRPr lang="es-ES"/>
          </a:p>
        </p:txBody>
      </p:sp>
      <p:sp>
        <p:nvSpPr>
          <p:cNvPr id="7" name="Espace réservé du numéro de diapositive 6"/>
          <p:cNvSpPr>
            <a:spLocks noGrp="1"/>
          </p:cNvSpPr>
          <p:nvPr>
            <p:ph type="sldNum" sz="quarter" idx="12"/>
          </p:nvPr>
        </p:nvSpPr>
        <p:spPr/>
        <p:txBody>
          <a:bodyPr/>
          <a:lstStyle/>
          <a:p>
            <a:fld id="{802A70A8-7B40-468B-B558-A9298E4D1E0E}" type="slidenum">
              <a:rPr lang="es-ES" smtClean="0"/>
              <a:pPr/>
              <a:t>‹#›</a:t>
            </a:fld>
            <a:endParaRPr lang="es-ES"/>
          </a:p>
        </p:txBody>
      </p:sp>
      <p:sp>
        <p:nvSpPr>
          <p:cNvPr id="8" name="Connecteur droit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Connecteur droit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Triangle isocè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u contenu 11"/>
          <p:cNvSpPr>
            <a:spLocks noGrp="1"/>
          </p:cNvSpPr>
          <p:nvPr>
            <p:ph sz="quarter" idx="1"/>
          </p:nvPr>
        </p:nvSpPr>
        <p:spPr>
          <a:xfrm>
            <a:off x="304800" y="304800"/>
            <a:ext cx="5715000" cy="5715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endParaRPr lang="es-ES"/>
          </a:p>
        </p:txBody>
      </p:sp>
      <p:sp>
        <p:nvSpPr>
          <p:cNvPr id="6" name="Espace réservé du pied de page 5"/>
          <p:cNvSpPr>
            <a:spLocks noGrp="1"/>
          </p:cNvSpPr>
          <p:nvPr>
            <p:ph type="ftr" sz="quarter" idx="11"/>
          </p:nvPr>
        </p:nvSpPr>
        <p:spPr/>
        <p:txBody>
          <a:bodyPr/>
          <a:lstStyle/>
          <a:p>
            <a:endParaRPr lang="es-ES"/>
          </a:p>
        </p:txBody>
      </p:sp>
      <p:sp>
        <p:nvSpPr>
          <p:cNvPr id="7" name="Espace réservé du numéro de diapositive 6"/>
          <p:cNvSpPr>
            <a:spLocks noGrp="1"/>
          </p:cNvSpPr>
          <p:nvPr>
            <p:ph type="sldNum" sz="quarter" idx="12"/>
          </p:nvPr>
        </p:nvSpPr>
        <p:spPr/>
        <p:txBody>
          <a:bodyPr/>
          <a:lstStyle/>
          <a:p>
            <a:fld id="{D0BA0184-38E7-48B7-8E4E-F7D87FFB6AB2}" type="slidenum">
              <a:rPr lang="es-ES" smtClean="0"/>
              <a:pPr/>
              <a:t>‹#›</a:t>
            </a:fld>
            <a:endParaRPr lang="es-ES"/>
          </a:p>
        </p:txBody>
      </p:sp>
      <p:sp>
        <p:nvSpPr>
          <p:cNvPr id="8" name="Connecteur droit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Triangle isocè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457200" y="152400"/>
            <a:ext cx="8229600" cy="990600"/>
          </a:xfrm>
          <a:prstGeom prst="rect">
            <a:avLst/>
          </a:prstGeom>
        </p:spPr>
        <p:txBody>
          <a:bodyPr vert="horz" anchor="b" anchorCtr="0">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endParaRPr lang="es-ES"/>
          </a:p>
        </p:txBody>
      </p:sp>
      <p:sp>
        <p:nvSpPr>
          <p:cNvPr id="3" name="Espace réservé du pied de page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s-ES"/>
          </a:p>
        </p:txBody>
      </p:sp>
      <p:sp>
        <p:nvSpPr>
          <p:cNvPr id="23" name="Espace réservé du numéro de diapositive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EC7C0378-34AB-4CEE-B0EE-DF45E4B35317}" type="slidenum">
              <a:rPr lang="es-ES" smtClean="0"/>
              <a:pPr/>
              <a:t>‹#›</a:t>
            </a:fld>
            <a:endParaRPr lang="es-ES"/>
          </a:p>
        </p:txBody>
      </p:sp>
      <p:sp>
        <p:nvSpPr>
          <p:cNvPr id="28" name="Connecteur droit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Connecteur droit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Triangle isocè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hyperlink" Target="mk:@MSITStore:D:\Bootcamp\BootCampPPTs\640-801%20Cisco%20CCNA\CCNA_Cisco_Certified_Network_Associate_Study_Guide.chm::/8153final/images/f02-07_0.jp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6.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1.w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70.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72.emf"/><Relationship Id="rId5" Type="http://schemas.openxmlformats.org/officeDocument/2006/relationships/oleObject" Target="../embeddings/oleObject39.bin"/><Relationship Id="rId4" Type="http://schemas.openxmlformats.org/officeDocument/2006/relationships/image" Target="../media/image71.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74.png"/></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76.png"/></Relationships>
</file>

<file path=ppt/slides/_rels/slide1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78.png"/></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7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8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27.wmf"/></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27.w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64.wmf"/></Relationships>
</file>

<file path=ppt/slides/_rels/slide152.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56.xml"/><Relationship Id="rId1" Type="http://schemas.openxmlformats.org/officeDocument/2006/relationships/slideLayout" Target="../slideLayouts/slideLayout15.xml"/><Relationship Id="rId5" Type="http://schemas.openxmlformats.org/officeDocument/2006/relationships/image" Target="../media/image64.wmf"/><Relationship Id="rId4" Type="http://schemas.openxmlformats.org/officeDocument/2006/relationships/image" Target="../media/image27.w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0.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image" Target="../media/image87.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87.emf"/></Relationships>
</file>

<file path=ppt/slides/_rels/slide204.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0.png"/><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8.png"/><Relationship Id="rId4" Type="http://schemas.openxmlformats.org/officeDocument/2006/relationships/oleObject" Target="../embeddings/oleObject15.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3.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image" Target="../media/image36.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37.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36.wmf"/><Relationship Id="rId5" Type="http://schemas.openxmlformats.org/officeDocument/2006/relationships/oleObject" Target="../embeddings/oleObject24.bin"/><Relationship Id="rId4" Type="http://schemas.openxmlformats.org/officeDocument/2006/relationships/image" Target="../media/image38.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36.wmf"/><Relationship Id="rId5" Type="http://schemas.openxmlformats.org/officeDocument/2006/relationships/oleObject" Target="../embeddings/oleObject29.bin"/><Relationship Id="rId4" Type="http://schemas.openxmlformats.org/officeDocument/2006/relationships/image" Target="../media/image38.wmf"/><Relationship Id="rId9" Type="http://schemas.openxmlformats.org/officeDocument/2006/relationships/image" Target="../media/image40.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37.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42.jpeg"/><Relationship Id="rId4" Type="http://schemas.openxmlformats.org/officeDocument/2006/relationships/image" Target="../media/image41.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43.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44.wmf"/></Relationships>
</file>

<file path=ppt/slides/_rels/slide6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46.png"/><Relationship Id="rId4" Type="http://schemas.openxmlformats.org/officeDocument/2006/relationships/oleObject" Target="../embeddings/oleObject36.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9.wmf"/><Relationship Id="rId5" Type="http://schemas.openxmlformats.org/officeDocument/2006/relationships/image" Target="../media/image50.wmf"/><Relationship Id="rId4" Type="http://schemas.openxmlformats.org/officeDocument/2006/relationships/image" Target="../media/image52.wmf"/></Relationships>
</file>

<file path=ppt/slides/_rels/slide7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5.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comments" Target="../comments/commen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57.wmf"/><Relationship Id="rId7" Type="http://schemas.openxmlformats.org/officeDocument/2006/relationships/image" Target="../media/image59.wmf"/><Relationship Id="rId2" Type="http://schemas.openxmlformats.org/officeDocument/2006/relationships/image" Target="../media/image56.wmf"/><Relationship Id="rId1" Type="http://schemas.openxmlformats.org/officeDocument/2006/relationships/slideLayout" Target="../slideLayouts/slideLayout6.xml"/><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58.w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2.wmf"/></Relationships>
</file>

<file path=ppt/slides/_rels/slide9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63.wmf"/><Relationship Id="rId1" Type="http://schemas.openxmlformats.org/officeDocument/2006/relationships/slideLayout" Target="../slideLayouts/slideLayout6.xml"/><Relationship Id="rId6" Type="http://schemas.openxmlformats.org/officeDocument/2006/relationships/image" Target="../media/image26.wmf"/><Relationship Id="rId5" Type="http://schemas.openxmlformats.org/officeDocument/2006/relationships/image" Target="../media/image51.wmf"/><Relationship Id="rId4" Type="http://schemas.openxmlformats.org/officeDocument/2006/relationships/image" Target="../media/image56.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a:normAutofit fontScale="90000"/>
          </a:bodyPr>
          <a:lstStyle/>
          <a:p>
            <a:r>
              <a:rPr lang="fr-FR" dirty="0" smtClean="0"/>
              <a:t>Introduction Réseaux Informatiques</a:t>
            </a:r>
            <a:endParaRPr lang="en-US" dirty="0"/>
          </a:p>
        </p:txBody>
      </p:sp>
      <p:sp>
        <p:nvSpPr>
          <p:cNvPr id="4" name="Sous-titre 3"/>
          <p:cNvSpPr>
            <a:spLocks noGrp="1"/>
          </p:cNvSpPr>
          <p:nvPr>
            <p:ph type="subTitle" idx="1"/>
          </p:nvPr>
        </p:nvSpPr>
        <p:spPr/>
        <p:txBody>
          <a:bodyPr/>
          <a:lstStyle/>
          <a:p>
            <a:r>
              <a:rPr lang="fr-FR" dirty="0" smtClean="0"/>
              <a:t>Mr </a:t>
            </a:r>
            <a:r>
              <a:rPr lang="fr-FR" dirty="0" err="1" smtClean="0"/>
              <a:t>Ayoub</a:t>
            </a:r>
            <a:r>
              <a:rPr lang="fr-FR" dirty="0" smtClean="0"/>
              <a:t> BAHNASSE            a.bahnasse@gmail.com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4"/>
          <p:cNvGraphicFramePr>
            <a:graphicFrameLocks noChangeAspect="1"/>
          </p:cNvGraphicFramePr>
          <p:nvPr>
            <p:extLst>
              <p:ext uri="{D42A27DB-BD31-4B8C-83A1-F6EECF244321}">
                <p14:modId xmlns:p14="http://schemas.microsoft.com/office/powerpoint/2010/main" val="2180011945"/>
              </p:ext>
            </p:extLst>
          </p:nvPr>
        </p:nvGraphicFramePr>
        <p:xfrm>
          <a:off x="4170462" y="260648"/>
          <a:ext cx="3848100" cy="4191000"/>
        </p:xfrm>
        <a:graphic>
          <a:graphicData uri="http://schemas.openxmlformats.org/presentationml/2006/ole">
            <mc:AlternateContent xmlns:mc="http://schemas.openxmlformats.org/markup-compatibility/2006">
              <mc:Choice xmlns:v="urn:schemas-microsoft-com:vml" Requires="v">
                <p:oleObj spid="_x0000_s37913" name="Bitmap Image" r:id="rId3" imgW="1876190" imgH="2266667" progId="Paint.Picture">
                  <p:embed/>
                </p:oleObj>
              </mc:Choice>
              <mc:Fallback>
                <p:oleObj name="Bitmap Image" r:id="rId3" imgW="1876190" imgH="226666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462" y="260648"/>
                        <a:ext cx="38481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dirty="0" smtClean="0"/>
              <a:t>Bridge Pont</a:t>
            </a:r>
            <a:endParaRPr lang="fr-FR" dirty="0"/>
          </a:p>
        </p:txBody>
      </p:sp>
      <p:sp>
        <p:nvSpPr>
          <p:cNvPr id="3" name="Content Placeholder 2"/>
          <p:cNvSpPr>
            <a:spLocks noGrp="1"/>
          </p:cNvSpPr>
          <p:nvPr>
            <p:ph sz="quarter" idx="1"/>
          </p:nvPr>
        </p:nvSpPr>
        <p:spPr>
          <a:xfrm>
            <a:off x="457200" y="1219200"/>
            <a:ext cx="3898776" cy="4937760"/>
          </a:xfrm>
        </p:spPr>
        <p:txBody>
          <a:bodyPr/>
          <a:lstStyle/>
          <a:p>
            <a:r>
              <a:rPr lang="en-US" dirty="0" err="1" smtClean="0"/>
              <a:t>Segmenter</a:t>
            </a:r>
            <a:r>
              <a:rPr lang="en-US" dirty="0" smtClean="0"/>
              <a:t> les domains de collision.</a:t>
            </a:r>
          </a:p>
          <a:p>
            <a:endParaRPr lang="en-US" dirty="0"/>
          </a:p>
          <a:p>
            <a:r>
              <a:rPr lang="en-US" dirty="0" smtClean="0"/>
              <a:t>Unicast</a:t>
            </a:r>
          </a:p>
          <a:p>
            <a:endParaRPr lang="en-US" dirty="0" smtClean="0"/>
          </a:p>
          <a:p>
            <a:r>
              <a:rPr lang="en-US" dirty="0" smtClean="0"/>
              <a:t>Full-Duplex (</a:t>
            </a:r>
            <a:r>
              <a:rPr lang="en-US" dirty="0" err="1" smtClean="0"/>
              <a:t>Recevoir</a:t>
            </a:r>
            <a:r>
              <a:rPr lang="en-US" dirty="0" smtClean="0"/>
              <a:t> et </a:t>
            </a:r>
            <a:r>
              <a:rPr lang="en-US" dirty="0" err="1" smtClean="0"/>
              <a:t>envoyer</a:t>
            </a:r>
            <a:r>
              <a:rPr lang="en-US" dirty="0" smtClean="0"/>
              <a:t>)</a:t>
            </a:r>
          </a:p>
          <a:p>
            <a:endParaRPr lang="en-US" dirty="0"/>
          </a:p>
          <a:p>
            <a:r>
              <a:rPr lang="en-US" dirty="0" smtClean="0"/>
              <a:t>- </a:t>
            </a:r>
            <a:r>
              <a:rPr lang="en-US" dirty="0" err="1" smtClean="0"/>
              <a:t>Nombre</a:t>
            </a:r>
            <a:r>
              <a:rPr lang="en-US" dirty="0" smtClean="0"/>
              <a:t> </a:t>
            </a:r>
            <a:r>
              <a:rPr lang="en-US" dirty="0" err="1" smtClean="0"/>
              <a:t>limite</a:t>
            </a:r>
            <a:r>
              <a:rPr lang="en-US" dirty="0" smtClean="0"/>
              <a:t> des ports</a:t>
            </a:r>
          </a:p>
          <a:p>
            <a:endParaRPr lang="fr-FR" dirty="0"/>
          </a:p>
        </p:txBody>
      </p:sp>
      <p:sp>
        <p:nvSpPr>
          <p:cNvPr id="6" name="AutoShape 6" descr="data:image/png;base64,iVBORw0KGgoAAAANSUhEUgAAAP8AAADFCAMAAACsN9QzAAAAeFBMVEUEaJf///8AYpOGp8AAZpYAW48AXZAAapn2+/zn7vPK2uUTcZ4AY5QAYJIAWo/5/P1dkrPY5exll7Y6fqXv9fiJrsWUtcpwnbqkwNJKh6t8pb9Xj7C2zdvf6e+90d6qxNUAUImZuc0weaIUb5va5e3P3OVAhKkxfKTJOgtAAAAHsklEQVR4nO3d65aqIBQAYI8DmCZW3ruoo03N+7/hAcvsYnlJqIm9f7VmNcZHsIFtq7R/aof26ga8OMCvdnT3R9FMYDteFZ39LqHbhciWvCa6+l2qacgJhbZFYmTVg45+zmdBPFNUi6TGClWPuvnnB76m2TRrf/bbxxpPq4ed/G7FZ3MAr31xDZMSvkdRL/8Znw8BeyOwceIjMZDWy3/JZ4HdicgGig2LIq2X/4avabqWCm2jwMicchZ39zfw+RCY/80hEGDUzz9v5P/VhcAlxyze1X+Pz4fA8q8tBDOv0nT1P+Czi9BYeJPHDHNra/38D/nsKsT7QyeCnY3qlnfyN6e+ix7Aq79yKNxgdNbuLv52Pgtq/I3dUHjO7+TvxC83xH/gTBThy0a3+1vm/kUPBHIQw2N5hWn3d+ezoOitJ4E/1a/fsjZ/Lz4L7P3I0vSOhY2um9vm78vntaHoTbdDKb7ht/k7pr7L0Gnwjmth7NzyW/z93/3DRanxfmeCFW5s6iP/QD4PUrzZwXhNmt+qB/4n+Hwt/LWkAh+GX9yxPPA/xeeXdvbvcihIUMPUb/E/yy97YP0WPWCRe/z7/hH479IDh0pXP/84fBa2s95JF19E0Jj4H/tH4/MewMtXZkK3OfE/9I/JL3ugeNWxYOK1VG6a/CPz+csQ4yUlsrNKV3d/SjEh9G7KHNgDlAbSywPm/cTf6J/kh8f+Is29h/NmSA/ozlpmImBnEOtR6mvy06JO1rHeMnb6h42nuazDYZTwhb+n37Cd6HQ/x583HBifDDYNXBmDYLL8Nof4eQmnPrulxuiZUENsEISJYH6ytfFAP/9sx2kSzFZNh+anu4ASLxM5DzYs7w33s7NbPQmSfWsOGdYFdJ2KqpKUNd4n/Jqmk/oDThs0/iTgr2wTst4IuHlsHs66T/l5CafesgVk9JXg2AXUWWYj7wqyY9J+zs+PbnUaMAWsBMdgXVB8WaPNhJlbJaxn/bwH5qc8bXmtW6nBgXRsr/PFGH1gGacC//N+vl+pa9mb7dgbwvNmsGGAlqE1bFGYWIf3aRKdrVZj+Mta9qlNuZhEWLeFElq48a5XQvCt0Fsfbrlc7lbG8bNG2UGVpCcBvr5/NHawgYCpsf+Kd0nb0jD52YTrLf2eHvaT/voyR43kZ0Hr+xl+5IhZCq5apVN2AjW8KMgza3HeEzM/WezSOIj2Bn+KTaobjuH1GjWenw/McHLqAeFjoHpVNhh0SgnGDguiazbhDxx+OKeHO3mUHrcpu+3NeX1Ef9kDqyoPmBHRha0F94N1x9VfqB0exqU5b9ilj+oveyBKTj1AxWbCLkHRcUz6K9w0J0f2s9DxvNoR+QEau0DUKxAx8uOMzO3m92J8f7knrHbFs7ho7HYZYeOiOqPHd0/oIvy847dhlQh2Ln7FIKB1GS027gPF+MtEcJoGk9hz5HYBInZVRp2x9/7Ba4vya/yezjSrdgRmXkjrAkTxspp/ftCSgwX6y5bUZbwkLAi9e4d1rGDjrjgVT5OotdOF+jWehLZ1GS/JPSqoSHBoJiXT4HQndbPssAsV7S8HgRefDiv+xjUcEcMAsdcparwZGJ2O4uL9WlnGW9aVzNkiXNJx1wSkE7rMT+NsslmSjlsvKX6t7IJ9PQr+zaxgP1IfMLtTrNL69GO5dvdJJstfDlDym599zmG2y13ksNPZkKsdwqal/aweYkVarwwjz19eh2IUpedHdjMN5wgT2vesxM++2HBz6/zUm7q906tcPw92Pv0NLkuZ/i772iN6OLHenuDqZrBBZJeHfrRfxZdlsEW+dMjtJ1fbQr5fK9cpvA/SqzKen1hx4O6nhk3KwzsPnUf5iLA/2sZ2737FaXL1n0kWGQO3Vy/xl5fkacvNdg31K9/8sdIszsMwCL5WQRCGeZxtrIXp3xZ/J7t4zuyDc8jL/OVleRmvcPPUHHKDx//JIs9+chF5qb+8NOsEgrXCDTPL7FbYLifKcsvo9tMbqZf7q1ew+RRHxu96FcYb6ycx/YsxMfP9JNlt4jDas/zA1ovn6WW8i//4Oqwfyo4gZQLUdbSdbg2jrHDSwx/tB+vDgHgv/9Wr8rcYnR4JiXf2ywjwgx/8bc8CP/jBD37wgx/84JfRMjkBfvCDv+1Z4Ac/+MEPfvCDH/wyWiYnwA9+8Lc9C/zgBz/4wQ9+8INfRsvkBPjBD/62Z4Ef/OAHP/jBD37wy2iZnAA/+MHf9izwgx/84Ac/+MEPfhktkxPgBz/4254FfvCDH/zgBz/4wS+jZXIC/ODv4N+q7adLpf26N1PZbxf1924q6LenZ9/EqJ4fbc+/lVM5P9IuvpRUNT+yL39nSzE/ole/QaqYn/78U9lPbn6UXik/vv0NYoX8yElv+Ar5Ed7c8hXyO1kDXx2/EzfxlfE7eSNfFb8TNvMV8TvBHb4afrK6x1fCT6K7fBX81L3PV8BP1w/4n++vS71K+vX9Q/6n+23vMf/D/eeVbgX9F5Vu9fzIaP/9qQ/2I8Ns5X+w/7rSrZj/ptKtmP+m0q2W/7bSrZS/odKtkB/jhkq3Qv7vpkq3Ov60udSrjL9tz//p/j4BfuZHh99l/oT4HuCffX1OrLr95PCFX+UAv9oBfrVDdf9/gsqly8PbLoAAAAAASUVORK5CYII="/>
          <p:cNvSpPr>
            <a:spLocks noChangeAspect="1" noChangeArrowheads="1"/>
          </p:cNvSpPr>
          <p:nvPr/>
        </p:nvSpPr>
        <p:spPr bwMode="auto">
          <a:xfrm>
            <a:off x="2195736" y="3068960"/>
            <a:ext cx="1152128" cy="11521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Cube 6"/>
          <p:cNvSpPr/>
          <p:nvPr/>
        </p:nvSpPr>
        <p:spPr>
          <a:xfrm>
            <a:off x="7206544" y="2195166"/>
            <a:ext cx="1296144" cy="648072"/>
          </a:xfrm>
          <a:prstGeom prst="cub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9" name="Oval 8"/>
          <p:cNvSpPr/>
          <p:nvPr/>
        </p:nvSpPr>
        <p:spPr>
          <a:xfrm>
            <a:off x="3523334" y="1627076"/>
            <a:ext cx="3425874" cy="1692424"/>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0" name="Oval 9"/>
          <p:cNvSpPr/>
          <p:nvPr/>
        </p:nvSpPr>
        <p:spPr>
          <a:xfrm>
            <a:off x="3954910" y="3020312"/>
            <a:ext cx="3425874" cy="1692424"/>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Oval 10"/>
          <p:cNvSpPr/>
          <p:nvPr/>
        </p:nvSpPr>
        <p:spPr>
          <a:xfrm>
            <a:off x="3913126" y="214790"/>
            <a:ext cx="3425874" cy="1692424"/>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12898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anim to="" calcmode="lin" valueType="num">
                                      <p:cBhvr>
                                        <p:cTn id="7" dur="1" fill="hold"/>
                                        <p:tgtEl>
                                          <p:spTgt spid="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5"/>
          <p:cNvSpPr>
            <a:spLocks noGrp="1"/>
          </p:cNvSpPr>
          <p:nvPr>
            <p:ph type="sldNum" sz="quarter" idx="12"/>
          </p:nvPr>
        </p:nvSpPr>
        <p:spPr>
          <a:noFill/>
          <a:ln>
            <a:miter lim="800000"/>
            <a:headEnd/>
            <a:tailEnd/>
          </a:ln>
        </p:spPr>
        <p:txBody>
          <a:bodyPr/>
          <a:lstStyle/>
          <a:p>
            <a:fld id="{05262801-3A34-4608-9B5F-D38A081F4F5A}" type="slidenum">
              <a:rPr lang="en-US" smtClean="0"/>
              <a:pPr/>
              <a:t>100</a:t>
            </a:fld>
            <a:endParaRPr lang="en-US" smtClean="0"/>
          </a:p>
        </p:txBody>
      </p:sp>
      <p:sp>
        <p:nvSpPr>
          <p:cNvPr id="1654786" name="Freeform 2"/>
          <p:cNvSpPr>
            <a:spLocks/>
          </p:cNvSpPr>
          <p:nvPr/>
        </p:nvSpPr>
        <p:spPr bwMode="auto">
          <a:xfrm>
            <a:off x="3765550" y="1673225"/>
            <a:ext cx="1203325" cy="3860800"/>
          </a:xfrm>
          <a:custGeom>
            <a:avLst/>
            <a:gdLst>
              <a:gd name="T0" fmla="*/ 0 w 758"/>
              <a:gd name="T1" fmla="*/ 414 h 2432"/>
              <a:gd name="T2" fmla="*/ 750 w 758"/>
              <a:gd name="T3" fmla="*/ 0 h 2432"/>
              <a:gd name="T4" fmla="*/ 758 w 758"/>
              <a:gd name="T5" fmla="*/ 2432 h 2432"/>
              <a:gd name="T6" fmla="*/ 0 w 758"/>
              <a:gd name="T7" fmla="*/ 1422 h 2432"/>
            </a:gdLst>
            <a:ahLst/>
            <a:cxnLst>
              <a:cxn ang="0">
                <a:pos x="T0" y="T1"/>
              </a:cxn>
              <a:cxn ang="0">
                <a:pos x="T2" y="T3"/>
              </a:cxn>
              <a:cxn ang="0">
                <a:pos x="T4" y="T5"/>
              </a:cxn>
              <a:cxn ang="0">
                <a:pos x="T6" y="T7"/>
              </a:cxn>
            </a:cxnLst>
            <a:rect l="0" t="0" r="r" b="b"/>
            <a:pathLst>
              <a:path w="758" h="2432">
                <a:moveTo>
                  <a:pt x="0" y="414"/>
                </a:moveTo>
                <a:lnTo>
                  <a:pt x="750" y="0"/>
                </a:lnTo>
                <a:lnTo>
                  <a:pt x="758" y="2432"/>
                </a:lnTo>
                <a:lnTo>
                  <a:pt x="0" y="1422"/>
                </a:lnTo>
              </a:path>
            </a:pathLst>
          </a:custGeom>
          <a:ln>
            <a:headEnd type="none" w="sm" len="sm"/>
            <a:tailEnd type="none" w="sm" len="sm"/>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3">
            <a:schemeClr val="accent1"/>
          </a:fillRef>
          <a:effectRef idx="2">
            <a:schemeClr val="accent1"/>
          </a:effectRef>
          <a:fontRef idx="minor">
            <a:schemeClr val="lt1"/>
          </a:fontRef>
        </p:style>
        <p:txBody>
          <a:bodyPr/>
          <a:lstStyle/>
          <a:p>
            <a:pPr>
              <a:defRPr/>
            </a:pPr>
            <a:endParaRPr lang="fr-FR"/>
          </a:p>
        </p:txBody>
      </p:sp>
      <p:sp>
        <p:nvSpPr>
          <p:cNvPr id="90116" name="Rectangle 3"/>
          <p:cNvSpPr>
            <a:spLocks noGrp="1" noChangeArrowheads="1"/>
          </p:cNvSpPr>
          <p:nvPr>
            <p:ph type="title"/>
          </p:nvPr>
        </p:nvSpPr>
        <p:spPr>
          <a:noFill/>
          <a:effectLst>
            <a:outerShdw dist="35921" dir="2700000" algn="ctr" rotWithShape="0">
              <a:schemeClr val="bg2"/>
            </a:outerShdw>
          </a:effectLst>
        </p:spPr>
        <p:txBody>
          <a:bodyPr lIns="82153" tIns="41076" rIns="82153" bIns="41076"/>
          <a:lstStyle/>
          <a:p>
            <a:pPr eaLnBrk="1" hangingPunct="1"/>
            <a:r>
              <a:rPr lang="en-US" smtClean="0"/>
              <a:t>Couche Application</a:t>
            </a:r>
          </a:p>
        </p:txBody>
      </p:sp>
      <p:sp>
        <p:nvSpPr>
          <p:cNvPr id="90117" name="Freeform 5"/>
          <p:cNvSpPr>
            <a:spLocks/>
          </p:cNvSpPr>
          <p:nvPr/>
        </p:nvSpPr>
        <p:spPr bwMode="auto">
          <a:xfrm>
            <a:off x="3611563" y="2314575"/>
            <a:ext cx="155575" cy="3937000"/>
          </a:xfrm>
          <a:custGeom>
            <a:avLst/>
            <a:gdLst>
              <a:gd name="T0" fmla="*/ 2147483647 w 87"/>
              <a:gd name="T1" fmla="*/ 0 h 2204"/>
              <a:gd name="T2" fmla="*/ 2147483647 w 87"/>
              <a:gd name="T3" fmla="*/ 0 h 2204"/>
              <a:gd name="T4" fmla="*/ 0 w 87"/>
              <a:gd name="T5" fmla="*/ 2147483647 h 2204"/>
              <a:gd name="T6" fmla="*/ 0 w 87"/>
              <a:gd name="T7" fmla="*/ 2147483647 h 2204"/>
              <a:gd name="T8" fmla="*/ 2147483647 w 87"/>
              <a:gd name="T9" fmla="*/ 2147483647 h 2204"/>
              <a:gd name="T10" fmla="*/ 2147483647 w 87"/>
              <a:gd name="T11" fmla="*/ 0 h 22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2204">
                <a:moveTo>
                  <a:pt x="86" y="0"/>
                </a:moveTo>
                <a:lnTo>
                  <a:pt x="86" y="0"/>
                </a:lnTo>
                <a:lnTo>
                  <a:pt x="0" y="86"/>
                </a:lnTo>
                <a:lnTo>
                  <a:pt x="0" y="2203"/>
                </a:lnTo>
                <a:lnTo>
                  <a:pt x="86" y="2117"/>
                </a:lnTo>
                <a:lnTo>
                  <a:pt x="86" y="0"/>
                </a:lnTo>
              </a:path>
            </a:pathLst>
          </a:custGeom>
          <a:ln>
            <a:headEnd/>
            <a:tailEnd/>
          </a:ln>
        </p:spPr>
        <p:style>
          <a:lnRef idx="3">
            <a:schemeClr val="accent2"/>
          </a:lnRef>
          <a:fillRef idx="0">
            <a:schemeClr val="accent2"/>
          </a:fillRef>
          <a:effectRef idx="2">
            <a:schemeClr val="accent2"/>
          </a:effectRef>
          <a:fontRef idx="minor">
            <a:schemeClr val="tx1"/>
          </a:fontRef>
        </p:style>
        <p:txBody>
          <a:bodyPr lIns="148759" tIns="74378" rIns="148759" bIns="74378">
            <a:spAutoFit/>
          </a:bodyPr>
          <a:lstStyle/>
          <a:p>
            <a:endParaRPr lang="en-US"/>
          </a:p>
        </p:txBody>
      </p:sp>
      <p:sp>
        <p:nvSpPr>
          <p:cNvPr id="90118" name="Rectangle 6"/>
          <p:cNvSpPr>
            <a:spLocks noChangeArrowheads="1"/>
          </p:cNvSpPr>
          <p:nvPr/>
        </p:nvSpPr>
        <p:spPr bwMode="auto">
          <a:xfrm>
            <a:off x="1611313" y="2474913"/>
            <a:ext cx="1993900" cy="37671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48759" tIns="74378" rIns="148759" bIns="74378">
            <a:spAutoFit/>
          </a:bodyPr>
          <a:lstStyle/>
          <a:p>
            <a:endParaRPr lang="fr-FR"/>
          </a:p>
        </p:txBody>
      </p:sp>
      <p:sp>
        <p:nvSpPr>
          <p:cNvPr id="90119" name="Rectangle 7"/>
          <p:cNvSpPr>
            <a:spLocks noChangeArrowheads="1"/>
          </p:cNvSpPr>
          <p:nvPr/>
        </p:nvSpPr>
        <p:spPr bwMode="auto">
          <a:xfrm>
            <a:off x="1858963" y="3581400"/>
            <a:ext cx="1498600"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Application</a:t>
            </a:r>
          </a:p>
        </p:txBody>
      </p:sp>
      <p:sp>
        <p:nvSpPr>
          <p:cNvPr id="90120" name="Rectangle 8"/>
          <p:cNvSpPr>
            <a:spLocks noChangeArrowheads="1"/>
          </p:cNvSpPr>
          <p:nvPr/>
        </p:nvSpPr>
        <p:spPr bwMode="auto">
          <a:xfrm>
            <a:off x="1960563" y="4203700"/>
            <a:ext cx="1311275"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Transport</a:t>
            </a:r>
          </a:p>
        </p:txBody>
      </p:sp>
      <p:sp>
        <p:nvSpPr>
          <p:cNvPr id="90121" name="Rectangle 9"/>
          <p:cNvSpPr>
            <a:spLocks noChangeArrowheads="1"/>
          </p:cNvSpPr>
          <p:nvPr/>
        </p:nvSpPr>
        <p:spPr bwMode="auto">
          <a:xfrm>
            <a:off x="1960563" y="4745038"/>
            <a:ext cx="1311275"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Internet</a:t>
            </a:r>
          </a:p>
        </p:txBody>
      </p:sp>
      <p:sp>
        <p:nvSpPr>
          <p:cNvPr id="90122" name="Rectangle 10"/>
          <p:cNvSpPr>
            <a:spLocks noChangeArrowheads="1"/>
          </p:cNvSpPr>
          <p:nvPr/>
        </p:nvSpPr>
        <p:spPr bwMode="auto">
          <a:xfrm>
            <a:off x="1960563" y="5105400"/>
            <a:ext cx="1311275" cy="617538"/>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Liaison de données</a:t>
            </a:r>
          </a:p>
        </p:txBody>
      </p:sp>
      <p:sp>
        <p:nvSpPr>
          <p:cNvPr id="90123" name="Rectangle 11"/>
          <p:cNvSpPr>
            <a:spLocks noChangeArrowheads="1"/>
          </p:cNvSpPr>
          <p:nvPr/>
        </p:nvSpPr>
        <p:spPr bwMode="auto">
          <a:xfrm>
            <a:off x="1960563" y="5826125"/>
            <a:ext cx="1311275"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Physique</a:t>
            </a:r>
          </a:p>
        </p:txBody>
      </p:sp>
      <p:sp>
        <p:nvSpPr>
          <p:cNvPr id="90124" name="Freeform 12"/>
          <p:cNvSpPr>
            <a:spLocks/>
          </p:cNvSpPr>
          <p:nvPr/>
        </p:nvSpPr>
        <p:spPr bwMode="auto">
          <a:xfrm>
            <a:off x="1603375" y="2314575"/>
            <a:ext cx="2163763" cy="155575"/>
          </a:xfrm>
          <a:custGeom>
            <a:avLst/>
            <a:gdLst>
              <a:gd name="T0" fmla="*/ 0 w 1211"/>
              <a:gd name="T1" fmla="*/ 2147483647 h 87"/>
              <a:gd name="T2" fmla="*/ 2147483647 w 1211"/>
              <a:gd name="T3" fmla="*/ 0 h 87"/>
              <a:gd name="T4" fmla="*/ 2147483647 w 1211"/>
              <a:gd name="T5" fmla="*/ 0 h 87"/>
              <a:gd name="T6" fmla="*/ 2147483647 w 1211"/>
              <a:gd name="T7" fmla="*/ 2147483647 h 87"/>
              <a:gd name="T8" fmla="*/ 0 w 1211"/>
              <a:gd name="T9" fmla="*/ 214748364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1" h="87">
                <a:moveTo>
                  <a:pt x="0" y="86"/>
                </a:moveTo>
                <a:lnTo>
                  <a:pt x="89" y="0"/>
                </a:lnTo>
                <a:lnTo>
                  <a:pt x="1210" y="0"/>
                </a:lnTo>
                <a:lnTo>
                  <a:pt x="1124" y="86"/>
                </a:lnTo>
                <a:lnTo>
                  <a:pt x="0" y="86"/>
                </a:lnTo>
              </a:path>
            </a:pathLst>
          </a:custGeom>
          <a:ln>
            <a:headEnd/>
            <a:tailEnd/>
          </a:ln>
        </p:spPr>
        <p:style>
          <a:lnRef idx="1">
            <a:schemeClr val="dk1"/>
          </a:lnRef>
          <a:fillRef idx="0">
            <a:schemeClr val="dk1"/>
          </a:fillRef>
          <a:effectRef idx="0">
            <a:schemeClr val="dk1"/>
          </a:effectRef>
          <a:fontRef idx="minor">
            <a:schemeClr val="tx1"/>
          </a:fontRef>
        </p:style>
        <p:txBody>
          <a:bodyPr lIns="148759" tIns="74378" rIns="148759" bIns="74378">
            <a:spAutoFit/>
          </a:bodyPr>
          <a:lstStyle/>
          <a:p>
            <a:endParaRPr lang="en-US"/>
          </a:p>
        </p:txBody>
      </p:sp>
      <p:sp>
        <p:nvSpPr>
          <p:cNvPr id="90125" name="Freeform 13"/>
          <p:cNvSpPr>
            <a:spLocks/>
          </p:cNvSpPr>
          <p:nvPr/>
        </p:nvSpPr>
        <p:spPr bwMode="auto">
          <a:xfrm>
            <a:off x="1603375" y="3935413"/>
            <a:ext cx="2163763" cy="157162"/>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
        <p:nvSpPr>
          <p:cNvPr id="90126" name="Freeform 14"/>
          <p:cNvSpPr>
            <a:spLocks/>
          </p:cNvSpPr>
          <p:nvPr/>
        </p:nvSpPr>
        <p:spPr bwMode="auto">
          <a:xfrm>
            <a:off x="1603375" y="4473575"/>
            <a:ext cx="2163763" cy="157163"/>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
        <p:nvSpPr>
          <p:cNvPr id="90127" name="Freeform 15"/>
          <p:cNvSpPr>
            <a:spLocks/>
          </p:cNvSpPr>
          <p:nvPr/>
        </p:nvSpPr>
        <p:spPr bwMode="auto">
          <a:xfrm>
            <a:off x="1603375" y="5014913"/>
            <a:ext cx="2163763" cy="155575"/>
          </a:xfrm>
          <a:custGeom>
            <a:avLst/>
            <a:gdLst>
              <a:gd name="T0" fmla="*/ 0 w 1211"/>
              <a:gd name="T1" fmla="*/ 2147483647 h 87"/>
              <a:gd name="T2" fmla="*/ 2147483647 w 1211"/>
              <a:gd name="T3" fmla="*/ 2147483647 h 87"/>
              <a:gd name="T4" fmla="*/ 2147483647 w 1211"/>
              <a:gd name="T5" fmla="*/ 0 h 87"/>
              <a:gd name="T6" fmla="*/ 0 60000 65536"/>
              <a:gd name="T7" fmla="*/ 0 60000 65536"/>
              <a:gd name="T8" fmla="*/ 0 60000 65536"/>
            </a:gdLst>
            <a:ahLst/>
            <a:cxnLst>
              <a:cxn ang="T6">
                <a:pos x="T0" y="T1"/>
              </a:cxn>
              <a:cxn ang="T7">
                <a:pos x="T2" y="T3"/>
              </a:cxn>
              <a:cxn ang="T8">
                <a:pos x="T4" y="T5"/>
              </a:cxn>
            </a:cxnLst>
            <a:rect l="0" t="0" r="r" b="b"/>
            <a:pathLst>
              <a:path w="1211" h="87">
                <a:moveTo>
                  <a:pt x="0" y="86"/>
                </a:moveTo>
                <a:lnTo>
                  <a:pt x="1124" y="86"/>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
        <p:nvSpPr>
          <p:cNvPr id="90128" name="Freeform 16"/>
          <p:cNvSpPr>
            <a:spLocks/>
          </p:cNvSpPr>
          <p:nvPr/>
        </p:nvSpPr>
        <p:spPr bwMode="auto">
          <a:xfrm>
            <a:off x="1603375" y="5554663"/>
            <a:ext cx="2163763" cy="157162"/>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
        <p:nvSpPr>
          <p:cNvPr id="90129" name="Rectangle 17"/>
          <p:cNvSpPr>
            <a:spLocks noChangeArrowheads="1"/>
          </p:cNvSpPr>
          <p:nvPr/>
        </p:nvSpPr>
        <p:spPr bwMode="auto">
          <a:xfrm>
            <a:off x="4953000" y="1676400"/>
            <a:ext cx="2643188" cy="3863975"/>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103584" tIns="51793" rIns="103584" bIns="51793" anchor="ctr"/>
          <a:lstStyle/>
          <a:p>
            <a:pPr algn="l" defTabSz="1028700" eaLnBrk="0" hangingPunct="0">
              <a:lnSpc>
                <a:spcPts val="2138"/>
              </a:lnSpc>
              <a:tabLst>
                <a:tab pos="647700" algn="l"/>
              </a:tabLst>
            </a:pPr>
            <a:r>
              <a:rPr lang="en-US">
                <a:solidFill>
                  <a:srgbClr val="000000"/>
                </a:solidFill>
                <a:latin typeface="Helvetica" pitchFamily="34" charset="0"/>
              </a:rPr>
              <a:t>File Transfer</a:t>
            </a:r>
          </a:p>
          <a:p>
            <a:pPr algn="l" defTabSz="1028700" eaLnBrk="0" hangingPunct="0">
              <a:lnSpc>
                <a:spcPts val="2138"/>
              </a:lnSpc>
              <a:tabLst>
                <a:tab pos="647700" algn="l"/>
              </a:tabLst>
            </a:pPr>
            <a:r>
              <a:rPr lang="en-US">
                <a:solidFill>
                  <a:srgbClr val="000000"/>
                </a:solidFill>
                <a:latin typeface="Helvetica" pitchFamily="34" charset="0"/>
              </a:rPr>
              <a:t>	- TFTP*</a:t>
            </a:r>
          </a:p>
          <a:p>
            <a:pPr algn="l" defTabSz="1028700" eaLnBrk="0" hangingPunct="0">
              <a:lnSpc>
                <a:spcPts val="2138"/>
              </a:lnSpc>
              <a:tabLst>
                <a:tab pos="647700" algn="l"/>
              </a:tabLst>
            </a:pPr>
            <a:r>
              <a:rPr lang="en-US">
                <a:solidFill>
                  <a:srgbClr val="000000"/>
                </a:solidFill>
                <a:latin typeface="Helvetica" pitchFamily="34" charset="0"/>
              </a:rPr>
              <a:t>	- FTP*</a:t>
            </a:r>
          </a:p>
          <a:p>
            <a:pPr algn="l" defTabSz="1028700" eaLnBrk="0" hangingPunct="0">
              <a:lnSpc>
                <a:spcPts val="2138"/>
              </a:lnSpc>
              <a:tabLst>
                <a:tab pos="647700" algn="l"/>
              </a:tabLst>
            </a:pPr>
            <a:r>
              <a:rPr lang="en-US">
                <a:solidFill>
                  <a:srgbClr val="000000"/>
                </a:solidFill>
                <a:latin typeface="Helvetica" pitchFamily="34" charset="0"/>
              </a:rPr>
              <a:t>	- NFS</a:t>
            </a:r>
          </a:p>
          <a:p>
            <a:pPr algn="l" defTabSz="1028700" eaLnBrk="0" hangingPunct="0">
              <a:lnSpc>
                <a:spcPts val="2138"/>
              </a:lnSpc>
              <a:tabLst>
                <a:tab pos="647700" algn="l"/>
              </a:tabLst>
            </a:pPr>
            <a:r>
              <a:rPr lang="en-US">
                <a:solidFill>
                  <a:srgbClr val="000000"/>
                </a:solidFill>
                <a:latin typeface="Helvetica" pitchFamily="34" charset="0"/>
              </a:rPr>
              <a:t>E-Mail</a:t>
            </a:r>
          </a:p>
          <a:p>
            <a:pPr algn="l" defTabSz="1028700" eaLnBrk="0" hangingPunct="0">
              <a:lnSpc>
                <a:spcPts val="2138"/>
              </a:lnSpc>
              <a:tabLst>
                <a:tab pos="647700" algn="l"/>
              </a:tabLst>
            </a:pPr>
            <a:r>
              <a:rPr lang="en-US">
                <a:solidFill>
                  <a:srgbClr val="000000"/>
                </a:solidFill>
                <a:latin typeface="Helvetica" pitchFamily="34" charset="0"/>
              </a:rPr>
              <a:t>	- SMTP</a:t>
            </a:r>
          </a:p>
          <a:p>
            <a:pPr algn="l" defTabSz="1028700" eaLnBrk="0" hangingPunct="0">
              <a:lnSpc>
                <a:spcPts val="2138"/>
              </a:lnSpc>
              <a:tabLst>
                <a:tab pos="647700" algn="l"/>
              </a:tabLst>
            </a:pPr>
            <a:r>
              <a:rPr lang="en-US">
                <a:solidFill>
                  <a:srgbClr val="000000"/>
                </a:solidFill>
                <a:latin typeface="Helvetica" pitchFamily="34" charset="0"/>
              </a:rPr>
              <a:t>Remote Login</a:t>
            </a:r>
          </a:p>
          <a:p>
            <a:pPr algn="l" defTabSz="1028700" eaLnBrk="0" hangingPunct="0">
              <a:lnSpc>
                <a:spcPts val="2138"/>
              </a:lnSpc>
              <a:tabLst>
                <a:tab pos="647700" algn="l"/>
              </a:tabLst>
            </a:pPr>
            <a:r>
              <a:rPr lang="en-US">
                <a:solidFill>
                  <a:srgbClr val="000000"/>
                </a:solidFill>
                <a:latin typeface="Helvetica" pitchFamily="34" charset="0"/>
              </a:rPr>
              <a:t>	- Telnet*</a:t>
            </a:r>
          </a:p>
          <a:p>
            <a:pPr algn="l" defTabSz="1028700" eaLnBrk="0" hangingPunct="0">
              <a:lnSpc>
                <a:spcPts val="2138"/>
              </a:lnSpc>
              <a:tabLst>
                <a:tab pos="647700" algn="l"/>
              </a:tabLst>
            </a:pPr>
            <a:r>
              <a:rPr lang="en-US">
                <a:solidFill>
                  <a:srgbClr val="000000"/>
                </a:solidFill>
                <a:latin typeface="Helvetica" pitchFamily="34" charset="0"/>
              </a:rPr>
              <a:t>	- rlogin*</a:t>
            </a:r>
          </a:p>
          <a:p>
            <a:pPr algn="l" defTabSz="1028700" eaLnBrk="0" hangingPunct="0">
              <a:lnSpc>
                <a:spcPts val="2138"/>
              </a:lnSpc>
              <a:tabLst>
                <a:tab pos="647700" algn="l"/>
              </a:tabLst>
            </a:pPr>
            <a:r>
              <a:rPr lang="en-US">
                <a:solidFill>
                  <a:srgbClr val="000000"/>
                </a:solidFill>
                <a:latin typeface="Helvetica" pitchFamily="34" charset="0"/>
              </a:rPr>
              <a:t>Network Management</a:t>
            </a:r>
          </a:p>
          <a:p>
            <a:pPr algn="l" defTabSz="1028700" eaLnBrk="0" hangingPunct="0">
              <a:lnSpc>
                <a:spcPts val="2138"/>
              </a:lnSpc>
              <a:tabLst>
                <a:tab pos="647700" algn="l"/>
              </a:tabLst>
            </a:pPr>
            <a:r>
              <a:rPr lang="en-US">
                <a:solidFill>
                  <a:srgbClr val="000000"/>
                </a:solidFill>
                <a:latin typeface="Helvetica" pitchFamily="34" charset="0"/>
              </a:rPr>
              <a:t>	- SNMP*</a:t>
            </a:r>
          </a:p>
          <a:p>
            <a:pPr algn="l" defTabSz="1028700" eaLnBrk="0" hangingPunct="0">
              <a:lnSpc>
                <a:spcPts val="2138"/>
              </a:lnSpc>
              <a:tabLst>
                <a:tab pos="647700" algn="l"/>
              </a:tabLst>
            </a:pPr>
            <a:r>
              <a:rPr lang="en-US">
                <a:solidFill>
                  <a:srgbClr val="000000"/>
                </a:solidFill>
                <a:latin typeface="Helvetica" pitchFamily="34" charset="0"/>
              </a:rPr>
              <a:t>Name Management</a:t>
            </a:r>
          </a:p>
          <a:p>
            <a:pPr algn="l" defTabSz="1028700" eaLnBrk="0" hangingPunct="0">
              <a:lnSpc>
                <a:spcPts val="2138"/>
              </a:lnSpc>
              <a:tabLst>
                <a:tab pos="647700" algn="l"/>
              </a:tabLst>
            </a:pPr>
            <a:r>
              <a:rPr lang="en-US">
                <a:solidFill>
                  <a:srgbClr val="000000"/>
                </a:solidFill>
                <a:latin typeface="Helvetica" pitchFamily="34" charset="0"/>
              </a:rPr>
              <a:t>	- DNS*</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5"/>
          <p:cNvSpPr>
            <a:spLocks noGrp="1"/>
          </p:cNvSpPr>
          <p:nvPr>
            <p:ph type="sldNum" sz="quarter" idx="12"/>
          </p:nvPr>
        </p:nvSpPr>
        <p:spPr>
          <a:noFill/>
          <a:ln>
            <a:miter lim="800000"/>
            <a:headEnd/>
            <a:tailEnd/>
          </a:ln>
        </p:spPr>
        <p:txBody>
          <a:bodyPr/>
          <a:lstStyle/>
          <a:p>
            <a:fld id="{21CCD030-2D76-4FD4-9DC0-513099CE2543}" type="slidenum">
              <a:rPr lang="en-US" smtClean="0"/>
              <a:pPr/>
              <a:t>101</a:t>
            </a:fld>
            <a:endParaRPr lang="en-US" smtClean="0"/>
          </a:p>
        </p:txBody>
      </p:sp>
      <p:sp>
        <p:nvSpPr>
          <p:cNvPr id="91139" name="Rectangle 2"/>
          <p:cNvSpPr>
            <a:spLocks noGrp="1" noChangeArrowheads="1"/>
          </p:cNvSpPr>
          <p:nvPr>
            <p:ph type="title"/>
          </p:nvPr>
        </p:nvSpPr>
        <p:spPr>
          <a:xfrm>
            <a:off x="457200" y="-16"/>
            <a:ext cx="8229600" cy="1143000"/>
          </a:xfrm>
          <a:noFill/>
          <a:effectLst>
            <a:outerShdw dist="35921" dir="2700000" algn="ctr" rotWithShape="0">
              <a:schemeClr val="bg2"/>
            </a:outerShdw>
          </a:effectLst>
        </p:spPr>
        <p:txBody>
          <a:bodyPr lIns="82153" tIns="41076" rIns="82153" bIns="41076"/>
          <a:lstStyle/>
          <a:p>
            <a:pPr eaLnBrk="1" hangingPunct="1"/>
            <a:r>
              <a:rPr lang="en-US" dirty="0" smtClean="0"/>
              <a:t>Transport Layer Overview</a:t>
            </a:r>
          </a:p>
        </p:txBody>
      </p:sp>
      <p:sp>
        <p:nvSpPr>
          <p:cNvPr id="1656835" name="Freeform 3"/>
          <p:cNvSpPr>
            <a:spLocks/>
          </p:cNvSpPr>
          <p:nvPr/>
        </p:nvSpPr>
        <p:spPr bwMode="auto">
          <a:xfrm>
            <a:off x="2285984" y="2571744"/>
            <a:ext cx="1697037" cy="1489075"/>
          </a:xfrm>
          <a:custGeom>
            <a:avLst/>
            <a:gdLst>
              <a:gd name="T0" fmla="*/ 0 w 1069"/>
              <a:gd name="T1" fmla="*/ 432 h 943"/>
              <a:gd name="T2" fmla="*/ 1053 w 1069"/>
              <a:gd name="T3" fmla="*/ 0 h 943"/>
              <a:gd name="T4" fmla="*/ 1069 w 1069"/>
              <a:gd name="T5" fmla="*/ 943 h 943"/>
              <a:gd name="T6" fmla="*/ 180 w 1069"/>
              <a:gd name="T7" fmla="*/ 702 h 943"/>
            </a:gdLst>
            <a:ahLst/>
            <a:cxnLst>
              <a:cxn ang="0">
                <a:pos x="T0" y="T1"/>
              </a:cxn>
              <a:cxn ang="0">
                <a:pos x="T2" y="T3"/>
              </a:cxn>
              <a:cxn ang="0">
                <a:pos x="T4" y="T5"/>
              </a:cxn>
              <a:cxn ang="0">
                <a:pos x="T6" y="T7"/>
              </a:cxn>
            </a:cxnLst>
            <a:rect l="0" t="0" r="r" b="b"/>
            <a:pathLst>
              <a:path w="1069" h="943">
                <a:moveTo>
                  <a:pt x="0" y="432"/>
                </a:moveTo>
                <a:lnTo>
                  <a:pt x="1053" y="0"/>
                </a:lnTo>
                <a:lnTo>
                  <a:pt x="1069" y="943"/>
                </a:lnTo>
                <a:lnTo>
                  <a:pt x="180" y="702"/>
                </a:lnTo>
              </a:path>
            </a:pathLst>
          </a:custGeom>
          <a:gradFill rotWithShape="0">
            <a:gsLst>
              <a:gs pos="0">
                <a:schemeClr val="folHlink">
                  <a:gamma/>
                  <a:shade val="75686"/>
                  <a:invGamma/>
                </a:schemeClr>
              </a:gs>
              <a:gs pos="100000">
                <a:schemeClr val="folHlink"/>
              </a:gs>
            </a:gsLst>
            <a:lin ang="0" scaled="1"/>
          </a:gra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fr-FR"/>
          </a:p>
        </p:txBody>
      </p:sp>
      <p:sp>
        <p:nvSpPr>
          <p:cNvPr id="91141" name="Rectangle 4"/>
          <p:cNvSpPr>
            <a:spLocks noChangeArrowheads="1"/>
          </p:cNvSpPr>
          <p:nvPr/>
        </p:nvSpPr>
        <p:spPr bwMode="auto">
          <a:xfrm>
            <a:off x="3929058" y="2571744"/>
            <a:ext cx="4784725" cy="1476375"/>
          </a:xfrm>
          <a:prstGeom prst="rect">
            <a:avLst/>
          </a:prstGeom>
          <a:solidFill>
            <a:schemeClr val="folHlink"/>
          </a:solidFill>
          <a:ln w="12700">
            <a:solidFill>
              <a:schemeClr val="tx1"/>
            </a:solidFill>
            <a:miter lim="800000"/>
            <a:headEnd/>
            <a:tailEnd/>
          </a:ln>
          <a:effectLst>
            <a:outerShdw dist="35921" dir="2700000" algn="ctr" rotWithShape="0">
              <a:schemeClr val="tx1"/>
            </a:outerShdw>
          </a:effectLst>
        </p:spPr>
        <p:txBody>
          <a:bodyPr wrap="none" lIns="186662" tIns="93332" rIns="186662" bIns="93332" anchor="ctr"/>
          <a:lstStyle/>
          <a:p>
            <a:pPr algn="l" defTabSz="1028700" eaLnBrk="0" hangingPunct="0">
              <a:lnSpc>
                <a:spcPts val="2138"/>
              </a:lnSpc>
            </a:pPr>
            <a:r>
              <a:rPr lang="en-US">
                <a:solidFill>
                  <a:srgbClr val="000000"/>
                </a:solidFill>
                <a:latin typeface="Helvetica" pitchFamily="34" charset="0"/>
              </a:rPr>
              <a:t>Transmission Control</a:t>
            </a:r>
          </a:p>
          <a:p>
            <a:pPr algn="l" defTabSz="1028700" eaLnBrk="0" hangingPunct="0">
              <a:lnSpc>
                <a:spcPts val="2138"/>
              </a:lnSpc>
            </a:pPr>
            <a:r>
              <a:rPr lang="en-US">
                <a:solidFill>
                  <a:srgbClr val="000000"/>
                </a:solidFill>
                <a:latin typeface="Helvetica" pitchFamily="34" charset="0"/>
              </a:rPr>
              <a:t>Protocol (TCP)</a:t>
            </a:r>
          </a:p>
          <a:p>
            <a:pPr algn="l" defTabSz="1028700" eaLnBrk="0" hangingPunct="0">
              <a:lnSpc>
                <a:spcPts val="2138"/>
              </a:lnSpc>
            </a:pPr>
            <a:endParaRPr lang="en-US">
              <a:solidFill>
                <a:srgbClr val="000000"/>
              </a:solidFill>
              <a:latin typeface="Helvetica" pitchFamily="34" charset="0"/>
            </a:endParaRPr>
          </a:p>
          <a:p>
            <a:pPr algn="l" defTabSz="1028700" eaLnBrk="0" hangingPunct="0">
              <a:lnSpc>
                <a:spcPts val="2138"/>
              </a:lnSpc>
            </a:pPr>
            <a:r>
              <a:rPr lang="en-US">
                <a:solidFill>
                  <a:srgbClr val="000000"/>
                </a:solidFill>
                <a:latin typeface="Helvetica" pitchFamily="34" charset="0"/>
              </a:rPr>
              <a:t>User Datagram </a:t>
            </a:r>
          </a:p>
          <a:p>
            <a:pPr algn="l" defTabSz="1028700" eaLnBrk="0" hangingPunct="0">
              <a:lnSpc>
                <a:spcPts val="2138"/>
              </a:lnSpc>
            </a:pPr>
            <a:r>
              <a:rPr lang="en-US">
                <a:solidFill>
                  <a:srgbClr val="000000"/>
                </a:solidFill>
                <a:latin typeface="Helvetica" pitchFamily="34" charset="0"/>
              </a:rPr>
              <a:t>Protocol (UDP)</a:t>
            </a:r>
          </a:p>
        </p:txBody>
      </p:sp>
      <p:sp>
        <p:nvSpPr>
          <p:cNvPr id="91154" name="Text Box 17"/>
          <p:cNvSpPr txBox="1">
            <a:spLocks noChangeArrowheads="1"/>
          </p:cNvSpPr>
          <p:nvPr/>
        </p:nvSpPr>
        <p:spPr bwMode="auto">
          <a:xfrm>
            <a:off x="6705600" y="2749555"/>
            <a:ext cx="1981200" cy="1465263"/>
          </a:xfrm>
          <a:prstGeom prst="rect">
            <a:avLst/>
          </a:prstGeom>
          <a:noFill/>
          <a:ln w="38100">
            <a:noFill/>
            <a:miter lim="800000"/>
            <a:headEnd type="none" w="sm" len="sm"/>
            <a:tailEnd type="none" w="sm" len="sm"/>
          </a:ln>
          <a:effectLst/>
        </p:spPr>
        <p:txBody>
          <a:bodyPr anchor="ctr">
            <a:spAutoFit/>
          </a:bodyPr>
          <a:lstStyle/>
          <a:p>
            <a:pPr algn="l" eaLnBrk="0" hangingPunct="0">
              <a:spcBef>
                <a:spcPct val="50000"/>
              </a:spcBef>
            </a:pPr>
            <a:r>
              <a:rPr lang="en-US" dirty="0">
                <a:latin typeface="Helvetica" pitchFamily="34" charset="0"/>
              </a:rPr>
              <a:t>Connection-Oriented</a:t>
            </a:r>
            <a:br>
              <a:rPr lang="en-US" dirty="0">
                <a:latin typeface="Helvetica" pitchFamily="34" charset="0"/>
              </a:rPr>
            </a:br>
            <a:r>
              <a:rPr lang="en-US" dirty="0">
                <a:latin typeface="Helvetica" pitchFamily="34" charset="0"/>
              </a:rPr>
              <a:t/>
            </a:r>
            <a:br>
              <a:rPr lang="en-US" dirty="0">
                <a:latin typeface="Helvetica" pitchFamily="34" charset="0"/>
              </a:rPr>
            </a:br>
            <a:r>
              <a:rPr lang="en-US" dirty="0">
                <a:latin typeface="Helvetica" pitchFamily="34" charset="0"/>
              </a:rPr>
              <a:t>Connectionless</a:t>
            </a:r>
            <a:br>
              <a:rPr lang="en-US" dirty="0">
                <a:latin typeface="Helvetica" pitchFamily="34" charset="0"/>
              </a:rPr>
            </a:br>
            <a:endParaRPr lang="en-US" dirty="0">
              <a:latin typeface="Helvetica" pitchFamily="34" charset="0"/>
            </a:endParaRPr>
          </a:p>
        </p:txBody>
      </p:sp>
      <p:sp>
        <p:nvSpPr>
          <p:cNvPr id="19" name="Freeform 5"/>
          <p:cNvSpPr>
            <a:spLocks/>
          </p:cNvSpPr>
          <p:nvPr/>
        </p:nvSpPr>
        <p:spPr bwMode="auto">
          <a:xfrm>
            <a:off x="2630475" y="1428736"/>
            <a:ext cx="155575" cy="3937000"/>
          </a:xfrm>
          <a:custGeom>
            <a:avLst/>
            <a:gdLst>
              <a:gd name="T0" fmla="*/ 2147483647 w 87"/>
              <a:gd name="T1" fmla="*/ 0 h 2204"/>
              <a:gd name="T2" fmla="*/ 2147483647 w 87"/>
              <a:gd name="T3" fmla="*/ 0 h 2204"/>
              <a:gd name="T4" fmla="*/ 0 w 87"/>
              <a:gd name="T5" fmla="*/ 2147483647 h 2204"/>
              <a:gd name="T6" fmla="*/ 0 w 87"/>
              <a:gd name="T7" fmla="*/ 2147483647 h 2204"/>
              <a:gd name="T8" fmla="*/ 2147483647 w 87"/>
              <a:gd name="T9" fmla="*/ 2147483647 h 2204"/>
              <a:gd name="T10" fmla="*/ 2147483647 w 87"/>
              <a:gd name="T11" fmla="*/ 0 h 22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2204">
                <a:moveTo>
                  <a:pt x="86" y="0"/>
                </a:moveTo>
                <a:lnTo>
                  <a:pt x="86" y="0"/>
                </a:lnTo>
                <a:lnTo>
                  <a:pt x="0" y="86"/>
                </a:lnTo>
                <a:lnTo>
                  <a:pt x="0" y="2203"/>
                </a:lnTo>
                <a:lnTo>
                  <a:pt x="86" y="2117"/>
                </a:lnTo>
                <a:lnTo>
                  <a:pt x="86" y="0"/>
                </a:lnTo>
              </a:path>
            </a:pathLst>
          </a:custGeom>
          <a:ln>
            <a:headEnd/>
            <a:tailEnd/>
          </a:ln>
        </p:spPr>
        <p:style>
          <a:lnRef idx="2">
            <a:schemeClr val="accent2"/>
          </a:lnRef>
          <a:fillRef idx="0">
            <a:schemeClr val="accent2"/>
          </a:fillRef>
          <a:effectRef idx="1">
            <a:schemeClr val="accent2"/>
          </a:effectRef>
          <a:fontRef idx="minor">
            <a:schemeClr val="tx1"/>
          </a:fontRef>
        </p:style>
        <p:txBody>
          <a:bodyPr lIns="148759" tIns="74378" rIns="148759" bIns="74378">
            <a:spAutoFit/>
          </a:bodyPr>
          <a:lstStyle/>
          <a:p>
            <a:endParaRPr lang="en-US"/>
          </a:p>
        </p:txBody>
      </p:sp>
      <p:sp>
        <p:nvSpPr>
          <p:cNvPr id="20" name="Rectangle 6"/>
          <p:cNvSpPr>
            <a:spLocks noChangeArrowheads="1"/>
          </p:cNvSpPr>
          <p:nvPr/>
        </p:nvSpPr>
        <p:spPr bwMode="auto">
          <a:xfrm>
            <a:off x="630225" y="1589074"/>
            <a:ext cx="1993900" cy="37671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48759" tIns="74378" rIns="148759" bIns="74378">
            <a:spAutoFit/>
          </a:bodyPr>
          <a:lstStyle/>
          <a:p>
            <a:endParaRPr lang="fr-FR"/>
          </a:p>
        </p:txBody>
      </p:sp>
      <p:sp>
        <p:nvSpPr>
          <p:cNvPr id="21" name="Rectangle 7"/>
          <p:cNvSpPr>
            <a:spLocks noChangeArrowheads="1"/>
          </p:cNvSpPr>
          <p:nvPr/>
        </p:nvSpPr>
        <p:spPr bwMode="auto">
          <a:xfrm>
            <a:off x="877875" y="2695561"/>
            <a:ext cx="1498600"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Application</a:t>
            </a:r>
          </a:p>
        </p:txBody>
      </p:sp>
      <p:sp>
        <p:nvSpPr>
          <p:cNvPr id="22" name="Rectangle 8"/>
          <p:cNvSpPr>
            <a:spLocks noChangeArrowheads="1"/>
          </p:cNvSpPr>
          <p:nvPr/>
        </p:nvSpPr>
        <p:spPr bwMode="auto">
          <a:xfrm>
            <a:off x="979475" y="3317861"/>
            <a:ext cx="1311275"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Transport</a:t>
            </a:r>
          </a:p>
        </p:txBody>
      </p:sp>
      <p:sp>
        <p:nvSpPr>
          <p:cNvPr id="23" name="Rectangle 9"/>
          <p:cNvSpPr>
            <a:spLocks noChangeArrowheads="1"/>
          </p:cNvSpPr>
          <p:nvPr/>
        </p:nvSpPr>
        <p:spPr bwMode="auto">
          <a:xfrm>
            <a:off x="979475" y="3859199"/>
            <a:ext cx="1311275"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Internet</a:t>
            </a:r>
          </a:p>
        </p:txBody>
      </p:sp>
      <p:sp>
        <p:nvSpPr>
          <p:cNvPr id="24" name="Rectangle 10"/>
          <p:cNvSpPr>
            <a:spLocks noChangeArrowheads="1"/>
          </p:cNvSpPr>
          <p:nvPr/>
        </p:nvSpPr>
        <p:spPr bwMode="auto">
          <a:xfrm>
            <a:off x="979475" y="4219561"/>
            <a:ext cx="1311275" cy="617538"/>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Liaison de données</a:t>
            </a:r>
          </a:p>
        </p:txBody>
      </p:sp>
      <p:sp>
        <p:nvSpPr>
          <p:cNvPr id="25" name="Rectangle 11"/>
          <p:cNvSpPr>
            <a:spLocks noChangeArrowheads="1"/>
          </p:cNvSpPr>
          <p:nvPr/>
        </p:nvSpPr>
        <p:spPr bwMode="auto">
          <a:xfrm>
            <a:off x="979475" y="4940286"/>
            <a:ext cx="1311275"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Physique</a:t>
            </a:r>
          </a:p>
        </p:txBody>
      </p:sp>
      <p:sp>
        <p:nvSpPr>
          <p:cNvPr id="26" name="Freeform 12"/>
          <p:cNvSpPr>
            <a:spLocks/>
          </p:cNvSpPr>
          <p:nvPr/>
        </p:nvSpPr>
        <p:spPr bwMode="auto">
          <a:xfrm>
            <a:off x="622287" y="1428736"/>
            <a:ext cx="2163763" cy="155575"/>
          </a:xfrm>
          <a:custGeom>
            <a:avLst/>
            <a:gdLst>
              <a:gd name="T0" fmla="*/ 0 w 1211"/>
              <a:gd name="T1" fmla="*/ 2147483647 h 87"/>
              <a:gd name="T2" fmla="*/ 2147483647 w 1211"/>
              <a:gd name="T3" fmla="*/ 0 h 87"/>
              <a:gd name="T4" fmla="*/ 2147483647 w 1211"/>
              <a:gd name="T5" fmla="*/ 0 h 87"/>
              <a:gd name="T6" fmla="*/ 2147483647 w 1211"/>
              <a:gd name="T7" fmla="*/ 2147483647 h 87"/>
              <a:gd name="T8" fmla="*/ 0 w 1211"/>
              <a:gd name="T9" fmla="*/ 214748364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1" h="87">
                <a:moveTo>
                  <a:pt x="0" y="86"/>
                </a:moveTo>
                <a:lnTo>
                  <a:pt x="89" y="0"/>
                </a:lnTo>
                <a:lnTo>
                  <a:pt x="1210" y="0"/>
                </a:lnTo>
                <a:lnTo>
                  <a:pt x="1124" y="86"/>
                </a:lnTo>
                <a:lnTo>
                  <a:pt x="0" y="86"/>
                </a:lnTo>
              </a:path>
            </a:pathLst>
          </a:custGeom>
          <a:ln>
            <a:headEnd/>
            <a:tailEnd/>
          </a:ln>
        </p:spPr>
        <p:style>
          <a:lnRef idx="1">
            <a:schemeClr val="dk1"/>
          </a:lnRef>
          <a:fillRef idx="0">
            <a:schemeClr val="dk1"/>
          </a:fillRef>
          <a:effectRef idx="0">
            <a:schemeClr val="dk1"/>
          </a:effectRef>
          <a:fontRef idx="minor">
            <a:schemeClr val="tx1"/>
          </a:fontRef>
        </p:style>
        <p:txBody>
          <a:bodyPr lIns="148759" tIns="74378" rIns="148759" bIns="74378">
            <a:spAutoFit/>
          </a:bodyPr>
          <a:lstStyle/>
          <a:p>
            <a:endParaRPr lang="en-US"/>
          </a:p>
        </p:txBody>
      </p:sp>
      <p:sp>
        <p:nvSpPr>
          <p:cNvPr id="27" name="Freeform 13"/>
          <p:cNvSpPr>
            <a:spLocks/>
          </p:cNvSpPr>
          <p:nvPr/>
        </p:nvSpPr>
        <p:spPr bwMode="auto">
          <a:xfrm>
            <a:off x="622287" y="3049574"/>
            <a:ext cx="2163763" cy="157162"/>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
        <p:nvSpPr>
          <p:cNvPr id="28" name="Freeform 14"/>
          <p:cNvSpPr>
            <a:spLocks/>
          </p:cNvSpPr>
          <p:nvPr/>
        </p:nvSpPr>
        <p:spPr bwMode="auto">
          <a:xfrm>
            <a:off x="622287" y="3587736"/>
            <a:ext cx="2163763" cy="157163"/>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
        <p:nvSpPr>
          <p:cNvPr id="29" name="Freeform 15"/>
          <p:cNvSpPr>
            <a:spLocks/>
          </p:cNvSpPr>
          <p:nvPr/>
        </p:nvSpPr>
        <p:spPr bwMode="auto">
          <a:xfrm>
            <a:off x="622287" y="4129074"/>
            <a:ext cx="2163763" cy="155575"/>
          </a:xfrm>
          <a:custGeom>
            <a:avLst/>
            <a:gdLst>
              <a:gd name="T0" fmla="*/ 0 w 1211"/>
              <a:gd name="T1" fmla="*/ 2147483647 h 87"/>
              <a:gd name="T2" fmla="*/ 2147483647 w 1211"/>
              <a:gd name="T3" fmla="*/ 2147483647 h 87"/>
              <a:gd name="T4" fmla="*/ 2147483647 w 1211"/>
              <a:gd name="T5" fmla="*/ 0 h 87"/>
              <a:gd name="T6" fmla="*/ 0 60000 65536"/>
              <a:gd name="T7" fmla="*/ 0 60000 65536"/>
              <a:gd name="T8" fmla="*/ 0 60000 65536"/>
            </a:gdLst>
            <a:ahLst/>
            <a:cxnLst>
              <a:cxn ang="T6">
                <a:pos x="T0" y="T1"/>
              </a:cxn>
              <a:cxn ang="T7">
                <a:pos x="T2" y="T3"/>
              </a:cxn>
              <a:cxn ang="T8">
                <a:pos x="T4" y="T5"/>
              </a:cxn>
            </a:cxnLst>
            <a:rect l="0" t="0" r="r" b="b"/>
            <a:pathLst>
              <a:path w="1211" h="87">
                <a:moveTo>
                  <a:pt x="0" y="86"/>
                </a:moveTo>
                <a:lnTo>
                  <a:pt x="1124" y="86"/>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
        <p:nvSpPr>
          <p:cNvPr id="30" name="Freeform 16"/>
          <p:cNvSpPr>
            <a:spLocks/>
          </p:cNvSpPr>
          <p:nvPr/>
        </p:nvSpPr>
        <p:spPr bwMode="auto">
          <a:xfrm>
            <a:off x="622287" y="4668824"/>
            <a:ext cx="2163763" cy="157162"/>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5"/>
          <p:cNvSpPr>
            <a:spLocks noGrp="1"/>
          </p:cNvSpPr>
          <p:nvPr>
            <p:ph type="sldNum" sz="quarter" idx="12"/>
          </p:nvPr>
        </p:nvSpPr>
        <p:spPr>
          <a:noFill/>
          <a:ln>
            <a:miter lim="800000"/>
            <a:headEnd/>
            <a:tailEnd/>
          </a:ln>
        </p:spPr>
        <p:txBody>
          <a:bodyPr/>
          <a:lstStyle/>
          <a:p>
            <a:fld id="{BEE9FC06-D4B7-45A1-B919-F669A873FD0F}" type="slidenum">
              <a:rPr lang="en-US" smtClean="0"/>
              <a:pPr/>
              <a:t>102</a:t>
            </a:fld>
            <a:endParaRPr lang="en-US" smtClean="0"/>
          </a:p>
        </p:txBody>
      </p:sp>
      <p:sp>
        <p:nvSpPr>
          <p:cNvPr id="92163" name="Line 2"/>
          <p:cNvSpPr>
            <a:spLocks noChangeShapeType="1"/>
          </p:cNvSpPr>
          <p:nvPr/>
        </p:nvSpPr>
        <p:spPr bwMode="auto">
          <a:xfrm>
            <a:off x="8686800" y="1905000"/>
            <a:ext cx="0" cy="304800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wrap="none" anchor="ctr">
            <a:spAutoFit/>
          </a:bodyPr>
          <a:lstStyle/>
          <a:p>
            <a:endParaRPr lang="en-US"/>
          </a:p>
        </p:txBody>
      </p:sp>
      <p:sp>
        <p:nvSpPr>
          <p:cNvPr id="92164" name="Rectangle 3"/>
          <p:cNvSpPr>
            <a:spLocks noChangeArrowheads="1"/>
          </p:cNvSpPr>
          <p:nvPr/>
        </p:nvSpPr>
        <p:spPr bwMode="auto">
          <a:xfrm>
            <a:off x="8610600" y="3200400"/>
            <a:ext cx="228600" cy="685800"/>
          </a:xfrm>
          <a:prstGeom prst="rect">
            <a:avLst/>
          </a:prstGeom>
          <a:solidFill>
            <a:schemeClr val="bg1"/>
          </a:solidFill>
          <a:ln w="38100">
            <a:noFill/>
            <a:miter lim="800000"/>
            <a:headEnd type="none" w="sm" len="sm"/>
            <a:tailEnd type="none" w="sm" len="sm"/>
          </a:ln>
          <a:effectLst/>
        </p:spPr>
        <p:txBody>
          <a:bodyPr anchor="ctr">
            <a:spAutoFit/>
          </a:bodyPr>
          <a:lstStyle/>
          <a:p>
            <a:endParaRPr lang="fr-FR"/>
          </a:p>
        </p:txBody>
      </p:sp>
      <p:sp>
        <p:nvSpPr>
          <p:cNvPr id="92165" name="Rectangle 4"/>
          <p:cNvSpPr>
            <a:spLocks noGrp="1" noChangeArrowheads="1"/>
          </p:cNvSpPr>
          <p:nvPr>
            <p:ph type="title"/>
          </p:nvPr>
        </p:nvSpPr>
        <p:spPr>
          <a:xfrm>
            <a:off x="803275" y="457200"/>
            <a:ext cx="7959725" cy="762000"/>
          </a:xfrm>
          <a:noFill/>
          <a:effectLst>
            <a:outerShdw dist="35921" dir="2700000" algn="ctr" rotWithShape="0">
              <a:schemeClr val="bg2"/>
            </a:outerShdw>
          </a:effectLst>
        </p:spPr>
        <p:txBody>
          <a:bodyPr lIns="0" tIns="0" rIns="0" bIns="0"/>
          <a:lstStyle/>
          <a:p>
            <a:pPr eaLnBrk="1" hangingPunct="1"/>
            <a:r>
              <a:rPr lang="en-US" smtClean="0"/>
              <a:t>TCP Segment Format</a:t>
            </a:r>
          </a:p>
        </p:txBody>
      </p:sp>
      <p:sp>
        <p:nvSpPr>
          <p:cNvPr id="92166" name="Rectangle 5"/>
          <p:cNvSpPr>
            <a:spLocks noChangeArrowheads="1"/>
          </p:cNvSpPr>
          <p:nvPr/>
        </p:nvSpPr>
        <p:spPr bwMode="auto">
          <a:xfrm>
            <a:off x="533400" y="1905000"/>
            <a:ext cx="7772400" cy="45720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spAutoFit/>
          </a:bodyPr>
          <a:lstStyle/>
          <a:p>
            <a:endParaRPr lang="fr-FR"/>
          </a:p>
        </p:txBody>
      </p:sp>
      <p:sp>
        <p:nvSpPr>
          <p:cNvPr id="92167" name="Line 6"/>
          <p:cNvSpPr>
            <a:spLocks noChangeShapeType="1"/>
          </p:cNvSpPr>
          <p:nvPr/>
        </p:nvSpPr>
        <p:spPr bwMode="auto">
          <a:xfrm>
            <a:off x="4648200" y="1905000"/>
            <a:ext cx="0" cy="609600"/>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txBody>
          <a:bodyPr anchor="ctr">
            <a:spAutoFit/>
          </a:bodyPr>
          <a:lstStyle/>
          <a:p>
            <a:endParaRPr lang="en-US"/>
          </a:p>
        </p:txBody>
      </p:sp>
      <p:sp>
        <p:nvSpPr>
          <p:cNvPr id="92168" name="Line 7"/>
          <p:cNvSpPr>
            <a:spLocks noChangeShapeType="1"/>
          </p:cNvSpPr>
          <p:nvPr/>
        </p:nvSpPr>
        <p:spPr bwMode="auto">
          <a:xfrm>
            <a:off x="533400" y="2514600"/>
            <a:ext cx="7772400" cy="0"/>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txBody>
          <a:bodyPr anchor="ctr">
            <a:spAutoFit/>
          </a:bodyPr>
          <a:lstStyle/>
          <a:p>
            <a:endParaRPr lang="en-US"/>
          </a:p>
        </p:txBody>
      </p:sp>
      <p:sp>
        <p:nvSpPr>
          <p:cNvPr id="92169" name="Line 8"/>
          <p:cNvSpPr>
            <a:spLocks noChangeShapeType="1"/>
          </p:cNvSpPr>
          <p:nvPr/>
        </p:nvSpPr>
        <p:spPr bwMode="auto">
          <a:xfrm>
            <a:off x="533400" y="3124200"/>
            <a:ext cx="7772400" cy="0"/>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txBody>
          <a:bodyPr anchor="ctr">
            <a:spAutoFit/>
          </a:bodyPr>
          <a:lstStyle/>
          <a:p>
            <a:endParaRPr lang="en-US"/>
          </a:p>
        </p:txBody>
      </p:sp>
      <p:sp>
        <p:nvSpPr>
          <p:cNvPr id="92170" name="Line 9"/>
          <p:cNvSpPr>
            <a:spLocks noChangeShapeType="1"/>
          </p:cNvSpPr>
          <p:nvPr/>
        </p:nvSpPr>
        <p:spPr bwMode="auto">
          <a:xfrm>
            <a:off x="533400" y="3733800"/>
            <a:ext cx="7772400" cy="0"/>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txBody>
          <a:bodyPr anchor="ctr">
            <a:spAutoFit/>
          </a:bodyPr>
          <a:lstStyle/>
          <a:p>
            <a:endParaRPr lang="en-US"/>
          </a:p>
        </p:txBody>
      </p:sp>
      <p:sp>
        <p:nvSpPr>
          <p:cNvPr id="92171" name="Line 10"/>
          <p:cNvSpPr>
            <a:spLocks noChangeShapeType="1"/>
          </p:cNvSpPr>
          <p:nvPr/>
        </p:nvSpPr>
        <p:spPr bwMode="auto">
          <a:xfrm>
            <a:off x="533400" y="4343400"/>
            <a:ext cx="7772400" cy="0"/>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txBody>
          <a:bodyPr anchor="ctr">
            <a:spAutoFit/>
          </a:bodyPr>
          <a:lstStyle/>
          <a:p>
            <a:endParaRPr lang="en-US"/>
          </a:p>
        </p:txBody>
      </p:sp>
      <p:sp>
        <p:nvSpPr>
          <p:cNvPr id="92172" name="Line 11"/>
          <p:cNvSpPr>
            <a:spLocks noChangeShapeType="1"/>
          </p:cNvSpPr>
          <p:nvPr/>
        </p:nvSpPr>
        <p:spPr bwMode="auto">
          <a:xfrm>
            <a:off x="1524000" y="3733800"/>
            <a:ext cx="0" cy="60960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92173" name="Line 12"/>
          <p:cNvSpPr>
            <a:spLocks noChangeShapeType="1"/>
          </p:cNvSpPr>
          <p:nvPr/>
        </p:nvSpPr>
        <p:spPr bwMode="auto">
          <a:xfrm>
            <a:off x="4648200" y="3733800"/>
            <a:ext cx="0" cy="609600"/>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txBody>
          <a:bodyPr anchor="ctr">
            <a:spAutoFit/>
          </a:bodyPr>
          <a:lstStyle/>
          <a:p>
            <a:endParaRPr lang="en-US"/>
          </a:p>
        </p:txBody>
      </p:sp>
      <p:sp>
        <p:nvSpPr>
          <p:cNvPr id="92174" name="Line 13"/>
          <p:cNvSpPr>
            <a:spLocks noChangeShapeType="1"/>
          </p:cNvSpPr>
          <p:nvPr/>
        </p:nvSpPr>
        <p:spPr bwMode="auto">
          <a:xfrm>
            <a:off x="3073400" y="3733800"/>
            <a:ext cx="0" cy="60960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92175" name="Line 14"/>
          <p:cNvSpPr>
            <a:spLocks noChangeShapeType="1"/>
          </p:cNvSpPr>
          <p:nvPr/>
        </p:nvSpPr>
        <p:spPr bwMode="auto">
          <a:xfrm>
            <a:off x="533400" y="4953000"/>
            <a:ext cx="7772400" cy="0"/>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txBody>
          <a:bodyPr anchor="ctr">
            <a:spAutoFit/>
          </a:bodyPr>
          <a:lstStyle/>
          <a:p>
            <a:endParaRPr lang="en-US"/>
          </a:p>
        </p:txBody>
      </p:sp>
      <p:sp>
        <p:nvSpPr>
          <p:cNvPr id="92176" name="Line 15"/>
          <p:cNvSpPr>
            <a:spLocks noChangeShapeType="1"/>
          </p:cNvSpPr>
          <p:nvPr/>
        </p:nvSpPr>
        <p:spPr bwMode="auto">
          <a:xfrm>
            <a:off x="4648200" y="4343400"/>
            <a:ext cx="0" cy="609600"/>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txBody>
          <a:bodyPr anchor="ctr">
            <a:spAutoFit/>
          </a:bodyPr>
          <a:lstStyle/>
          <a:p>
            <a:endParaRPr lang="en-US"/>
          </a:p>
        </p:txBody>
      </p:sp>
      <p:sp>
        <p:nvSpPr>
          <p:cNvPr id="92177" name="Line 16"/>
          <p:cNvSpPr>
            <a:spLocks noChangeShapeType="1"/>
          </p:cNvSpPr>
          <p:nvPr/>
        </p:nvSpPr>
        <p:spPr bwMode="auto">
          <a:xfrm>
            <a:off x="533400" y="5562600"/>
            <a:ext cx="7772400"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92178" name="Text Box 17"/>
          <p:cNvSpPr txBox="1">
            <a:spLocks noChangeArrowheads="1"/>
          </p:cNvSpPr>
          <p:nvPr/>
        </p:nvSpPr>
        <p:spPr bwMode="auto">
          <a:xfrm>
            <a:off x="1654175" y="2025650"/>
            <a:ext cx="19494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Source Port (16)</a:t>
            </a:r>
          </a:p>
        </p:txBody>
      </p:sp>
      <p:sp>
        <p:nvSpPr>
          <p:cNvPr id="92179" name="Text Box 18"/>
          <p:cNvSpPr txBox="1">
            <a:spLocks noChangeArrowheads="1"/>
          </p:cNvSpPr>
          <p:nvPr/>
        </p:nvSpPr>
        <p:spPr bwMode="auto">
          <a:xfrm>
            <a:off x="5054600" y="2025650"/>
            <a:ext cx="24193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Destination Port (16)</a:t>
            </a:r>
          </a:p>
        </p:txBody>
      </p:sp>
      <p:sp>
        <p:nvSpPr>
          <p:cNvPr id="92180" name="Text Box 19"/>
          <p:cNvSpPr txBox="1">
            <a:spLocks noChangeArrowheads="1"/>
          </p:cNvSpPr>
          <p:nvPr/>
        </p:nvSpPr>
        <p:spPr bwMode="auto">
          <a:xfrm>
            <a:off x="3149600" y="2667000"/>
            <a:ext cx="26606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Sequence Number (32)</a:t>
            </a:r>
          </a:p>
        </p:txBody>
      </p:sp>
      <p:sp>
        <p:nvSpPr>
          <p:cNvPr id="92181" name="Text Box 20"/>
          <p:cNvSpPr txBox="1">
            <a:spLocks noChangeArrowheads="1"/>
          </p:cNvSpPr>
          <p:nvPr/>
        </p:nvSpPr>
        <p:spPr bwMode="auto">
          <a:xfrm>
            <a:off x="604817" y="3857628"/>
            <a:ext cx="1038225" cy="517525"/>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1400" dirty="0">
                <a:latin typeface="Helvetica" pitchFamily="34" charset="0"/>
              </a:rPr>
              <a:t>Header</a:t>
            </a:r>
            <a:br>
              <a:rPr lang="en-US" sz="1400" dirty="0">
                <a:latin typeface="Helvetica" pitchFamily="34" charset="0"/>
              </a:rPr>
            </a:br>
            <a:r>
              <a:rPr lang="en-US" sz="1400" dirty="0">
                <a:latin typeface="Helvetica" pitchFamily="34" charset="0"/>
              </a:rPr>
              <a:t>Length (4)</a:t>
            </a:r>
            <a:endParaRPr lang="en-US" dirty="0">
              <a:latin typeface="Helvetica" pitchFamily="34" charset="0"/>
            </a:endParaRPr>
          </a:p>
        </p:txBody>
      </p:sp>
      <p:sp>
        <p:nvSpPr>
          <p:cNvPr id="92182" name="Text Box 21"/>
          <p:cNvSpPr txBox="1">
            <a:spLocks noChangeArrowheads="1"/>
          </p:cNvSpPr>
          <p:nvPr/>
        </p:nvSpPr>
        <p:spPr bwMode="auto">
          <a:xfrm>
            <a:off x="2774950" y="3200400"/>
            <a:ext cx="34734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Acknowledgment Number (32)</a:t>
            </a:r>
          </a:p>
        </p:txBody>
      </p:sp>
      <p:sp>
        <p:nvSpPr>
          <p:cNvPr id="92183" name="Text Box 22"/>
          <p:cNvSpPr txBox="1">
            <a:spLocks noChangeArrowheads="1"/>
          </p:cNvSpPr>
          <p:nvPr/>
        </p:nvSpPr>
        <p:spPr bwMode="auto">
          <a:xfrm>
            <a:off x="1568450" y="3870325"/>
            <a:ext cx="15557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Reserved (6)</a:t>
            </a:r>
          </a:p>
        </p:txBody>
      </p:sp>
      <p:sp>
        <p:nvSpPr>
          <p:cNvPr id="92184" name="Text Box 23"/>
          <p:cNvSpPr txBox="1">
            <a:spLocks noChangeArrowheads="1"/>
          </p:cNvSpPr>
          <p:nvPr/>
        </p:nvSpPr>
        <p:spPr bwMode="auto">
          <a:xfrm>
            <a:off x="3048000" y="3900488"/>
            <a:ext cx="1593850" cy="366712"/>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Code Bits (6)</a:t>
            </a:r>
          </a:p>
        </p:txBody>
      </p:sp>
      <p:sp>
        <p:nvSpPr>
          <p:cNvPr id="92185" name="Text Box 24"/>
          <p:cNvSpPr txBox="1">
            <a:spLocks noChangeArrowheads="1"/>
          </p:cNvSpPr>
          <p:nvPr/>
        </p:nvSpPr>
        <p:spPr bwMode="auto">
          <a:xfrm>
            <a:off x="5478463" y="3900488"/>
            <a:ext cx="1535112" cy="366712"/>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Window (16)</a:t>
            </a:r>
          </a:p>
        </p:txBody>
      </p:sp>
      <p:sp>
        <p:nvSpPr>
          <p:cNvPr id="92186" name="Text Box 25"/>
          <p:cNvSpPr txBox="1">
            <a:spLocks noChangeArrowheads="1"/>
          </p:cNvSpPr>
          <p:nvPr/>
        </p:nvSpPr>
        <p:spPr bwMode="auto">
          <a:xfrm>
            <a:off x="1606550" y="4495800"/>
            <a:ext cx="18097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Checksum (16)</a:t>
            </a:r>
          </a:p>
        </p:txBody>
      </p:sp>
      <p:sp>
        <p:nvSpPr>
          <p:cNvPr id="92187" name="Text Box 26"/>
          <p:cNvSpPr txBox="1">
            <a:spLocks noChangeArrowheads="1"/>
          </p:cNvSpPr>
          <p:nvPr/>
        </p:nvSpPr>
        <p:spPr bwMode="auto">
          <a:xfrm>
            <a:off x="5556250" y="4495800"/>
            <a:ext cx="13906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Urgent (16)</a:t>
            </a:r>
          </a:p>
        </p:txBody>
      </p:sp>
      <p:sp>
        <p:nvSpPr>
          <p:cNvPr id="92188" name="Text Box 27"/>
          <p:cNvSpPr txBox="1">
            <a:spLocks noChangeArrowheads="1"/>
          </p:cNvSpPr>
          <p:nvPr/>
        </p:nvSpPr>
        <p:spPr bwMode="auto">
          <a:xfrm>
            <a:off x="3076575" y="5105400"/>
            <a:ext cx="269240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Options (0 or 32 if Any)</a:t>
            </a:r>
          </a:p>
        </p:txBody>
      </p:sp>
      <p:sp>
        <p:nvSpPr>
          <p:cNvPr id="92189" name="Text Box 28"/>
          <p:cNvSpPr txBox="1">
            <a:spLocks noChangeArrowheads="1"/>
          </p:cNvSpPr>
          <p:nvPr/>
        </p:nvSpPr>
        <p:spPr bwMode="auto">
          <a:xfrm>
            <a:off x="3721100" y="5867400"/>
            <a:ext cx="15811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Data (Varies)</a:t>
            </a:r>
          </a:p>
        </p:txBody>
      </p:sp>
      <p:sp>
        <p:nvSpPr>
          <p:cNvPr id="92190" name="Text Box 29"/>
          <p:cNvSpPr txBox="1">
            <a:spLocks noChangeArrowheads="1"/>
          </p:cNvSpPr>
          <p:nvPr/>
        </p:nvSpPr>
        <p:spPr bwMode="auto">
          <a:xfrm>
            <a:off x="8337550" y="3200400"/>
            <a:ext cx="806450" cy="641350"/>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20</a:t>
            </a:r>
            <a:br>
              <a:rPr lang="en-US">
                <a:latin typeface="Helvetica" pitchFamily="34" charset="0"/>
              </a:rPr>
            </a:br>
            <a:r>
              <a:rPr lang="en-US">
                <a:latin typeface="Helvetica" pitchFamily="34" charset="0"/>
              </a:rPr>
              <a:t>Bytes</a:t>
            </a:r>
          </a:p>
        </p:txBody>
      </p:sp>
      <p:sp>
        <p:nvSpPr>
          <p:cNvPr id="92191" name="Text Box 30"/>
          <p:cNvSpPr txBox="1">
            <a:spLocks noChangeArrowheads="1"/>
          </p:cNvSpPr>
          <p:nvPr/>
        </p:nvSpPr>
        <p:spPr bwMode="auto">
          <a:xfrm>
            <a:off x="419100" y="1462088"/>
            <a:ext cx="679450" cy="366712"/>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0</a:t>
            </a:r>
          </a:p>
        </p:txBody>
      </p:sp>
      <p:sp>
        <p:nvSpPr>
          <p:cNvPr id="92192" name="Text Box 31"/>
          <p:cNvSpPr txBox="1">
            <a:spLocks noChangeArrowheads="1"/>
          </p:cNvSpPr>
          <p:nvPr/>
        </p:nvSpPr>
        <p:spPr bwMode="auto">
          <a:xfrm>
            <a:off x="3594100" y="1524000"/>
            <a:ext cx="806450" cy="366713"/>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15</a:t>
            </a:r>
          </a:p>
        </p:txBody>
      </p:sp>
      <p:sp>
        <p:nvSpPr>
          <p:cNvPr id="92193" name="Text Box 32"/>
          <p:cNvSpPr txBox="1">
            <a:spLocks noChangeArrowheads="1"/>
          </p:cNvSpPr>
          <p:nvPr/>
        </p:nvSpPr>
        <p:spPr bwMode="auto">
          <a:xfrm>
            <a:off x="4419600" y="1524000"/>
            <a:ext cx="806450" cy="366713"/>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16</a:t>
            </a:r>
          </a:p>
        </p:txBody>
      </p:sp>
      <p:sp>
        <p:nvSpPr>
          <p:cNvPr id="92194" name="Text Box 33"/>
          <p:cNvSpPr txBox="1">
            <a:spLocks noChangeArrowheads="1"/>
          </p:cNvSpPr>
          <p:nvPr/>
        </p:nvSpPr>
        <p:spPr bwMode="auto">
          <a:xfrm>
            <a:off x="7575550" y="1524000"/>
            <a:ext cx="806450" cy="366713"/>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31</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4"/>
          <p:cNvSpPr>
            <a:spLocks noGrp="1"/>
          </p:cNvSpPr>
          <p:nvPr>
            <p:ph type="sldNum" sz="quarter" idx="12"/>
          </p:nvPr>
        </p:nvSpPr>
        <p:spPr>
          <a:noFill/>
          <a:ln>
            <a:miter lim="800000"/>
            <a:headEnd/>
            <a:tailEnd/>
          </a:ln>
        </p:spPr>
        <p:txBody>
          <a:bodyPr/>
          <a:lstStyle/>
          <a:p>
            <a:fld id="{2DD1EA18-4755-49D8-AA20-9BC8280E616B}" type="slidenum">
              <a:rPr lang="en-US" smtClean="0"/>
              <a:pPr/>
              <a:t>103</a:t>
            </a:fld>
            <a:endParaRPr lang="en-US" smtClean="0"/>
          </a:p>
        </p:txBody>
      </p:sp>
      <p:sp>
        <p:nvSpPr>
          <p:cNvPr id="93187" name="Rectangle 2"/>
          <p:cNvSpPr>
            <a:spLocks noChangeArrowheads="1"/>
          </p:cNvSpPr>
          <p:nvPr/>
        </p:nvSpPr>
        <p:spPr bwMode="auto">
          <a:xfrm>
            <a:off x="1584325" y="1670050"/>
            <a:ext cx="5229225" cy="3529013"/>
          </a:xfrm>
          <a:prstGeom prst="rect">
            <a:avLst/>
          </a:prstGeom>
          <a:solidFill>
            <a:srgbClr val="FFE9AA"/>
          </a:solidFill>
          <a:ln w="12700">
            <a:solidFill>
              <a:srgbClr val="000000"/>
            </a:solidFill>
            <a:miter lim="800000"/>
            <a:headEnd/>
            <a:tailEnd/>
          </a:ln>
          <a:effectLst>
            <a:outerShdw dist="35921" dir="2700000" algn="ctr" rotWithShape="0">
              <a:schemeClr val="bg2"/>
            </a:outerShdw>
          </a:effectLst>
        </p:spPr>
        <p:txBody>
          <a:bodyPr wrap="none" anchor="ctr"/>
          <a:lstStyle/>
          <a:p>
            <a:endParaRPr lang="fr-FR"/>
          </a:p>
        </p:txBody>
      </p:sp>
      <p:sp>
        <p:nvSpPr>
          <p:cNvPr id="93188" name="Rectangle 3"/>
          <p:cNvSpPr>
            <a:spLocks noChangeArrowheads="1"/>
          </p:cNvSpPr>
          <p:nvPr/>
        </p:nvSpPr>
        <p:spPr bwMode="auto">
          <a:xfrm>
            <a:off x="6800850" y="1670050"/>
            <a:ext cx="838200" cy="3581400"/>
          </a:xfrm>
          <a:prstGeom prst="rect">
            <a:avLst/>
          </a:prstGeom>
          <a:solidFill>
            <a:srgbClr val="FFE9AA"/>
          </a:solidFill>
          <a:ln w="12700">
            <a:solidFill>
              <a:srgbClr val="000000"/>
            </a:solidFill>
            <a:miter lim="800000"/>
            <a:headEnd/>
            <a:tailEnd/>
          </a:ln>
          <a:effectLst>
            <a:outerShdw dist="35921" dir="2700000" algn="ctr" rotWithShape="0">
              <a:schemeClr val="bg2"/>
            </a:outerShdw>
          </a:effectLst>
        </p:spPr>
        <p:txBody>
          <a:bodyPr wrap="none" anchor="ctr"/>
          <a:lstStyle/>
          <a:p>
            <a:endParaRPr lang="fr-FR"/>
          </a:p>
        </p:txBody>
      </p:sp>
      <p:sp>
        <p:nvSpPr>
          <p:cNvPr id="93189" name="Rectangle 4"/>
          <p:cNvSpPr>
            <a:spLocks noGrp="1" noChangeArrowheads="1"/>
          </p:cNvSpPr>
          <p:nvPr>
            <p:ph type="title"/>
          </p:nvPr>
        </p:nvSpPr>
        <p:spPr>
          <a:noFill/>
          <a:effectLst>
            <a:outerShdw dist="35921" dir="2700000" algn="ctr" rotWithShape="0">
              <a:schemeClr val="bg2"/>
            </a:outerShdw>
          </a:effectLst>
        </p:spPr>
        <p:txBody>
          <a:bodyPr lIns="82153" tIns="41076" rIns="82153" bIns="41076"/>
          <a:lstStyle/>
          <a:p>
            <a:pPr eaLnBrk="1" hangingPunct="1"/>
            <a:r>
              <a:rPr lang="en-US" smtClean="0"/>
              <a:t>Port Numbers</a:t>
            </a:r>
          </a:p>
        </p:txBody>
      </p:sp>
      <p:sp>
        <p:nvSpPr>
          <p:cNvPr id="93190" name="Rectangle 5"/>
          <p:cNvSpPr>
            <a:spLocks noChangeArrowheads="1"/>
          </p:cNvSpPr>
          <p:nvPr/>
        </p:nvSpPr>
        <p:spPr bwMode="auto">
          <a:xfrm>
            <a:off x="1584325" y="5165725"/>
            <a:ext cx="6054725" cy="1076325"/>
          </a:xfrm>
          <a:prstGeom prst="rect">
            <a:avLst/>
          </a:prstGeom>
          <a:solidFill>
            <a:srgbClr val="45F3BB"/>
          </a:solidFill>
          <a:ln w="12700">
            <a:solidFill>
              <a:srgbClr val="000000"/>
            </a:solidFill>
            <a:miter lim="800000"/>
            <a:headEnd/>
            <a:tailEnd/>
          </a:ln>
          <a:effectLst>
            <a:outerShdw dist="35921" dir="2700000" algn="ctr" rotWithShape="0">
              <a:schemeClr val="bg2"/>
            </a:outerShdw>
          </a:effectLst>
        </p:spPr>
        <p:txBody>
          <a:bodyPr wrap="none" anchor="ctr"/>
          <a:lstStyle/>
          <a:p>
            <a:endParaRPr lang="fr-FR"/>
          </a:p>
        </p:txBody>
      </p:sp>
      <p:sp>
        <p:nvSpPr>
          <p:cNvPr id="93191" name="Rectangle 6"/>
          <p:cNvSpPr>
            <a:spLocks noChangeArrowheads="1"/>
          </p:cNvSpPr>
          <p:nvPr/>
        </p:nvSpPr>
        <p:spPr bwMode="auto">
          <a:xfrm>
            <a:off x="1619250" y="5591175"/>
            <a:ext cx="2543175" cy="500063"/>
          </a:xfrm>
          <a:prstGeom prst="rect">
            <a:avLst/>
          </a:prstGeom>
          <a:noFill/>
          <a:ln w="9525">
            <a:noFill/>
            <a:miter lim="800000"/>
            <a:headEnd/>
            <a:tailEnd/>
          </a:ln>
          <a:effectLst/>
        </p:spPr>
        <p:txBody>
          <a:bodyPr wrap="none" lIns="21431" tIns="30362" rIns="21431" bIns="30362"/>
          <a:lstStyle/>
          <a:p>
            <a:pPr defTabSz="1028700" eaLnBrk="0" hangingPunct="0">
              <a:lnSpc>
                <a:spcPts val="2363"/>
              </a:lnSpc>
              <a:tabLst>
                <a:tab pos="514350" algn="l"/>
                <a:tab pos="1028700" algn="l"/>
                <a:tab pos="1543050" algn="l"/>
              </a:tabLst>
            </a:pPr>
            <a:r>
              <a:rPr lang="en-US" sz="2000">
                <a:solidFill>
                  <a:srgbClr val="000000"/>
                </a:solidFill>
                <a:latin typeface="Helvetica" pitchFamily="34" charset="0"/>
              </a:rPr>
              <a:t>TCP</a:t>
            </a:r>
          </a:p>
        </p:txBody>
      </p:sp>
      <p:sp>
        <p:nvSpPr>
          <p:cNvPr id="93192" name="Rectangle 7"/>
          <p:cNvSpPr>
            <a:spLocks noChangeArrowheads="1"/>
          </p:cNvSpPr>
          <p:nvPr/>
        </p:nvSpPr>
        <p:spPr bwMode="auto">
          <a:xfrm>
            <a:off x="7772400" y="4946650"/>
            <a:ext cx="1371600" cy="800100"/>
          </a:xfrm>
          <a:prstGeom prst="rect">
            <a:avLst/>
          </a:prstGeom>
          <a:noFill/>
          <a:ln w="9525">
            <a:noFill/>
            <a:miter lim="800000"/>
            <a:headEnd/>
            <a:tailEnd/>
          </a:ln>
          <a:effectLst/>
        </p:spPr>
        <p:txBody>
          <a:bodyPr wrap="none" lIns="21431" tIns="30362" rIns="21431" bIns="30362"/>
          <a:lstStyle/>
          <a:p>
            <a:pPr defTabSz="1028700" eaLnBrk="0" hangingPunct="0">
              <a:lnSpc>
                <a:spcPts val="2363"/>
              </a:lnSpc>
              <a:tabLst>
                <a:tab pos="514350" algn="l"/>
                <a:tab pos="1028700" algn="l"/>
                <a:tab pos="1543050" algn="l"/>
              </a:tabLst>
            </a:pPr>
            <a:r>
              <a:rPr lang="en-US" sz="2000">
                <a:solidFill>
                  <a:srgbClr val="000000"/>
                </a:solidFill>
                <a:latin typeface="Helvetica" pitchFamily="34" charset="0"/>
              </a:rPr>
              <a:t>Port </a:t>
            </a:r>
            <a:br>
              <a:rPr lang="en-US" sz="2000">
                <a:solidFill>
                  <a:srgbClr val="000000"/>
                </a:solidFill>
                <a:latin typeface="Helvetica" pitchFamily="34" charset="0"/>
              </a:rPr>
            </a:br>
            <a:r>
              <a:rPr lang="en-US" sz="2000">
                <a:solidFill>
                  <a:srgbClr val="000000"/>
                </a:solidFill>
                <a:latin typeface="Helvetica" pitchFamily="34" charset="0"/>
              </a:rPr>
              <a:t>Numbers</a:t>
            </a:r>
          </a:p>
        </p:txBody>
      </p:sp>
      <p:sp>
        <p:nvSpPr>
          <p:cNvPr id="93193" name="Rectangle 8"/>
          <p:cNvSpPr>
            <a:spLocks noChangeArrowheads="1"/>
          </p:cNvSpPr>
          <p:nvPr/>
        </p:nvSpPr>
        <p:spPr bwMode="auto">
          <a:xfrm>
            <a:off x="1804988" y="2290763"/>
            <a:ext cx="514350" cy="1228725"/>
          </a:xfrm>
          <a:prstGeom prst="rect">
            <a:avLst/>
          </a:prstGeom>
          <a:noFill/>
          <a:ln w="9525">
            <a:noFill/>
            <a:miter lim="800000"/>
            <a:headEnd/>
            <a:tailEnd/>
          </a:ln>
          <a:effectLst/>
        </p:spPr>
        <p:txBody>
          <a:bodyPr wrap="none" lIns="21431" tIns="30362" rIns="21431" bIns="30362"/>
          <a:lstStyle/>
          <a:p>
            <a:pPr algn="l" defTabSz="1028700" eaLnBrk="0" hangingPunct="0">
              <a:lnSpc>
                <a:spcPts val="2700"/>
              </a:lnSpc>
              <a:tabLst>
                <a:tab pos="514350" algn="l"/>
                <a:tab pos="1028700" algn="l"/>
                <a:tab pos="1543050" algn="l"/>
              </a:tabLst>
            </a:pPr>
            <a:r>
              <a:rPr lang="en-US" sz="2700">
                <a:solidFill>
                  <a:srgbClr val="000000"/>
                </a:solidFill>
                <a:latin typeface="Helvetica" pitchFamily="34" charset="0"/>
              </a:rPr>
              <a:t>F</a:t>
            </a:r>
            <a:br>
              <a:rPr lang="en-US" sz="2700">
                <a:solidFill>
                  <a:srgbClr val="000000"/>
                </a:solidFill>
                <a:latin typeface="Helvetica" pitchFamily="34" charset="0"/>
              </a:rPr>
            </a:br>
            <a:r>
              <a:rPr lang="en-US" sz="2700">
                <a:solidFill>
                  <a:srgbClr val="000000"/>
                </a:solidFill>
                <a:latin typeface="Helvetica" pitchFamily="34" charset="0"/>
              </a:rPr>
              <a:t>T</a:t>
            </a:r>
            <a:br>
              <a:rPr lang="en-US" sz="2700">
                <a:solidFill>
                  <a:srgbClr val="000000"/>
                </a:solidFill>
                <a:latin typeface="Helvetica" pitchFamily="34" charset="0"/>
              </a:rPr>
            </a:br>
            <a:r>
              <a:rPr lang="en-US" sz="2700">
                <a:solidFill>
                  <a:srgbClr val="000000"/>
                </a:solidFill>
                <a:latin typeface="Helvetica" pitchFamily="34" charset="0"/>
              </a:rPr>
              <a:t>P</a:t>
            </a:r>
          </a:p>
        </p:txBody>
      </p:sp>
      <p:sp>
        <p:nvSpPr>
          <p:cNvPr id="93194" name="Rectangle 9"/>
          <p:cNvSpPr>
            <a:spLocks noChangeArrowheads="1"/>
          </p:cNvSpPr>
          <p:nvPr/>
        </p:nvSpPr>
        <p:spPr bwMode="auto">
          <a:xfrm>
            <a:off x="-76200" y="5365750"/>
            <a:ext cx="1714500" cy="800100"/>
          </a:xfrm>
          <a:prstGeom prst="rect">
            <a:avLst/>
          </a:prstGeom>
          <a:noFill/>
          <a:ln w="9525">
            <a:noFill/>
            <a:miter lim="800000"/>
            <a:headEnd/>
            <a:tailEnd/>
          </a:ln>
          <a:effectLst/>
        </p:spPr>
        <p:txBody>
          <a:bodyPr wrap="none" lIns="21431" tIns="30362" rIns="21431" bIns="30362"/>
          <a:lstStyle/>
          <a:p>
            <a:pPr defTabSz="1028700" eaLnBrk="0" hangingPunct="0">
              <a:lnSpc>
                <a:spcPts val="2363"/>
              </a:lnSpc>
              <a:tabLst>
                <a:tab pos="514350" algn="l"/>
                <a:tab pos="1028700" algn="l"/>
                <a:tab pos="1543050" algn="l"/>
              </a:tabLst>
            </a:pPr>
            <a:r>
              <a:rPr lang="en-US" sz="2000">
                <a:solidFill>
                  <a:srgbClr val="000000"/>
                </a:solidFill>
                <a:latin typeface="Helvetica" pitchFamily="34" charset="0"/>
              </a:rPr>
              <a:t>Transport</a:t>
            </a:r>
            <a:br>
              <a:rPr lang="en-US" sz="2000">
                <a:solidFill>
                  <a:srgbClr val="000000"/>
                </a:solidFill>
                <a:latin typeface="Helvetica" pitchFamily="34" charset="0"/>
              </a:rPr>
            </a:br>
            <a:r>
              <a:rPr lang="en-US" sz="2000">
                <a:solidFill>
                  <a:srgbClr val="000000"/>
                </a:solidFill>
                <a:latin typeface="Helvetica" pitchFamily="34" charset="0"/>
              </a:rPr>
              <a:t>Layer</a:t>
            </a:r>
          </a:p>
        </p:txBody>
      </p:sp>
      <p:sp>
        <p:nvSpPr>
          <p:cNvPr id="93195" name="Line 10"/>
          <p:cNvSpPr>
            <a:spLocks noChangeShapeType="1"/>
          </p:cNvSpPr>
          <p:nvPr/>
        </p:nvSpPr>
        <p:spPr bwMode="auto">
          <a:xfrm>
            <a:off x="2447925" y="1690688"/>
            <a:ext cx="0" cy="3457575"/>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93196" name="Line 11"/>
          <p:cNvSpPr>
            <a:spLocks noChangeShapeType="1"/>
          </p:cNvSpPr>
          <p:nvPr/>
        </p:nvSpPr>
        <p:spPr bwMode="auto">
          <a:xfrm>
            <a:off x="3319463" y="1690688"/>
            <a:ext cx="0" cy="3457575"/>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93197" name="Line 12"/>
          <p:cNvSpPr>
            <a:spLocks noChangeShapeType="1"/>
          </p:cNvSpPr>
          <p:nvPr/>
        </p:nvSpPr>
        <p:spPr bwMode="auto">
          <a:xfrm>
            <a:off x="4219575" y="1676400"/>
            <a:ext cx="0" cy="3471863"/>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93198" name="Line 13"/>
          <p:cNvSpPr>
            <a:spLocks noChangeShapeType="1"/>
          </p:cNvSpPr>
          <p:nvPr/>
        </p:nvSpPr>
        <p:spPr bwMode="auto">
          <a:xfrm>
            <a:off x="5076825" y="1690688"/>
            <a:ext cx="0" cy="3471862"/>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93199" name="Line 14"/>
          <p:cNvSpPr>
            <a:spLocks noChangeShapeType="1"/>
          </p:cNvSpPr>
          <p:nvPr/>
        </p:nvSpPr>
        <p:spPr bwMode="auto">
          <a:xfrm>
            <a:off x="5962650" y="1690688"/>
            <a:ext cx="0" cy="348615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93200" name="Rectangle 15"/>
          <p:cNvSpPr>
            <a:spLocks noChangeArrowheads="1"/>
          </p:cNvSpPr>
          <p:nvPr/>
        </p:nvSpPr>
        <p:spPr bwMode="auto">
          <a:xfrm>
            <a:off x="2719388" y="2290763"/>
            <a:ext cx="528637" cy="2257425"/>
          </a:xfrm>
          <a:prstGeom prst="rect">
            <a:avLst/>
          </a:prstGeom>
          <a:noFill/>
          <a:ln w="9525">
            <a:noFill/>
            <a:miter lim="800000"/>
            <a:headEnd/>
            <a:tailEnd/>
          </a:ln>
          <a:effectLst/>
        </p:spPr>
        <p:txBody>
          <a:bodyPr wrap="none" lIns="21431" tIns="30362" rIns="21431" bIns="30362"/>
          <a:lstStyle/>
          <a:p>
            <a:pPr algn="l" defTabSz="1028700" eaLnBrk="0" hangingPunct="0">
              <a:lnSpc>
                <a:spcPts val="2700"/>
              </a:lnSpc>
              <a:tabLst>
                <a:tab pos="514350" algn="l"/>
                <a:tab pos="1028700" algn="l"/>
                <a:tab pos="1543050" algn="l"/>
              </a:tabLst>
            </a:pPr>
            <a:r>
              <a:rPr lang="en-US" sz="2700">
                <a:solidFill>
                  <a:srgbClr val="000000"/>
                </a:solidFill>
                <a:latin typeface="Helvetica" pitchFamily="34" charset="0"/>
              </a:rPr>
              <a:t>T</a:t>
            </a:r>
            <a:br>
              <a:rPr lang="en-US" sz="2700">
                <a:solidFill>
                  <a:srgbClr val="000000"/>
                </a:solidFill>
                <a:latin typeface="Helvetica" pitchFamily="34" charset="0"/>
              </a:rPr>
            </a:br>
            <a:r>
              <a:rPr lang="en-US" sz="2700">
                <a:solidFill>
                  <a:srgbClr val="000000"/>
                </a:solidFill>
                <a:latin typeface="Helvetica" pitchFamily="34" charset="0"/>
              </a:rPr>
              <a:t>E</a:t>
            </a:r>
            <a:br>
              <a:rPr lang="en-US" sz="2700">
                <a:solidFill>
                  <a:srgbClr val="000000"/>
                </a:solidFill>
                <a:latin typeface="Helvetica" pitchFamily="34" charset="0"/>
              </a:rPr>
            </a:br>
            <a:r>
              <a:rPr lang="en-US" sz="2700">
                <a:solidFill>
                  <a:srgbClr val="000000"/>
                </a:solidFill>
                <a:latin typeface="Helvetica" pitchFamily="34" charset="0"/>
              </a:rPr>
              <a:t>L</a:t>
            </a:r>
            <a:br>
              <a:rPr lang="en-US" sz="2700">
                <a:solidFill>
                  <a:srgbClr val="000000"/>
                </a:solidFill>
                <a:latin typeface="Helvetica" pitchFamily="34" charset="0"/>
              </a:rPr>
            </a:br>
            <a:r>
              <a:rPr lang="en-US" sz="2700">
                <a:solidFill>
                  <a:srgbClr val="000000"/>
                </a:solidFill>
                <a:latin typeface="Helvetica" pitchFamily="34" charset="0"/>
              </a:rPr>
              <a:t>N</a:t>
            </a:r>
            <a:br>
              <a:rPr lang="en-US" sz="2700">
                <a:solidFill>
                  <a:srgbClr val="000000"/>
                </a:solidFill>
                <a:latin typeface="Helvetica" pitchFamily="34" charset="0"/>
              </a:rPr>
            </a:br>
            <a:r>
              <a:rPr lang="en-US" sz="2700">
                <a:solidFill>
                  <a:srgbClr val="000000"/>
                </a:solidFill>
                <a:latin typeface="Helvetica" pitchFamily="34" charset="0"/>
              </a:rPr>
              <a:t>E</a:t>
            </a:r>
            <a:br>
              <a:rPr lang="en-US" sz="2700">
                <a:solidFill>
                  <a:srgbClr val="000000"/>
                </a:solidFill>
                <a:latin typeface="Helvetica" pitchFamily="34" charset="0"/>
              </a:rPr>
            </a:br>
            <a:r>
              <a:rPr lang="en-US" sz="2700">
                <a:solidFill>
                  <a:srgbClr val="000000"/>
                </a:solidFill>
                <a:latin typeface="Helvetica" pitchFamily="34" charset="0"/>
              </a:rPr>
              <a:t>T</a:t>
            </a:r>
          </a:p>
        </p:txBody>
      </p:sp>
      <p:sp>
        <p:nvSpPr>
          <p:cNvPr id="93201" name="Rectangle 16"/>
          <p:cNvSpPr>
            <a:spLocks noChangeArrowheads="1"/>
          </p:cNvSpPr>
          <p:nvPr/>
        </p:nvSpPr>
        <p:spPr bwMode="auto">
          <a:xfrm>
            <a:off x="4462463" y="2290763"/>
            <a:ext cx="514350" cy="1228725"/>
          </a:xfrm>
          <a:prstGeom prst="rect">
            <a:avLst/>
          </a:prstGeom>
          <a:noFill/>
          <a:ln w="9525">
            <a:noFill/>
            <a:miter lim="800000"/>
            <a:headEnd/>
            <a:tailEnd/>
          </a:ln>
          <a:effectLst/>
        </p:spPr>
        <p:txBody>
          <a:bodyPr wrap="none" lIns="21431" tIns="30362" rIns="21431" bIns="30362"/>
          <a:lstStyle/>
          <a:p>
            <a:pPr algn="l" defTabSz="1028700" eaLnBrk="0" hangingPunct="0">
              <a:lnSpc>
                <a:spcPts val="2700"/>
              </a:lnSpc>
              <a:tabLst>
                <a:tab pos="514350" algn="l"/>
                <a:tab pos="1028700" algn="l"/>
                <a:tab pos="1543050" algn="l"/>
              </a:tabLst>
            </a:pPr>
            <a:r>
              <a:rPr lang="en-US" sz="2700">
                <a:solidFill>
                  <a:srgbClr val="000000"/>
                </a:solidFill>
                <a:latin typeface="Helvetica" pitchFamily="34" charset="0"/>
              </a:rPr>
              <a:t>D</a:t>
            </a:r>
            <a:br>
              <a:rPr lang="en-US" sz="2700">
                <a:solidFill>
                  <a:srgbClr val="000000"/>
                </a:solidFill>
                <a:latin typeface="Helvetica" pitchFamily="34" charset="0"/>
              </a:rPr>
            </a:br>
            <a:r>
              <a:rPr lang="en-US" sz="2700">
                <a:solidFill>
                  <a:srgbClr val="000000"/>
                </a:solidFill>
                <a:latin typeface="Helvetica" pitchFamily="34" charset="0"/>
              </a:rPr>
              <a:t>N</a:t>
            </a:r>
            <a:br>
              <a:rPr lang="en-US" sz="2700">
                <a:solidFill>
                  <a:srgbClr val="000000"/>
                </a:solidFill>
                <a:latin typeface="Helvetica" pitchFamily="34" charset="0"/>
              </a:rPr>
            </a:br>
            <a:r>
              <a:rPr lang="en-US" sz="2700">
                <a:solidFill>
                  <a:srgbClr val="000000"/>
                </a:solidFill>
                <a:latin typeface="Helvetica" pitchFamily="34" charset="0"/>
              </a:rPr>
              <a:t>S</a:t>
            </a:r>
          </a:p>
        </p:txBody>
      </p:sp>
      <p:sp>
        <p:nvSpPr>
          <p:cNvPr id="93202" name="Rectangle 17"/>
          <p:cNvSpPr>
            <a:spLocks noChangeArrowheads="1"/>
          </p:cNvSpPr>
          <p:nvPr/>
        </p:nvSpPr>
        <p:spPr bwMode="auto">
          <a:xfrm>
            <a:off x="6191250" y="2290763"/>
            <a:ext cx="1657350" cy="1571625"/>
          </a:xfrm>
          <a:prstGeom prst="rect">
            <a:avLst/>
          </a:prstGeom>
          <a:noFill/>
          <a:ln w="9525">
            <a:noFill/>
            <a:miter lim="800000"/>
            <a:headEnd/>
            <a:tailEnd/>
          </a:ln>
          <a:effectLst/>
        </p:spPr>
        <p:txBody>
          <a:bodyPr wrap="none" lIns="21431" tIns="30362" rIns="21431" bIns="30362"/>
          <a:lstStyle/>
          <a:p>
            <a:pPr algn="l" defTabSz="1028700" eaLnBrk="0" hangingPunct="0">
              <a:lnSpc>
                <a:spcPts val="2700"/>
              </a:lnSpc>
              <a:tabLst>
                <a:tab pos="514350" algn="l"/>
                <a:tab pos="1028700" algn="l"/>
                <a:tab pos="1543050" algn="l"/>
              </a:tabLst>
            </a:pPr>
            <a:r>
              <a:rPr lang="en-US" sz="2700">
                <a:solidFill>
                  <a:srgbClr val="000000"/>
                </a:solidFill>
                <a:latin typeface="Helvetica" pitchFamily="34" charset="0"/>
              </a:rPr>
              <a:t>S</a:t>
            </a:r>
            <a:br>
              <a:rPr lang="en-US" sz="2700">
                <a:solidFill>
                  <a:srgbClr val="000000"/>
                </a:solidFill>
                <a:latin typeface="Helvetica" pitchFamily="34" charset="0"/>
              </a:rPr>
            </a:br>
            <a:r>
              <a:rPr lang="en-US" sz="2700">
                <a:solidFill>
                  <a:srgbClr val="000000"/>
                </a:solidFill>
                <a:latin typeface="Helvetica" pitchFamily="34" charset="0"/>
              </a:rPr>
              <a:t>N</a:t>
            </a:r>
            <a:br>
              <a:rPr lang="en-US" sz="2700">
                <a:solidFill>
                  <a:srgbClr val="000000"/>
                </a:solidFill>
                <a:latin typeface="Helvetica" pitchFamily="34" charset="0"/>
              </a:rPr>
            </a:br>
            <a:r>
              <a:rPr lang="en-US" sz="2700">
                <a:solidFill>
                  <a:srgbClr val="000000"/>
                </a:solidFill>
                <a:latin typeface="Helvetica" pitchFamily="34" charset="0"/>
              </a:rPr>
              <a:t>M</a:t>
            </a:r>
            <a:br>
              <a:rPr lang="en-US" sz="2700">
                <a:solidFill>
                  <a:srgbClr val="000000"/>
                </a:solidFill>
                <a:latin typeface="Helvetica" pitchFamily="34" charset="0"/>
              </a:rPr>
            </a:br>
            <a:r>
              <a:rPr lang="en-US" sz="2700">
                <a:solidFill>
                  <a:srgbClr val="000000"/>
                </a:solidFill>
                <a:latin typeface="Helvetica" pitchFamily="34" charset="0"/>
              </a:rPr>
              <a:t>P</a:t>
            </a:r>
          </a:p>
        </p:txBody>
      </p:sp>
      <p:sp>
        <p:nvSpPr>
          <p:cNvPr id="93203" name="Rectangle 18"/>
          <p:cNvSpPr>
            <a:spLocks noChangeArrowheads="1"/>
          </p:cNvSpPr>
          <p:nvPr/>
        </p:nvSpPr>
        <p:spPr bwMode="auto">
          <a:xfrm>
            <a:off x="5348288" y="2290763"/>
            <a:ext cx="514350" cy="1571625"/>
          </a:xfrm>
          <a:prstGeom prst="rect">
            <a:avLst/>
          </a:prstGeom>
          <a:noFill/>
          <a:ln w="9525">
            <a:noFill/>
            <a:miter lim="800000"/>
            <a:headEnd/>
            <a:tailEnd/>
          </a:ln>
          <a:effectLst/>
        </p:spPr>
        <p:txBody>
          <a:bodyPr wrap="none" lIns="21431" tIns="30362" rIns="21431" bIns="30362"/>
          <a:lstStyle/>
          <a:p>
            <a:pPr algn="l" defTabSz="1028700" eaLnBrk="0" hangingPunct="0">
              <a:lnSpc>
                <a:spcPts val="2700"/>
              </a:lnSpc>
              <a:tabLst>
                <a:tab pos="514350" algn="l"/>
                <a:tab pos="1028700" algn="l"/>
                <a:tab pos="1543050" algn="l"/>
              </a:tabLst>
            </a:pPr>
            <a:r>
              <a:rPr lang="en-US" sz="2700">
                <a:solidFill>
                  <a:srgbClr val="000000"/>
                </a:solidFill>
                <a:latin typeface="Helvetica" pitchFamily="34" charset="0"/>
              </a:rPr>
              <a:t>T</a:t>
            </a:r>
            <a:br>
              <a:rPr lang="en-US" sz="2700">
                <a:solidFill>
                  <a:srgbClr val="000000"/>
                </a:solidFill>
                <a:latin typeface="Helvetica" pitchFamily="34" charset="0"/>
              </a:rPr>
            </a:br>
            <a:r>
              <a:rPr lang="en-US" sz="2700">
                <a:solidFill>
                  <a:srgbClr val="000000"/>
                </a:solidFill>
                <a:latin typeface="Helvetica" pitchFamily="34" charset="0"/>
              </a:rPr>
              <a:t>F</a:t>
            </a:r>
            <a:br>
              <a:rPr lang="en-US" sz="2700">
                <a:solidFill>
                  <a:srgbClr val="000000"/>
                </a:solidFill>
                <a:latin typeface="Helvetica" pitchFamily="34" charset="0"/>
              </a:rPr>
            </a:br>
            <a:r>
              <a:rPr lang="en-US" sz="2700">
                <a:solidFill>
                  <a:srgbClr val="000000"/>
                </a:solidFill>
                <a:latin typeface="Helvetica" pitchFamily="34" charset="0"/>
              </a:rPr>
              <a:t>T</a:t>
            </a:r>
            <a:br>
              <a:rPr lang="en-US" sz="2700">
                <a:solidFill>
                  <a:srgbClr val="000000"/>
                </a:solidFill>
                <a:latin typeface="Helvetica" pitchFamily="34" charset="0"/>
              </a:rPr>
            </a:br>
            <a:r>
              <a:rPr lang="en-US" sz="2700">
                <a:solidFill>
                  <a:srgbClr val="000000"/>
                </a:solidFill>
                <a:latin typeface="Helvetica" pitchFamily="34" charset="0"/>
              </a:rPr>
              <a:t>P</a:t>
            </a:r>
          </a:p>
        </p:txBody>
      </p:sp>
      <p:sp>
        <p:nvSpPr>
          <p:cNvPr id="93204" name="Rectangle 19"/>
          <p:cNvSpPr>
            <a:spLocks noChangeArrowheads="1"/>
          </p:cNvSpPr>
          <p:nvPr/>
        </p:nvSpPr>
        <p:spPr bwMode="auto">
          <a:xfrm>
            <a:off x="3576638" y="2290763"/>
            <a:ext cx="514350" cy="1571625"/>
          </a:xfrm>
          <a:prstGeom prst="rect">
            <a:avLst/>
          </a:prstGeom>
          <a:noFill/>
          <a:ln w="9525">
            <a:noFill/>
            <a:miter lim="800000"/>
            <a:headEnd/>
            <a:tailEnd/>
          </a:ln>
          <a:effectLst/>
        </p:spPr>
        <p:txBody>
          <a:bodyPr wrap="none" lIns="21431" tIns="30362" rIns="21431" bIns="30362"/>
          <a:lstStyle/>
          <a:p>
            <a:pPr algn="l" defTabSz="1028700" eaLnBrk="0" hangingPunct="0">
              <a:lnSpc>
                <a:spcPts val="2700"/>
              </a:lnSpc>
              <a:tabLst>
                <a:tab pos="514350" algn="l"/>
                <a:tab pos="1028700" algn="l"/>
                <a:tab pos="1543050" algn="l"/>
              </a:tabLst>
            </a:pPr>
            <a:r>
              <a:rPr lang="en-US" sz="2700">
                <a:solidFill>
                  <a:srgbClr val="000000"/>
                </a:solidFill>
                <a:latin typeface="Helvetica" pitchFamily="34" charset="0"/>
              </a:rPr>
              <a:t>S</a:t>
            </a:r>
            <a:br>
              <a:rPr lang="en-US" sz="2700">
                <a:solidFill>
                  <a:srgbClr val="000000"/>
                </a:solidFill>
                <a:latin typeface="Helvetica" pitchFamily="34" charset="0"/>
              </a:rPr>
            </a:br>
            <a:r>
              <a:rPr lang="en-US" sz="2700">
                <a:solidFill>
                  <a:srgbClr val="000000"/>
                </a:solidFill>
                <a:latin typeface="Helvetica" pitchFamily="34" charset="0"/>
              </a:rPr>
              <a:t>M</a:t>
            </a:r>
            <a:br>
              <a:rPr lang="en-US" sz="2700">
                <a:solidFill>
                  <a:srgbClr val="000000"/>
                </a:solidFill>
                <a:latin typeface="Helvetica" pitchFamily="34" charset="0"/>
              </a:rPr>
            </a:br>
            <a:r>
              <a:rPr lang="en-US" sz="2700">
                <a:solidFill>
                  <a:srgbClr val="000000"/>
                </a:solidFill>
                <a:latin typeface="Helvetica" pitchFamily="34" charset="0"/>
              </a:rPr>
              <a:t>T</a:t>
            </a:r>
            <a:br>
              <a:rPr lang="en-US" sz="2700">
                <a:solidFill>
                  <a:srgbClr val="000000"/>
                </a:solidFill>
                <a:latin typeface="Helvetica" pitchFamily="34" charset="0"/>
              </a:rPr>
            </a:br>
            <a:r>
              <a:rPr lang="en-US" sz="2700">
                <a:solidFill>
                  <a:srgbClr val="000000"/>
                </a:solidFill>
                <a:latin typeface="Helvetica" pitchFamily="34" charset="0"/>
              </a:rPr>
              <a:t>P</a:t>
            </a:r>
          </a:p>
        </p:txBody>
      </p:sp>
      <p:sp>
        <p:nvSpPr>
          <p:cNvPr id="93205" name="Rectangle 20"/>
          <p:cNvSpPr>
            <a:spLocks noChangeArrowheads="1"/>
          </p:cNvSpPr>
          <p:nvPr/>
        </p:nvSpPr>
        <p:spPr bwMode="auto">
          <a:xfrm>
            <a:off x="5019675" y="5591175"/>
            <a:ext cx="985838" cy="471488"/>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a:solidFill>
                  <a:srgbClr val="000000"/>
                </a:solidFill>
                <a:latin typeface="Helvetica" pitchFamily="34" charset="0"/>
              </a:rPr>
              <a:t>UDP</a:t>
            </a:r>
          </a:p>
        </p:txBody>
      </p:sp>
      <p:sp>
        <p:nvSpPr>
          <p:cNvPr id="93206" name="Rectangle 21"/>
          <p:cNvSpPr>
            <a:spLocks noChangeArrowheads="1"/>
          </p:cNvSpPr>
          <p:nvPr/>
        </p:nvSpPr>
        <p:spPr bwMode="auto">
          <a:xfrm>
            <a:off x="0" y="2863850"/>
            <a:ext cx="1714500" cy="800100"/>
          </a:xfrm>
          <a:prstGeom prst="rect">
            <a:avLst/>
          </a:prstGeom>
          <a:noFill/>
          <a:ln w="9525">
            <a:noFill/>
            <a:miter lim="800000"/>
            <a:headEnd/>
            <a:tailEnd/>
          </a:ln>
          <a:effectLst/>
        </p:spPr>
        <p:txBody>
          <a:bodyPr wrap="none" lIns="21431" tIns="30362" rIns="21431" bIns="30362"/>
          <a:lstStyle/>
          <a:p>
            <a:pPr defTabSz="1028700" eaLnBrk="0" hangingPunct="0">
              <a:lnSpc>
                <a:spcPts val="2363"/>
              </a:lnSpc>
              <a:tabLst>
                <a:tab pos="514350" algn="l"/>
                <a:tab pos="1028700" algn="l"/>
                <a:tab pos="1543050" algn="l"/>
              </a:tabLst>
            </a:pPr>
            <a:r>
              <a:rPr lang="en-US" sz="2000">
                <a:solidFill>
                  <a:srgbClr val="000000"/>
                </a:solidFill>
                <a:latin typeface="Helvetica" pitchFamily="34" charset="0"/>
              </a:rPr>
              <a:t>Application</a:t>
            </a:r>
            <a:br>
              <a:rPr lang="en-US" sz="2000">
                <a:solidFill>
                  <a:srgbClr val="000000"/>
                </a:solidFill>
                <a:latin typeface="Helvetica" pitchFamily="34" charset="0"/>
              </a:rPr>
            </a:br>
            <a:r>
              <a:rPr lang="en-US" sz="2000">
                <a:solidFill>
                  <a:srgbClr val="000000"/>
                </a:solidFill>
                <a:latin typeface="Helvetica" pitchFamily="34" charset="0"/>
              </a:rPr>
              <a:t>Layer</a:t>
            </a:r>
          </a:p>
        </p:txBody>
      </p:sp>
      <p:grpSp>
        <p:nvGrpSpPr>
          <p:cNvPr id="2" name="Group 22"/>
          <p:cNvGrpSpPr>
            <a:grpSpLocks/>
          </p:cNvGrpSpPr>
          <p:nvPr/>
        </p:nvGrpSpPr>
        <p:grpSpPr bwMode="auto">
          <a:xfrm>
            <a:off x="328613" y="5176838"/>
            <a:ext cx="1614487" cy="0"/>
            <a:chOff x="184" y="2784"/>
            <a:chExt cx="904" cy="0"/>
          </a:xfrm>
        </p:grpSpPr>
        <p:sp>
          <p:nvSpPr>
            <p:cNvPr id="93218" name="Line 23"/>
            <p:cNvSpPr>
              <a:spLocks noChangeShapeType="1"/>
            </p:cNvSpPr>
            <p:nvPr/>
          </p:nvSpPr>
          <p:spPr bwMode="auto">
            <a:xfrm>
              <a:off x="184" y="2784"/>
              <a:ext cx="64" cy="0"/>
            </a:xfrm>
            <a:prstGeom prst="line">
              <a:avLst/>
            </a:prstGeom>
            <a:noFill/>
            <a:ln w="9525">
              <a:solidFill>
                <a:srgbClr val="000000"/>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3219" name="Line 24"/>
            <p:cNvSpPr>
              <a:spLocks noChangeShapeType="1"/>
            </p:cNvSpPr>
            <p:nvPr/>
          </p:nvSpPr>
          <p:spPr bwMode="auto">
            <a:xfrm>
              <a:off x="304" y="2784"/>
              <a:ext cx="64" cy="0"/>
            </a:xfrm>
            <a:prstGeom prst="line">
              <a:avLst/>
            </a:prstGeom>
            <a:noFill/>
            <a:ln w="9525">
              <a:solidFill>
                <a:srgbClr val="000000"/>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3220" name="Line 25"/>
            <p:cNvSpPr>
              <a:spLocks noChangeShapeType="1"/>
            </p:cNvSpPr>
            <p:nvPr/>
          </p:nvSpPr>
          <p:spPr bwMode="auto">
            <a:xfrm>
              <a:off x="424" y="2784"/>
              <a:ext cx="64" cy="0"/>
            </a:xfrm>
            <a:prstGeom prst="line">
              <a:avLst/>
            </a:prstGeom>
            <a:noFill/>
            <a:ln w="9525">
              <a:solidFill>
                <a:srgbClr val="000000"/>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3221" name="Line 26"/>
            <p:cNvSpPr>
              <a:spLocks noChangeShapeType="1"/>
            </p:cNvSpPr>
            <p:nvPr/>
          </p:nvSpPr>
          <p:spPr bwMode="auto">
            <a:xfrm>
              <a:off x="544" y="2784"/>
              <a:ext cx="64" cy="0"/>
            </a:xfrm>
            <a:prstGeom prst="line">
              <a:avLst/>
            </a:prstGeom>
            <a:noFill/>
            <a:ln w="9525">
              <a:solidFill>
                <a:srgbClr val="000000"/>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3222" name="Line 27"/>
            <p:cNvSpPr>
              <a:spLocks noChangeShapeType="1"/>
            </p:cNvSpPr>
            <p:nvPr/>
          </p:nvSpPr>
          <p:spPr bwMode="auto">
            <a:xfrm>
              <a:off x="664" y="2784"/>
              <a:ext cx="64" cy="0"/>
            </a:xfrm>
            <a:prstGeom prst="line">
              <a:avLst/>
            </a:prstGeom>
            <a:noFill/>
            <a:ln w="9525">
              <a:solidFill>
                <a:srgbClr val="000000"/>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3223" name="Line 28"/>
            <p:cNvSpPr>
              <a:spLocks noChangeShapeType="1"/>
            </p:cNvSpPr>
            <p:nvPr/>
          </p:nvSpPr>
          <p:spPr bwMode="auto">
            <a:xfrm>
              <a:off x="784" y="2784"/>
              <a:ext cx="64" cy="0"/>
            </a:xfrm>
            <a:prstGeom prst="line">
              <a:avLst/>
            </a:prstGeom>
            <a:noFill/>
            <a:ln w="9525">
              <a:solidFill>
                <a:srgbClr val="000000"/>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3224" name="Line 29"/>
            <p:cNvSpPr>
              <a:spLocks noChangeShapeType="1"/>
            </p:cNvSpPr>
            <p:nvPr/>
          </p:nvSpPr>
          <p:spPr bwMode="auto">
            <a:xfrm>
              <a:off x="904" y="2784"/>
              <a:ext cx="56" cy="0"/>
            </a:xfrm>
            <a:prstGeom prst="line">
              <a:avLst/>
            </a:prstGeom>
            <a:noFill/>
            <a:ln w="9525">
              <a:solidFill>
                <a:srgbClr val="000000"/>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3225" name="Line 30"/>
            <p:cNvSpPr>
              <a:spLocks noChangeShapeType="1"/>
            </p:cNvSpPr>
            <p:nvPr/>
          </p:nvSpPr>
          <p:spPr bwMode="auto">
            <a:xfrm>
              <a:off x="1032" y="2784"/>
              <a:ext cx="56" cy="0"/>
            </a:xfrm>
            <a:prstGeom prst="line">
              <a:avLst/>
            </a:prstGeom>
            <a:noFill/>
            <a:ln w="9525">
              <a:solidFill>
                <a:srgbClr val="000000"/>
              </a:solidFill>
              <a:round/>
              <a:headEnd type="none" w="sm" len="sm"/>
              <a:tailEnd type="none" w="sm" len="sm"/>
            </a:ln>
            <a:effectLst>
              <a:outerShdw dist="35921" dir="2700000" algn="ctr" rotWithShape="0">
                <a:schemeClr val="bg2"/>
              </a:outerShdw>
            </a:effectLst>
          </p:spPr>
          <p:txBody>
            <a:bodyPr wrap="none" anchor="ctr"/>
            <a:lstStyle/>
            <a:p>
              <a:endParaRPr lang="en-US"/>
            </a:p>
          </p:txBody>
        </p:sp>
      </p:grpSp>
      <p:sp>
        <p:nvSpPr>
          <p:cNvPr id="93208" name="Line 31"/>
          <p:cNvSpPr>
            <a:spLocks noChangeShapeType="1"/>
          </p:cNvSpPr>
          <p:nvPr/>
        </p:nvSpPr>
        <p:spPr bwMode="auto">
          <a:xfrm flipH="1" flipV="1">
            <a:off x="7696200" y="5175250"/>
            <a:ext cx="409575" cy="1588"/>
          </a:xfrm>
          <a:prstGeom prst="line">
            <a:avLst/>
          </a:prstGeom>
          <a:noFill/>
          <a:ln w="50800">
            <a:solidFill>
              <a:srgbClr val="000000"/>
            </a:solidFill>
            <a:round/>
            <a:headEnd/>
            <a:tailEnd type="triangle" w="med" len="med"/>
          </a:ln>
          <a:effectLst/>
        </p:spPr>
        <p:txBody>
          <a:bodyPr wrap="none" anchor="ctr"/>
          <a:lstStyle/>
          <a:p>
            <a:endParaRPr lang="en-US"/>
          </a:p>
        </p:txBody>
      </p:sp>
      <p:sp>
        <p:nvSpPr>
          <p:cNvPr id="93209" name="Oval 32"/>
          <p:cNvSpPr>
            <a:spLocks noChangeArrowheads="1"/>
          </p:cNvSpPr>
          <p:nvPr/>
        </p:nvSpPr>
        <p:spPr bwMode="auto">
          <a:xfrm>
            <a:off x="1747838" y="4933950"/>
            <a:ext cx="485775" cy="485775"/>
          </a:xfrm>
          <a:prstGeom prst="ellipse">
            <a:avLst/>
          </a:prstGeom>
          <a:solidFill>
            <a:srgbClr val="FFD255"/>
          </a:solidFill>
          <a:ln w="25400">
            <a:solidFill>
              <a:schemeClr val="bg2"/>
            </a:solidFill>
            <a:round/>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2000">
                <a:latin typeface="Helvetica" pitchFamily="34" charset="0"/>
              </a:rPr>
              <a:t>21</a:t>
            </a:r>
          </a:p>
        </p:txBody>
      </p:sp>
      <p:sp>
        <p:nvSpPr>
          <p:cNvPr id="93210" name="Oval 33"/>
          <p:cNvSpPr>
            <a:spLocks noChangeArrowheads="1"/>
          </p:cNvSpPr>
          <p:nvPr/>
        </p:nvSpPr>
        <p:spPr bwMode="auto">
          <a:xfrm>
            <a:off x="2605088" y="4933950"/>
            <a:ext cx="485775" cy="485775"/>
          </a:xfrm>
          <a:prstGeom prst="ellipse">
            <a:avLst/>
          </a:prstGeom>
          <a:solidFill>
            <a:srgbClr val="FFD255"/>
          </a:solidFill>
          <a:ln w="25400">
            <a:solidFill>
              <a:schemeClr val="bg2"/>
            </a:solidFill>
            <a:round/>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2000">
                <a:latin typeface="Helvetica" pitchFamily="34" charset="0"/>
              </a:rPr>
              <a:t>23</a:t>
            </a:r>
          </a:p>
        </p:txBody>
      </p:sp>
      <p:sp>
        <p:nvSpPr>
          <p:cNvPr id="93211" name="Oval 34"/>
          <p:cNvSpPr>
            <a:spLocks noChangeArrowheads="1"/>
          </p:cNvSpPr>
          <p:nvPr/>
        </p:nvSpPr>
        <p:spPr bwMode="auto">
          <a:xfrm>
            <a:off x="3548063" y="4933950"/>
            <a:ext cx="485775" cy="485775"/>
          </a:xfrm>
          <a:prstGeom prst="ellipse">
            <a:avLst/>
          </a:prstGeom>
          <a:solidFill>
            <a:srgbClr val="FFD255"/>
          </a:solidFill>
          <a:ln w="25400">
            <a:solidFill>
              <a:schemeClr val="bg2"/>
            </a:solidFill>
            <a:round/>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2000">
                <a:latin typeface="Helvetica" pitchFamily="34" charset="0"/>
              </a:rPr>
              <a:t>25</a:t>
            </a:r>
          </a:p>
        </p:txBody>
      </p:sp>
      <p:sp>
        <p:nvSpPr>
          <p:cNvPr id="93212" name="Oval 35"/>
          <p:cNvSpPr>
            <a:spLocks noChangeArrowheads="1"/>
          </p:cNvSpPr>
          <p:nvPr/>
        </p:nvSpPr>
        <p:spPr bwMode="auto">
          <a:xfrm>
            <a:off x="4405313" y="4933950"/>
            <a:ext cx="485775" cy="485775"/>
          </a:xfrm>
          <a:prstGeom prst="ellipse">
            <a:avLst/>
          </a:prstGeom>
          <a:solidFill>
            <a:srgbClr val="FFD255"/>
          </a:solidFill>
          <a:ln w="25400">
            <a:solidFill>
              <a:schemeClr val="bg2"/>
            </a:solidFill>
            <a:round/>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2000">
                <a:latin typeface="Helvetica" pitchFamily="34" charset="0"/>
              </a:rPr>
              <a:t>53</a:t>
            </a:r>
          </a:p>
        </p:txBody>
      </p:sp>
      <p:sp>
        <p:nvSpPr>
          <p:cNvPr id="93213" name="Oval 36"/>
          <p:cNvSpPr>
            <a:spLocks noChangeArrowheads="1"/>
          </p:cNvSpPr>
          <p:nvPr/>
        </p:nvSpPr>
        <p:spPr bwMode="auto">
          <a:xfrm>
            <a:off x="5262563" y="4933950"/>
            <a:ext cx="485775" cy="485775"/>
          </a:xfrm>
          <a:prstGeom prst="ellipse">
            <a:avLst/>
          </a:prstGeom>
          <a:solidFill>
            <a:srgbClr val="FFD255"/>
          </a:solidFill>
          <a:ln w="25400">
            <a:solidFill>
              <a:schemeClr val="bg2"/>
            </a:solidFill>
            <a:round/>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2000">
                <a:latin typeface="Helvetica" pitchFamily="34" charset="0"/>
              </a:rPr>
              <a:t>69</a:t>
            </a:r>
          </a:p>
        </p:txBody>
      </p:sp>
      <p:sp>
        <p:nvSpPr>
          <p:cNvPr id="93214" name="Oval 37"/>
          <p:cNvSpPr>
            <a:spLocks noChangeArrowheads="1"/>
          </p:cNvSpPr>
          <p:nvPr/>
        </p:nvSpPr>
        <p:spPr bwMode="auto">
          <a:xfrm>
            <a:off x="6205538" y="4933950"/>
            <a:ext cx="485775" cy="485775"/>
          </a:xfrm>
          <a:prstGeom prst="ellipse">
            <a:avLst/>
          </a:prstGeom>
          <a:solidFill>
            <a:srgbClr val="FFD255"/>
          </a:solidFill>
          <a:ln w="25400">
            <a:solidFill>
              <a:schemeClr val="bg2"/>
            </a:solidFill>
            <a:round/>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2000">
                <a:latin typeface="Helvetica" pitchFamily="34" charset="0"/>
              </a:rPr>
              <a:t>161</a:t>
            </a:r>
          </a:p>
        </p:txBody>
      </p:sp>
      <p:sp>
        <p:nvSpPr>
          <p:cNvPr id="93215" name="Line 38"/>
          <p:cNvSpPr>
            <a:spLocks noChangeShapeType="1"/>
          </p:cNvSpPr>
          <p:nvPr/>
        </p:nvSpPr>
        <p:spPr bwMode="auto">
          <a:xfrm>
            <a:off x="4648200" y="5434013"/>
            <a:ext cx="0" cy="814387"/>
          </a:xfrm>
          <a:prstGeom prst="line">
            <a:avLst/>
          </a:prstGeom>
          <a:noFill/>
          <a:ln w="25400">
            <a:solidFill>
              <a:schemeClr val="tx1"/>
            </a:solidFill>
            <a:prstDash val="sysDot"/>
            <a:round/>
            <a:headEnd type="none" w="sm" len="sm"/>
            <a:tailEnd type="none" w="sm" len="sm"/>
          </a:ln>
          <a:effectLst/>
        </p:spPr>
        <p:txBody>
          <a:bodyPr wrap="none" anchor="ctr"/>
          <a:lstStyle/>
          <a:p>
            <a:endParaRPr lang="en-US"/>
          </a:p>
        </p:txBody>
      </p:sp>
      <p:sp>
        <p:nvSpPr>
          <p:cNvPr id="93216" name="Rectangle 39"/>
          <p:cNvSpPr>
            <a:spLocks noChangeArrowheads="1"/>
          </p:cNvSpPr>
          <p:nvPr/>
        </p:nvSpPr>
        <p:spPr bwMode="auto">
          <a:xfrm>
            <a:off x="7086600" y="2279650"/>
            <a:ext cx="1657350" cy="1571625"/>
          </a:xfrm>
          <a:prstGeom prst="rect">
            <a:avLst/>
          </a:prstGeom>
          <a:noFill/>
          <a:ln w="9525">
            <a:noFill/>
            <a:miter lim="800000"/>
            <a:headEnd/>
            <a:tailEnd/>
          </a:ln>
          <a:effectLst/>
        </p:spPr>
        <p:txBody>
          <a:bodyPr wrap="none" lIns="21431" tIns="30362" rIns="21431" bIns="30362"/>
          <a:lstStyle/>
          <a:p>
            <a:pPr algn="l" defTabSz="1028700" eaLnBrk="0" hangingPunct="0">
              <a:lnSpc>
                <a:spcPts val="2700"/>
              </a:lnSpc>
              <a:tabLst>
                <a:tab pos="514350" algn="l"/>
                <a:tab pos="1028700" algn="l"/>
                <a:tab pos="1543050" algn="l"/>
              </a:tabLst>
            </a:pPr>
            <a:r>
              <a:rPr lang="en-US" sz="2700">
                <a:solidFill>
                  <a:srgbClr val="000000"/>
                </a:solidFill>
                <a:latin typeface="Helvetica" pitchFamily="34" charset="0"/>
              </a:rPr>
              <a:t>R</a:t>
            </a:r>
            <a:br>
              <a:rPr lang="en-US" sz="2700">
                <a:solidFill>
                  <a:srgbClr val="000000"/>
                </a:solidFill>
                <a:latin typeface="Helvetica" pitchFamily="34" charset="0"/>
              </a:rPr>
            </a:br>
            <a:r>
              <a:rPr lang="en-US" sz="2700">
                <a:solidFill>
                  <a:srgbClr val="000000"/>
                </a:solidFill>
                <a:latin typeface="Helvetica" pitchFamily="34" charset="0"/>
              </a:rPr>
              <a:t>I</a:t>
            </a:r>
            <a:br>
              <a:rPr lang="en-US" sz="2700">
                <a:solidFill>
                  <a:srgbClr val="000000"/>
                </a:solidFill>
                <a:latin typeface="Helvetica" pitchFamily="34" charset="0"/>
              </a:rPr>
            </a:br>
            <a:r>
              <a:rPr lang="en-US" sz="2700">
                <a:solidFill>
                  <a:srgbClr val="000000"/>
                </a:solidFill>
                <a:latin typeface="Helvetica" pitchFamily="34" charset="0"/>
              </a:rPr>
              <a:t>P</a:t>
            </a:r>
          </a:p>
        </p:txBody>
      </p:sp>
      <p:sp>
        <p:nvSpPr>
          <p:cNvPr id="93217" name="Oval 40"/>
          <p:cNvSpPr>
            <a:spLocks noChangeArrowheads="1"/>
          </p:cNvSpPr>
          <p:nvPr/>
        </p:nvSpPr>
        <p:spPr bwMode="auto">
          <a:xfrm>
            <a:off x="7029450" y="4918075"/>
            <a:ext cx="485775" cy="485775"/>
          </a:xfrm>
          <a:prstGeom prst="ellipse">
            <a:avLst/>
          </a:prstGeom>
          <a:solidFill>
            <a:srgbClr val="FFD255"/>
          </a:solidFill>
          <a:ln w="25400">
            <a:solidFill>
              <a:schemeClr val="bg2"/>
            </a:solidFill>
            <a:round/>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2000">
                <a:latin typeface="Helvetica" pitchFamily="34" charset="0"/>
              </a:rPr>
              <a:t>520</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4"/>
          <p:cNvSpPr>
            <a:spLocks noGrp="1"/>
          </p:cNvSpPr>
          <p:nvPr>
            <p:ph type="sldNum" sz="quarter" idx="12"/>
          </p:nvPr>
        </p:nvSpPr>
        <p:spPr>
          <a:noFill/>
          <a:ln>
            <a:miter lim="800000"/>
            <a:headEnd/>
            <a:tailEnd/>
          </a:ln>
        </p:spPr>
        <p:txBody>
          <a:bodyPr/>
          <a:lstStyle/>
          <a:p>
            <a:fld id="{C1778905-6D1E-4351-9A7C-A2847E1A46B5}" type="slidenum">
              <a:rPr lang="en-US" smtClean="0"/>
              <a:pPr/>
              <a:t>104</a:t>
            </a:fld>
            <a:endParaRPr lang="en-US" smtClean="0"/>
          </a:p>
        </p:txBody>
      </p:sp>
      <p:sp>
        <p:nvSpPr>
          <p:cNvPr id="94211" name="AutoShape 2"/>
          <p:cNvSpPr>
            <a:spLocks noChangeArrowheads="1"/>
          </p:cNvSpPr>
          <p:nvPr/>
        </p:nvSpPr>
        <p:spPr bwMode="auto">
          <a:xfrm>
            <a:off x="395288" y="2784475"/>
            <a:ext cx="1557337" cy="685800"/>
          </a:xfrm>
          <a:prstGeom prst="cloudCallout">
            <a:avLst>
              <a:gd name="adj1" fmla="val 31551"/>
              <a:gd name="adj2" fmla="val 103704"/>
            </a:avLst>
          </a:prstGeom>
          <a:solidFill>
            <a:srgbClr val="FFFFFF"/>
          </a:solidFill>
          <a:ln w="12700">
            <a:solidFill>
              <a:schemeClr val="tx1"/>
            </a:solidFill>
            <a:round/>
            <a:headEnd type="none" w="sm" len="sm"/>
            <a:tailEnd type="none" w="sm" len="sm"/>
          </a:ln>
          <a:effectLst>
            <a:outerShdw dist="35921" dir="2700000" algn="ctr" rotWithShape="0">
              <a:schemeClr val="tx1"/>
            </a:outerShdw>
          </a:effectLst>
        </p:spPr>
        <p:txBody>
          <a:bodyPr wrap="none" anchor="ctr"/>
          <a:lstStyle/>
          <a:p>
            <a:pPr eaLnBrk="0" hangingPunct="0"/>
            <a:endParaRPr lang="fr-FR">
              <a:latin typeface="Helvetica" pitchFamily="34" charset="0"/>
            </a:endParaRPr>
          </a:p>
        </p:txBody>
      </p:sp>
      <p:sp>
        <p:nvSpPr>
          <p:cNvPr id="94212" name="Rectangle 3"/>
          <p:cNvSpPr>
            <a:spLocks noGrp="1" noChangeArrowheads="1"/>
          </p:cNvSpPr>
          <p:nvPr>
            <p:ph type="title"/>
          </p:nvPr>
        </p:nvSpPr>
        <p:spPr>
          <a:noFill/>
          <a:effectLst>
            <a:outerShdw dist="35921" dir="2700000" algn="ctr" rotWithShape="0">
              <a:schemeClr val="bg2"/>
            </a:outerShdw>
          </a:effectLst>
        </p:spPr>
        <p:txBody>
          <a:bodyPr lIns="82153" tIns="41076" rIns="82153" bIns="41076"/>
          <a:lstStyle/>
          <a:p>
            <a:pPr eaLnBrk="1" hangingPunct="1"/>
            <a:r>
              <a:rPr lang="en-US" smtClean="0"/>
              <a:t>TCP Port Numbers</a:t>
            </a:r>
          </a:p>
        </p:txBody>
      </p:sp>
      <p:sp>
        <p:nvSpPr>
          <p:cNvPr id="94213" name="Rectangle 4"/>
          <p:cNvSpPr>
            <a:spLocks noChangeArrowheads="1"/>
          </p:cNvSpPr>
          <p:nvPr/>
        </p:nvSpPr>
        <p:spPr bwMode="auto">
          <a:xfrm>
            <a:off x="1452563" y="1985963"/>
            <a:ext cx="1041400" cy="6572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1600">
                <a:latin typeface="Helvetica" pitchFamily="34" charset="0"/>
              </a:rPr>
              <a:t>Source</a:t>
            </a:r>
          </a:p>
          <a:p>
            <a:pPr defTabSz="1028700" eaLnBrk="0" hangingPunct="0"/>
            <a:r>
              <a:rPr lang="en-US" sz="1600">
                <a:latin typeface="Helvetica" pitchFamily="34" charset="0"/>
              </a:rPr>
              <a:t>Port</a:t>
            </a:r>
          </a:p>
        </p:txBody>
      </p:sp>
      <p:sp>
        <p:nvSpPr>
          <p:cNvPr id="94214" name="Rectangle 5"/>
          <p:cNvSpPr>
            <a:spLocks noChangeArrowheads="1"/>
          </p:cNvSpPr>
          <p:nvPr/>
        </p:nvSpPr>
        <p:spPr bwMode="auto">
          <a:xfrm>
            <a:off x="2493963" y="1985963"/>
            <a:ext cx="1344612" cy="6572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1600">
                <a:latin typeface="Helvetica" pitchFamily="34" charset="0"/>
              </a:rPr>
              <a:t>Destination</a:t>
            </a:r>
          </a:p>
          <a:p>
            <a:pPr defTabSz="1028700" eaLnBrk="0" hangingPunct="0"/>
            <a:r>
              <a:rPr lang="en-US" sz="1600">
                <a:latin typeface="Helvetica" pitchFamily="34" charset="0"/>
              </a:rPr>
              <a:t>Port</a:t>
            </a:r>
          </a:p>
        </p:txBody>
      </p:sp>
      <p:sp>
        <p:nvSpPr>
          <p:cNvPr id="94215" name="Rectangle 6"/>
          <p:cNvSpPr>
            <a:spLocks noChangeArrowheads="1"/>
          </p:cNvSpPr>
          <p:nvPr/>
        </p:nvSpPr>
        <p:spPr bwMode="auto">
          <a:xfrm>
            <a:off x="3852863" y="1985963"/>
            <a:ext cx="828675" cy="6572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1600">
                <a:latin typeface="Helvetica" pitchFamily="34" charset="0"/>
              </a:rPr>
              <a:t>…</a:t>
            </a:r>
          </a:p>
        </p:txBody>
      </p:sp>
      <p:sp>
        <p:nvSpPr>
          <p:cNvPr id="94216" name="Line 7"/>
          <p:cNvSpPr>
            <a:spLocks noChangeShapeType="1"/>
          </p:cNvSpPr>
          <p:nvPr/>
        </p:nvSpPr>
        <p:spPr bwMode="auto">
          <a:xfrm>
            <a:off x="1979613" y="4175125"/>
            <a:ext cx="0" cy="40005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4217" name="Line 8"/>
          <p:cNvSpPr>
            <a:spLocks noChangeShapeType="1"/>
          </p:cNvSpPr>
          <p:nvPr/>
        </p:nvSpPr>
        <p:spPr bwMode="auto">
          <a:xfrm>
            <a:off x="1609725" y="4543425"/>
            <a:ext cx="4814888"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4218" name="Line 9"/>
          <p:cNvSpPr>
            <a:spLocks noChangeShapeType="1"/>
          </p:cNvSpPr>
          <p:nvPr/>
        </p:nvSpPr>
        <p:spPr bwMode="auto">
          <a:xfrm>
            <a:off x="5976938" y="4214813"/>
            <a:ext cx="0" cy="357187"/>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4219" name="Rectangle 10"/>
          <p:cNvSpPr>
            <a:spLocks noChangeArrowheads="1"/>
          </p:cNvSpPr>
          <p:nvPr/>
        </p:nvSpPr>
        <p:spPr bwMode="auto">
          <a:xfrm>
            <a:off x="1722438" y="3290888"/>
            <a:ext cx="771525" cy="341312"/>
          </a:xfrm>
          <a:prstGeom prst="rect">
            <a:avLst/>
          </a:prstGeom>
          <a:noFill/>
          <a:ln w="9525">
            <a:noFill/>
            <a:miter lim="800000"/>
            <a:headEnd/>
            <a:tailEnd/>
          </a:ln>
          <a:effectLst/>
        </p:spPr>
        <p:txBody>
          <a:bodyPr wrap="none" lIns="21431" tIns="30362" rIns="21431" bIns="30362"/>
          <a:lstStyle/>
          <a:p>
            <a:pPr defTabSz="1028700" eaLnBrk="0" hangingPunct="0">
              <a:lnSpc>
                <a:spcPts val="1800"/>
              </a:lnSpc>
              <a:tabLst>
                <a:tab pos="514350" algn="l"/>
                <a:tab pos="1028700" algn="l"/>
                <a:tab pos="1543050" algn="l"/>
              </a:tabLst>
            </a:pPr>
            <a:r>
              <a:rPr lang="en-US" sz="1600">
                <a:solidFill>
                  <a:srgbClr val="000000"/>
                </a:solidFill>
                <a:latin typeface="Helvetica" pitchFamily="34" charset="0"/>
              </a:rPr>
              <a:t>Host A</a:t>
            </a:r>
          </a:p>
        </p:txBody>
      </p:sp>
      <p:sp>
        <p:nvSpPr>
          <p:cNvPr id="94220" name="Rectangle 11"/>
          <p:cNvSpPr>
            <a:spLocks noChangeArrowheads="1"/>
          </p:cNvSpPr>
          <p:nvPr/>
        </p:nvSpPr>
        <p:spPr bwMode="auto">
          <a:xfrm>
            <a:off x="3167063" y="5157788"/>
            <a:ext cx="657225"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1600">
                <a:latin typeface="Helvetica" pitchFamily="34" charset="0"/>
              </a:rPr>
              <a:t>1028</a:t>
            </a:r>
          </a:p>
        </p:txBody>
      </p:sp>
      <p:sp>
        <p:nvSpPr>
          <p:cNvPr id="94221" name="Rectangle 12"/>
          <p:cNvSpPr>
            <a:spLocks noChangeArrowheads="1"/>
          </p:cNvSpPr>
          <p:nvPr/>
        </p:nvSpPr>
        <p:spPr bwMode="auto">
          <a:xfrm>
            <a:off x="3852863" y="5157788"/>
            <a:ext cx="571500"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1600">
                <a:latin typeface="Helvetica" pitchFamily="34" charset="0"/>
              </a:rPr>
              <a:t>23</a:t>
            </a:r>
          </a:p>
        </p:txBody>
      </p:sp>
      <p:sp>
        <p:nvSpPr>
          <p:cNvPr id="94222" name="Rectangle 13"/>
          <p:cNvSpPr>
            <a:spLocks noChangeArrowheads="1"/>
          </p:cNvSpPr>
          <p:nvPr/>
        </p:nvSpPr>
        <p:spPr bwMode="auto">
          <a:xfrm>
            <a:off x="4452938" y="5157788"/>
            <a:ext cx="914400"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1600">
                <a:latin typeface="Helvetica" pitchFamily="34" charset="0"/>
              </a:rPr>
              <a:t>…</a:t>
            </a:r>
          </a:p>
        </p:txBody>
      </p:sp>
      <p:sp>
        <p:nvSpPr>
          <p:cNvPr id="94223" name="Rectangle 14"/>
          <p:cNvSpPr>
            <a:spLocks noChangeArrowheads="1"/>
          </p:cNvSpPr>
          <p:nvPr/>
        </p:nvSpPr>
        <p:spPr bwMode="auto">
          <a:xfrm>
            <a:off x="3152775" y="4800600"/>
            <a:ext cx="685800" cy="342900"/>
          </a:xfrm>
          <a:prstGeom prst="rect">
            <a:avLst/>
          </a:prstGeom>
          <a:noFill/>
          <a:ln w="9525">
            <a:noFill/>
            <a:miter lim="800000"/>
            <a:headEnd/>
            <a:tailEnd/>
          </a:ln>
          <a:effectLst/>
        </p:spPr>
        <p:txBody>
          <a:bodyPr wrap="none" lIns="103584" tIns="51793" rIns="103584" bIns="51793" anchor="ctr"/>
          <a:lstStyle/>
          <a:p>
            <a:pPr defTabSz="1028700" eaLnBrk="0" hangingPunct="0"/>
            <a:r>
              <a:rPr lang="en-US" sz="1600">
                <a:latin typeface="Helvetica" pitchFamily="34" charset="0"/>
              </a:rPr>
              <a:t>SP</a:t>
            </a:r>
          </a:p>
        </p:txBody>
      </p:sp>
      <p:sp>
        <p:nvSpPr>
          <p:cNvPr id="94224" name="Rectangle 15"/>
          <p:cNvSpPr>
            <a:spLocks noChangeArrowheads="1"/>
          </p:cNvSpPr>
          <p:nvPr/>
        </p:nvSpPr>
        <p:spPr bwMode="auto">
          <a:xfrm>
            <a:off x="3838575" y="4800600"/>
            <a:ext cx="600075" cy="342900"/>
          </a:xfrm>
          <a:prstGeom prst="rect">
            <a:avLst/>
          </a:prstGeom>
          <a:noFill/>
          <a:ln w="9525">
            <a:noFill/>
            <a:miter lim="800000"/>
            <a:headEnd/>
            <a:tailEnd/>
          </a:ln>
          <a:effectLst/>
        </p:spPr>
        <p:txBody>
          <a:bodyPr wrap="none" lIns="103584" tIns="51793" rIns="103584" bIns="51793" anchor="ctr"/>
          <a:lstStyle/>
          <a:p>
            <a:pPr defTabSz="1028700" eaLnBrk="0" hangingPunct="0"/>
            <a:r>
              <a:rPr lang="en-US" sz="1600">
                <a:latin typeface="Helvetica" pitchFamily="34" charset="0"/>
              </a:rPr>
              <a:t>DP</a:t>
            </a:r>
          </a:p>
        </p:txBody>
      </p:sp>
      <p:pic>
        <p:nvPicPr>
          <p:cNvPr id="94225" name="Picture 16"/>
          <p:cNvPicPr>
            <a:picLocks noChangeArrowheads="1"/>
          </p:cNvPicPr>
          <p:nvPr/>
        </p:nvPicPr>
        <p:blipFill>
          <a:blip r:embed="rId3"/>
          <a:srcRect/>
          <a:stretch>
            <a:fillRect/>
          </a:stretch>
        </p:blipFill>
        <p:spPr bwMode="auto">
          <a:xfrm>
            <a:off x="1676400" y="3575050"/>
            <a:ext cx="817563" cy="739775"/>
          </a:xfrm>
          <a:prstGeom prst="rect">
            <a:avLst/>
          </a:prstGeom>
          <a:noFill/>
          <a:ln w="9525">
            <a:noFill/>
            <a:miter lim="800000"/>
            <a:headEnd/>
            <a:tailEnd/>
          </a:ln>
          <a:effectLst/>
        </p:spPr>
      </p:pic>
      <p:sp>
        <p:nvSpPr>
          <p:cNvPr id="94226" name="Rectangle 17"/>
          <p:cNvSpPr>
            <a:spLocks noChangeArrowheads="1"/>
          </p:cNvSpPr>
          <p:nvPr/>
        </p:nvSpPr>
        <p:spPr bwMode="auto">
          <a:xfrm>
            <a:off x="5719763" y="3203575"/>
            <a:ext cx="771525" cy="341313"/>
          </a:xfrm>
          <a:prstGeom prst="rect">
            <a:avLst/>
          </a:prstGeom>
          <a:noFill/>
          <a:ln w="9525">
            <a:noFill/>
            <a:miter lim="800000"/>
            <a:headEnd/>
            <a:tailEnd/>
          </a:ln>
          <a:effectLst/>
        </p:spPr>
        <p:txBody>
          <a:bodyPr wrap="none" lIns="21431" tIns="30362" rIns="21431" bIns="30362"/>
          <a:lstStyle/>
          <a:p>
            <a:pPr defTabSz="1028700" eaLnBrk="0" hangingPunct="0">
              <a:lnSpc>
                <a:spcPts val="1800"/>
              </a:lnSpc>
              <a:tabLst>
                <a:tab pos="514350" algn="l"/>
                <a:tab pos="1028700" algn="l"/>
                <a:tab pos="1543050" algn="l"/>
              </a:tabLst>
            </a:pPr>
            <a:r>
              <a:rPr lang="en-US" sz="1600">
                <a:solidFill>
                  <a:srgbClr val="000000"/>
                </a:solidFill>
                <a:latin typeface="Helvetica" pitchFamily="34" charset="0"/>
              </a:rPr>
              <a:t>Host Z</a:t>
            </a:r>
          </a:p>
        </p:txBody>
      </p:sp>
      <p:pic>
        <p:nvPicPr>
          <p:cNvPr id="94227" name="Picture 18"/>
          <p:cNvPicPr>
            <a:picLocks noChangeArrowheads="1"/>
          </p:cNvPicPr>
          <p:nvPr/>
        </p:nvPicPr>
        <p:blipFill>
          <a:blip r:embed="rId3"/>
          <a:srcRect/>
          <a:stretch>
            <a:fillRect/>
          </a:stretch>
        </p:blipFill>
        <p:spPr bwMode="auto">
          <a:xfrm>
            <a:off x="5673725" y="3487738"/>
            <a:ext cx="817563" cy="739775"/>
          </a:xfrm>
          <a:prstGeom prst="rect">
            <a:avLst/>
          </a:prstGeom>
          <a:noFill/>
          <a:ln w="9525">
            <a:noFill/>
            <a:miter lim="800000"/>
            <a:headEnd/>
            <a:tailEnd/>
          </a:ln>
          <a:effectLst/>
        </p:spPr>
      </p:pic>
      <p:sp>
        <p:nvSpPr>
          <p:cNvPr id="94228" name="Freeform 19"/>
          <p:cNvSpPr>
            <a:spLocks/>
          </p:cNvSpPr>
          <p:nvPr/>
        </p:nvSpPr>
        <p:spPr bwMode="auto">
          <a:xfrm>
            <a:off x="1952625" y="4543425"/>
            <a:ext cx="1203325" cy="773113"/>
          </a:xfrm>
          <a:custGeom>
            <a:avLst/>
            <a:gdLst>
              <a:gd name="T0" fmla="*/ 0 w 673"/>
              <a:gd name="T1" fmla="*/ 0 h 721"/>
              <a:gd name="T2" fmla="*/ 0 w 673"/>
              <a:gd name="T3" fmla="*/ 2147483647 h 721"/>
              <a:gd name="T4" fmla="*/ 2147483647 w 673"/>
              <a:gd name="T5" fmla="*/ 2147483647 h 721"/>
              <a:gd name="T6" fmla="*/ 2147483647 w 673"/>
              <a:gd name="T7" fmla="*/ 2147483647 h 721"/>
              <a:gd name="T8" fmla="*/ 2147483647 w 673"/>
              <a:gd name="T9" fmla="*/ 2147483647 h 7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3" h="721">
                <a:moveTo>
                  <a:pt x="0" y="0"/>
                </a:moveTo>
                <a:lnTo>
                  <a:pt x="0" y="720"/>
                </a:lnTo>
                <a:lnTo>
                  <a:pt x="672" y="720"/>
                </a:lnTo>
              </a:path>
            </a:pathLst>
          </a:custGeom>
          <a:noFill/>
          <a:ln w="25400" cap="rnd" cmpd="sng">
            <a:solidFill>
              <a:schemeClr val="tx1"/>
            </a:solidFill>
            <a:prstDash val="solid"/>
            <a:round/>
            <a:headEnd type="none" w="sm" len="sm"/>
            <a:tailEnd type="triangle" w="med" len="med"/>
          </a:ln>
          <a:effectLst/>
        </p:spPr>
        <p:txBody>
          <a:bodyPr/>
          <a:lstStyle/>
          <a:p>
            <a:endParaRPr lang="en-US"/>
          </a:p>
        </p:txBody>
      </p:sp>
      <p:sp>
        <p:nvSpPr>
          <p:cNvPr id="94229" name="Freeform 20"/>
          <p:cNvSpPr>
            <a:spLocks/>
          </p:cNvSpPr>
          <p:nvPr/>
        </p:nvSpPr>
        <p:spPr bwMode="auto">
          <a:xfrm>
            <a:off x="5381625" y="4543425"/>
            <a:ext cx="603250" cy="773113"/>
          </a:xfrm>
          <a:custGeom>
            <a:avLst/>
            <a:gdLst>
              <a:gd name="T0" fmla="*/ 0 w 337"/>
              <a:gd name="T1" fmla="*/ 2147483647 h 433"/>
              <a:gd name="T2" fmla="*/ 2147483647 w 337"/>
              <a:gd name="T3" fmla="*/ 2147483647 h 433"/>
              <a:gd name="T4" fmla="*/ 2147483647 w 337"/>
              <a:gd name="T5" fmla="*/ 0 h 433"/>
              <a:gd name="T6" fmla="*/ 0 60000 65536"/>
              <a:gd name="T7" fmla="*/ 0 60000 65536"/>
              <a:gd name="T8" fmla="*/ 0 60000 65536"/>
            </a:gdLst>
            <a:ahLst/>
            <a:cxnLst>
              <a:cxn ang="T6">
                <a:pos x="T0" y="T1"/>
              </a:cxn>
              <a:cxn ang="T7">
                <a:pos x="T2" y="T3"/>
              </a:cxn>
              <a:cxn ang="T8">
                <a:pos x="T4" y="T5"/>
              </a:cxn>
            </a:cxnLst>
            <a:rect l="0" t="0" r="r" b="b"/>
            <a:pathLst>
              <a:path w="337" h="433">
                <a:moveTo>
                  <a:pt x="0" y="432"/>
                </a:moveTo>
                <a:lnTo>
                  <a:pt x="336" y="432"/>
                </a:lnTo>
                <a:lnTo>
                  <a:pt x="336" y="0"/>
                </a:lnTo>
              </a:path>
            </a:pathLst>
          </a:custGeom>
          <a:noFill/>
          <a:ln w="25400" cap="rnd" cmpd="sng">
            <a:solidFill>
              <a:schemeClr val="tx1"/>
            </a:solidFill>
            <a:prstDash val="solid"/>
            <a:round/>
            <a:headEnd type="none" w="sm" len="sm"/>
            <a:tailEnd type="triangle" w="med" len="med"/>
          </a:ln>
          <a:effectLst/>
        </p:spPr>
        <p:txBody>
          <a:bodyPr/>
          <a:lstStyle/>
          <a:p>
            <a:endParaRPr lang="en-US"/>
          </a:p>
        </p:txBody>
      </p:sp>
      <p:sp>
        <p:nvSpPr>
          <p:cNvPr id="94230" name="Rectangle 21"/>
          <p:cNvSpPr>
            <a:spLocks noChangeArrowheads="1"/>
          </p:cNvSpPr>
          <p:nvPr/>
        </p:nvSpPr>
        <p:spPr bwMode="auto">
          <a:xfrm>
            <a:off x="533400" y="2967038"/>
            <a:ext cx="1257300" cy="312737"/>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a:solidFill>
                  <a:schemeClr val="bg2"/>
                </a:solidFill>
                <a:latin typeface="Helvetica" pitchFamily="34" charset="0"/>
              </a:rPr>
              <a:t>Telnet Z</a:t>
            </a:r>
          </a:p>
        </p:txBody>
      </p:sp>
      <p:sp>
        <p:nvSpPr>
          <p:cNvPr id="94231" name="AutoShape 22"/>
          <p:cNvSpPr>
            <a:spLocks noChangeArrowheads="1"/>
          </p:cNvSpPr>
          <p:nvPr/>
        </p:nvSpPr>
        <p:spPr bwMode="auto">
          <a:xfrm>
            <a:off x="6477000" y="4378325"/>
            <a:ext cx="2362200" cy="1870075"/>
          </a:xfrm>
          <a:prstGeom prst="cloudCallout">
            <a:avLst>
              <a:gd name="adj1" fmla="val -63574"/>
              <a:gd name="adj2" fmla="val -32005"/>
            </a:avLst>
          </a:prstGeom>
          <a:solidFill>
            <a:srgbClr val="FFFFFF"/>
          </a:solidFill>
          <a:ln w="19050">
            <a:solidFill>
              <a:schemeClr val="tx1"/>
            </a:solidFill>
            <a:round/>
            <a:headEnd type="none" w="sm" len="sm"/>
            <a:tailEnd type="none" w="sm" len="sm"/>
          </a:ln>
          <a:effectLst>
            <a:outerShdw dist="35921" dir="2700000" algn="ctr" rotWithShape="0">
              <a:schemeClr val="tx1"/>
            </a:outerShdw>
          </a:effectLst>
        </p:spPr>
        <p:txBody>
          <a:bodyPr wrap="none" anchor="ctr"/>
          <a:lstStyle/>
          <a:p>
            <a:pPr eaLnBrk="0" hangingPunct="0"/>
            <a:endParaRPr lang="fr-FR">
              <a:latin typeface="Helvetica" pitchFamily="34" charset="0"/>
            </a:endParaRPr>
          </a:p>
        </p:txBody>
      </p:sp>
      <p:sp>
        <p:nvSpPr>
          <p:cNvPr id="94232" name="Rectangle 23"/>
          <p:cNvSpPr>
            <a:spLocks noChangeArrowheads="1"/>
          </p:cNvSpPr>
          <p:nvPr/>
        </p:nvSpPr>
        <p:spPr bwMode="auto">
          <a:xfrm>
            <a:off x="6659563" y="4781550"/>
            <a:ext cx="2179637" cy="1314450"/>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1500">
                <a:solidFill>
                  <a:schemeClr val="bg2"/>
                </a:solidFill>
                <a:latin typeface="Helvetica" pitchFamily="34" charset="0"/>
              </a:rPr>
              <a:t>Destination port = 23.</a:t>
            </a:r>
            <a:br>
              <a:rPr lang="en-US" sz="1500">
                <a:solidFill>
                  <a:schemeClr val="bg2"/>
                </a:solidFill>
                <a:latin typeface="Helvetica" pitchFamily="34" charset="0"/>
              </a:rPr>
            </a:br>
            <a:r>
              <a:rPr lang="en-US" sz="1500">
                <a:solidFill>
                  <a:schemeClr val="bg2"/>
                </a:solidFill>
                <a:latin typeface="Helvetica" pitchFamily="34" charset="0"/>
              </a:rPr>
              <a:t>Send packet to my </a:t>
            </a:r>
          </a:p>
          <a:p>
            <a:pPr defTabSz="1028700" eaLnBrk="0" hangingPunct="0">
              <a:lnSpc>
                <a:spcPts val="2138"/>
              </a:lnSpc>
              <a:tabLst>
                <a:tab pos="514350" algn="l"/>
                <a:tab pos="1028700" algn="l"/>
                <a:tab pos="1543050" algn="l"/>
              </a:tabLst>
            </a:pPr>
            <a:r>
              <a:rPr lang="en-US" sz="1500">
                <a:solidFill>
                  <a:schemeClr val="bg2"/>
                </a:solidFill>
                <a:latin typeface="Helvetica" pitchFamily="34" charset="0"/>
              </a:rPr>
              <a:t>Telnet </a:t>
            </a:r>
            <a:br>
              <a:rPr lang="en-US" sz="1500">
                <a:solidFill>
                  <a:schemeClr val="bg2"/>
                </a:solidFill>
                <a:latin typeface="Helvetica" pitchFamily="34" charset="0"/>
              </a:rPr>
            </a:br>
            <a:r>
              <a:rPr lang="en-US" sz="1500">
                <a:solidFill>
                  <a:schemeClr val="bg2"/>
                </a:solidFill>
                <a:latin typeface="Helvetica" pitchFamily="34" charset="0"/>
              </a:rPr>
              <a:t>application.</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5"/>
          <p:cNvSpPr>
            <a:spLocks noGrp="1"/>
          </p:cNvSpPr>
          <p:nvPr>
            <p:ph type="sldNum" sz="quarter" idx="12"/>
          </p:nvPr>
        </p:nvSpPr>
        <p:spPr>
          <a:noFill/>
          <a:ln>
            <a:miter lim="800000"/>
            <a:headEnd/>
            <a:tailEnd/>
          </a:ln>
        </p:spPr>
        <p:txBody>
          <a:bodyPr/>
          <a:lstStyle/>
          <a:p>
            <a:fld id="{344C77F5-8C24-4B17-B60D-004E2CFAEFF7}" type="slidenum">
              <a:rPr lang="en-US" smtClean="0"/>
              <a:pPr/>
              <a:t>105</a:t>
            </a:fld>
            <a:endParaRPr lang="en-US" smtClean="0"/>
          </a:p>
        </p:txBody>
      </p:sp>
      <p:sp>
        <p:nvSpPr>
          <p:cNvPr id="95235" name="Rectangle 2"/>
          <p:cNvSpPr>
            <a:spLocks noGrp="1" noChangeArrowheads="1"/>
          </p:cNvSpPr>
          <p:nvPr>
            <p:ph type="title"/>
          </p:nvPr>
        </p:nvSpPr>
        <p:spPr/>
        <p:txBody>
          <a:bodyPr/>
          <a:lstStyle/>
          <a:p>
            <a:pPr eaLnBrk="1" hangingPunct="1"/>
            <a:r>
              <a:rPr lang="en-US" smtClean="0"/>
              <a:t>TCP Port Numbers</a:t>
            </a:r>
          </a:p>
        </p:txBody>
      </p:sp>
      <p:sp>
        <p:nvSpPr>
          <p:cNvPr id="95236" name="AutoShape 5" descr="Click To expand">
            <a:hlinkClick r:id="rId3"/>
          </p:cNvPr>
          <p:cNvSpPr>
            <a:spLocks noChangeAspect="1" noChangeArrowheads="1"/>
          </p:cNvSpPr>
          <p:nvPr/>
        </p:nvSpPr>
        <p:spPr bwMode="auto">
          <a:xfrm>
            <a:off x="155575" y="46038"/>
            <a:ext cx="3333750" cy="2600325"/>
          </a:xfrm>
          <a:prstGeom prst="rect">
            <a:avLst/>
          </a:prstGeom>
          <a:noFill/>
          <a:ln w="9525">
            <a:noFill/>
            <a:miter lim="800000"/>
            <a:headEnd/>
            <a:tailEnd/>
          </a:ln>
        </p:spPr>
        <p:txBody>
          <a:bodyPr/>
          <a:lstStyle/>
          <a:p>
            <a:endParaRPr lang="fr-FR"/>
          </a:p>
        </p:txBody>
      </p:sp>
      <p:pic>
        <p:nvPicPr>
          <p:cNvPr id="95237" name="Picture 6"/>
          <p:cNvPicPr>
            <a:picLocks noChangeAspect="1" noChangeArrowheads="1"/>
          </p:cNvPicPr>
          <p:nvPr/>
        </p:nvPicPr>
        <p:blipFill>
          <a:blip r:embed="rId4"/>
          <a:srcRect/>
          <a:stretch>
            <a:fillRect/>
          </a:stretch>
        </p:blipFill>
        <p:spPr bwMode="auto">
          <a:xfrm>
            <a:off x="914400" y="1905000"/>
            <a:ext cx="6629400" cy="4554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4"/>
          <p:cNvSpPr>
            <a:spLocks noGrp="1"/>
          </p:cNvSpPr>
          <p:nvPr>
            <p:ph type="sldNum" sz="quarter" idx="12"/>
          </p:nvPr>
        </p:nvSpPr>
        <p:spPr>
          <a:noFill/>
          <a:ln>
            <a:miter lim="800000"/>
            <a:headEnd/>
            <a:tailEnd/>
          </a:ln>
        </p:spPr>
        <p:txBody>
          <a:bodyPr/>
          <a:lstStyle/>
          <a:p>
            <a:fld id="{8D4F48DC-9489-43F9-8231-759794E305BB}" type="slidenum">
              <a:rPr lang="en-US" smtClean="0"/>
              <a:pPr/>
              <a:t>106</a:t>
            </a:fld>
            <a:endParaRPr lang="en-US" smtClean="0"/>
          </a:p>
        </p:txBody>
      </p:sp>
      <p:sp>
        <p:nvSpPr>
          <p:cNvPr id="96259" name="Rectangle 2"/>
          <p:cNvSpPr>
            <a:spLocks noChangeArrowheads="1"/>
          </p:cNvSpPr>
          <p:nvPr/>
        </p:nvSpPr>
        <p:spPr bwMode="auto">
          <a:xfrm>
            <a:off x="1057275" y="2616200"/>
            <a:ext cx="2486025" cy="500063"/>
          </a:xfrm>
          <a:prstGeom prst="rect">
            <a:avLst/>
          </a:prstGeom>
          <a:noFill/>
          <a:ln w="9525">
            <a:noFill/>
            <a:miter lim="800000"/>
            <a:headEnd/>
            <a:tailEnd/>
          </a:ln>
          <a:effectLst/>
        </p:spPr>
        <p:txBody>
          <a:bodyPr wrap="none" lIns="21431" tIns="30362" rIns="21431" bIns="30362"/>
          <a:lstStyle/>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Send SYN </a:t>
            </a:r>
          </a:p>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(seq = 100 ctl = SYN)</a:t>
            </a:r>
          </a:p>
        </p:txBody>
      </p:sp>
      <p:sp>
        <p:nvSpPr>
          <p:cNvPr id="96260" name="Rectangle 3"/>
          <p:cNvSpPr>
            <a:spLocks noChangeArrowheads="1"/>
          </p:cNvSpPr>
          <p:nvPr/>
        </p:nvSpPr>
        <p:spPr bwMode="auto">
          <a:xfrm>
            <a:off x="5630863" y="3101975"/>
            <a:ext cx="2728912" cy="500063"/>
          </a:xfrm>
          <a:prstGeom prst="rect">
            <a:avLst/>
          </a:prstGeom>
          <a:noFill/>
          <a:ln w="9525">
            <a:noFill/>
            <a:miter lim="800000"/>
            <a:headEnd/>
            <a:tailEnd/>
          </a:ln>
          <a:effectLst/>
        </p:spPr>
        <p:txBody>
          <a:bodyPr wrap="none" lIns="21431" tIns="30362" rIns="21431" bIns="30362"/>
          <a:lstStyle/>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SYN Received</a:t>
            </a:r>
          </a:p>
        </p:txBody>
      </p:sp>
      <p:sp>
        <p:nvSpPr>
          <p:cNvPr id="96261" name="Line 4"/>
          <p:cNvSpPr>
            <a:spLocks noChangeShapeType="1"/>
          </p:cNvSpPr>
          <p:nvPr/>
        </p:nvSpPr>
        <p:spPr bwMode="auto">
          <a:xfrm>
            <a:off x="3971925" y="3086100"/>
            <a:ext cx="1543050" cy="257175"/>
          </a:xfrm>
          <a:prstGeom prst="line">
            <a:avLst/>
          </a:prstGeom>
          <a:noFill/>
          <a:ln w="50800">
            <a:solidFill>
              <a:schemeClr val="accent2"/>
            </a:solidFill>
            <a:round/>
            <a:headEnd type="none" w="sm" len="sm"/>
            <a:tailEnd type="triangle" w="med" len="med"/>
          </a:ln>
          <a:effectLst>
            <a:outerShdw dist="35921" dir="2700000" algn="ctr" rotWithShape="0">
              <a:schemeClr val="bg2"/>
            </a:outerShdw>
          </a:effectLst>
        </p:spPr>
        <p:txBody>
          <a:bodyPr wrap="none" anchor="ctr"/>
          <a:lstStyle/>
          <a:p>
            <a:endParaRPr lang="en-US"/>
          </a:p>
        </p:txBody>
      </p:sp>
      <p:sp>
        <p:nvSpPr>
          <p:cNvPr id="96262" name="Line 5"/>
          <p:cNvSpPr>
            <a:spLocks noChangeShapeType="1"/>
          </p:cNvSpPr>
          <p:nvPr/>
        </p:nvSpPr>
        <p:spPr bwMode="auto">
          <a:xfrm>
            <a:off x="3957638" y="2414588"/>
            <a:ext cx="0" cy="3343275"/>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6263" name="Line 6"/>
          <p:cNvSpPr>
            <a:spLocks noChangeShapeType="1"/>
          </p:cNvSpPr>
          <p:nvPr/>
        </p:nvSpPr>
        <p:spPr bwMode="auto">
          <a:xfrm>
            <a:off x="5529263" y="2414588"/>
            <a:ext cx="0" cy="3343275"/>
          </a:xfrm>
          <a:prstGeom prst="line">
            <a:avLst/>
          </a:prstGeom>
          <a:noFill/>
          <a:ln w="50800">
            <a:solidFill>
              <a:srgbClr val="00B179"/>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6264" name="Rectangle 7"/>
          <p:cNvSpPr>
            <a:spLocks noChangeArrowheads="1"/>
          </p:cNvSpPr>
          <p:nvPr/>
        </p:nvSpPr>
        <p:spPr bwMode="auto">
          <a:xfrm>
            <a:off x="5645150" y="3630613"/>
            <a:ext cx="3341688" cy="500062"/>
          </a:xfrm>
          <a:prstGeom prst="rect">
            <a:avLst/>
          </a:prstGeom>
          <a:noFill/>
          <a:ln w="9525">
            <a:noFill/>
            <a:miter lim="800000"/>
            <a:headEnd/>
            <a:tailEnd/>
          </a:ln>
          <a:effectLst/>
        </p:spPr>
        <p:txBody>
          <a:bodyPr wrap="none" lIns="21431" tIns="30362" rIns="21431" bIns="30362"/>
          <a:lstStyle/>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Send SYN, ACK </a:t>
            </a:r>
          </a:p>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(seq = 300 ack = 101 </a:t>
            </a:r>
          </a:p>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ctl = syn,ack)</a:t>
            </a:r>
          </a:p>
        </p:txBody>
      </p:sp>
      <p:sp>
        <p:nvSpPr>
          <p:cNvPr id="96265" name="Line 8"/>
          <p:cNvSpPr>
            <a:spLocks noChangeShapeType="1"/>
          </p:cNvSpPr>
          <p:nvPr/>
        </p:nvSpPr>
        <p:spPr bwMode="auto">
          <a:xfrm flipH="1">
            <a:off x="3929063" y="3786188"/>
            <a:ext cx="1571625" cy="228600"/>
          </a:xfrm>
          <a:prstGeom prst="line">
            <a:avLst/>
          </a:prstGeom>
          <a:noFill/>
          <a:ln w="50800">
            <a:solidFill>
              <a:srgbClr val="00B179"/>
            </a:solidFill>
            <a:round/>
            <a:headEnd type="none" w="sm" len="sm"/>
            <a:tailEnd type="triangle" w="med" len="med"/>
          </a:ln>
          <a:effectLst>
            <a:outerShdw dist="35921" dir="2700000" algn="ctr" rotWithShape="0">
              <a:schemeClr val="bg2"/>
            </a:outerShdw>
          </a:effectLst>
        </p:spPr>
        <p:txBody>
          <a:bodyPr wrap="none" anchor="ctr"/>
          <a:lstStyle/>
          <a:p>
            <a:endParaRPr lang="en-US"/>
          </a:p>
        </p:txBody>
      </p:sp>
      <p:sp>
        <p:nvSpPr>
          <p:cNvPr id="96266" name="Rectangle 9"/>
          <p:cNvSpPr>
            <a:spLocks noChangeArrowheads="1"/>
          </p:cNvSpPr>
          <p:nvPr/>
        </p:nvSpPr>
        <p:spPr bwMode="auto">
          <a:xfrm>
            <a:off x="1057275" y="4330700"/>
            <a:ext cx="2671763" cy="500063"/>
          </a:xfrm>
          <a:prstGeom prst="rect">
            <a:avLst/>
          </a:prstGeom>
          <a:noFill/>
          <a:ln w="9525">
            <a:noFill/>
            <a:miter lim="800000"/>
            <a:headEnd/>
            <a:tailEnd/>
          </a:ln>
          <a:effectLst/>
        </p:spPr>
        <p:txBody>
          <a:bodyPr wrap="none" lIns="21431" tIns="30362" rIns="21431" bIns="30362"/>
          <a:lstStyle/>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Established</a:t>
            </a:r>
          </a:p>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(seq = 101 ack = 301 </a:t>
            </a:r>
          </a:p>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ctl = ack)</a:t>
            </a:r>
          </a:p>
        </p:txBody>
      </p:sp>
      <p:sp>
        <p:nvSpPr>
          <p:cNvPr id="96267" name="Line 10"/>
          <p:cNvSpPr>
            <a:spLocks noChangeShapeType="1"/>
          </p:cNvSpPr>
          <p:nvPr/>
        </p:nvSpPr>
        <p:spPr bwMode="auto">
          <a:xfrm>
            <a:off x="3971925" y="4800600"/>
            <a:ext cx="1543050" cy="171450"/>
          </a:xfrm>
          <a:prstGeom prst="line">
            <a:avLst/>
          </a:prstGeom>
          <a:noFill/>
          <a:ln w="50800">
            <a:solidFill>
              <a:schemeClr val="accent2"/>
            </a:solidFill>
            <a:round/>
            <a:headEnd type="none" w="sm" len="sm"/>
            <a:tailEnd type="triangle" w="med" len="med"/>
          </a:ln>
          <a:effectLst>
            <a:outerShdw dist="35921" dir="2700000" algn="ctr" rotWithShape="0">
              <a:schemeClr val="bg2"/>
            </a:outerShdw>
          </a:effectLst>
        </p:spPr>
        <p:txBody>
          <a:bodyPr wrap="none" anchor="ctr"/>
          <a:lstStyle/>
          <a:p>
            <a:endParaRPr lang="en-US"/>
          </a:p>
        </p:txBody>
      </p:sp>
      <p:sp>
        <p:nvSpPr>
          <p:cNvPr id="96268" name="Rectangle 11"/>
          <p:cNvSpPr>
            <a:spLocks noChangeArrowheads="1"/>
          </p:cNvSpPr>
          <p:nvPr/>
        </p:nvSpPr>
        <p:spPr bwMode="auto">
          <a:xfrm>
            <a:off x="2343150" y="1544638"/>
            <a:ext cx="771525" cy="341312"/>
          </a:xfrm>
          <a:prstGeom prst="rect">
            <a:avLst/>
          </a:prstGeom>
          <a:noFill/>
          <a:ln w="9525">
            <a:noFill/>
            <a:miter lim="800000"/>
            <a:headEnd/>
            <a:tailEnd/>
          </a:ln>
          <a:effectLst/>
        </p:spPr>
        <p:txBody>
          <a:bodyPr wrap="none" lIns="21431" tIns="30362" rIns="21431" bIns="30362"/>
          <a:lstStyle/>
          <a:p>
            <a:pPr defTabSz="1028700" eaLnBrk="0" hangingPunct="0">
              <a:lnSpc>
                <a:spcPts val="1800"/>
              </a:lnSpc>
              <a:tabLst>
                <a:tab pos="514350" algn="l"/>
                <a:tab pos="1028700" algn="l"/>
                <a:tab pos="1543050" algn="l"/>
              </a:tabLst>
            </a:pPr>
            <a:r>
              <a:rPr lang="en-US" sz="1600">
                <a:solidFill>
                  <a:srgbClr val="000000"/>
                </a:solidFill>
                <a:latin typeface="Helvetica" pitchFamily="34" charset="0"/>
              </a:rPr>
              <a:t>Host A</a:t>
            </a:r>
          </a:p>
        </p:txBody>
      </p:sp>
      <p:pic>
        <p:nvPicPr>
          <p:cNvPr id="96269" name="Picture 12"/>
          <p:cNvPicPr>
            <a:picLocks noChangeArrowheads="1"/>
          </p:cNvPicPr>
          <p:nvPr/>
        </p:nvPicPr>
        <p:blipFill>
          <a:blip r:embed="rId3"/>
          <a:srcRect/>
          <a:stretch>
            <a:fillRect/>
          </a:stretch>
        </p:blipFill>
        <p:spPr bwMode="auto">
          <a:xfrm>
            <a:off x="2297113" y="1828800"/>
            <a:ext cx="817562" cy="739775"/>
          </a:xfrm>
          <a:prstGeom prst="rect">
            <a:avLst/>
          </a:prstGeom>
          <a:noFill/>
          <a:ln w="9525">
            <a:noFill/>
            <a:miter lim="800000"/>
            <a:headEnd/>
            <a:tailEnd/>
          </a:ln>
          <a:effectLst/>
        </p:spPr>
      </p:pic>
      <p:sp>
        <p:nvSpPr>
          <p:cNvPr id="96270" name="Rectangle 13"/>
          <p:cNvSpPr>
            <a:spLocks noChangeArrowheads="1"/>
          </p:cNvSpPr>
          <p:nvPr/>
        </p:nvSpPr>
        <p:spPr bwMode="auto">
          <a:xfrm>
            <a:off x="6543675" y="1544638"/>
            <a:ext cx="771525" cy="341312"/>
          </a:xfrm>
          <a:prstGeom prst="rect">
            <a:avLst/>
          </a:prstGeom>
          <a:noFill/>
          <a:ln w="9525">
            <a:noFill/>
            <a:miter lim="800000"/>
            <a:headEnd/>
            <a:tailEnd/>
          </a:ln>
          <a:effectLst/>
        </p:spPr>
        <p:txBody>
          <a:bodyPr wrap="none" lIns="21431" tIns="30362" rIns="21431" bIns="30362"/>
          <a:lstStyle/>
          <a:p>
            <a:pPr defTabSz="1028700" eaLnBrk="0" hangingPunct="0">
              <a:lnSpc>
                <a:spcPts val="1800"/>
              </a:lnSpc>
              <a:tabLst>
                <a:tab pos="514350" algn="l"/>
                <a:tab pos="1028700" algn="l"/>
                <a:tab pos="1543050" algn="l"/>
              </a:tabLst>
            </a:pPr>
            <a:r>
              <a:rPr lang="en-US" sz="1600">
                <a:solidFill>
                  <a:srgbClr val="000000"/>
                </a:solidFill>
                <a:latin typeface="Helvetica" pitchFamily="34" charset="0"/>
              </a:rPr>
              <a:t>Host B</a:t>
            </a:r>
          </a:p>
        </p:txBody>
      </p:sp>
      <p:pic>
        <p:nvPicPr>
          <p:cNvPr id="96271" name="Picture 14"/>
          <p:cNvPicPr>
            <a:picLocks noChangeArrowheads="1"/>
          </p:cNvPicPr>
          <p:nvPr/>
        </p:nvPicPr>
        <p:blipFill>
          <a:blip r:embed="rId3"/>
          <a:srcRect/>
          <a:stretch>
            <a:fillRect/>
          </a:stretch>
        </p:blipFill>
        <p:spPr bwMode="auto">
          <a:xfrm>
            <a:off x="6497638" y="1828800"/>
            <a:ext cx="817562" cy="739775"/>
          </a:xfrm>
          <a:prstGeom prst="rect">
            <a:avLst/>
          </a:prstGeom>
          <a:noFill/>
          <a:ln w="9525">
            <a:noFill/>
            <a:miter lim="800000"/>
            <a:headEnd/>
            <a:tailEnd/>
          </a:ln>
          <a:effectLst/>
        </p:spPr>
      </p:pic>
      <p:grpSp>
        <p:nvGrpSpPr>
          <p:cNvPr id="2" name="Group 15"/>
          <p:cNvGrpSpPr>
            <a:grpSpLocks/>
          </p:cNvGrpSpPr>
          <p:nvPr/>
        </p:nvGrpSpPr>
        <p:grpSpPr bwMode="auto">
          <a:xfrm>
            <a:off x="465138" y="2662238"/>
            <a:ext cx="415925" cy="455612"/>
            <a:chOff x="293" y="1677"/>
            <a:chExt cx="262" cy="287"/>
          </a:xfrm>
        </p:grpSpPr>
        <p:sp>
          <p:nvSpPr>
            <p:cNvPr id="96281" name="Oval 16"/>
            <p:cNvSpPr>
              <a:spLocks noChangeArrowheads="1"/>
            </p:cNvSpPr>
            <p:nvPr/>
          </p:nvSpPr>
          <p:spPr bwMode="auto">
            <a:xfrm>
              <a:off x="293" y="1687"/>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endParaRPr lang="fr-FR"/>
            </a:p>
          </p:txBody>
        </p:sp>
        <p:sp>
          <p:nvSpPr>
            <p:cNvPr id="96282" name="Rectangle 17"/>
            <p:cNvSpPr>
              <a:spLocks noChangeArrowheads="1"/>
            </p:cNvSpPr>
            <p:nvPr/>
          </p:nvSpPr>
          <p:spPr bwMode="auto">
            <a:xfrm>
              <a:off x="323" y="1677"/>
              <a:ext cx="232" cy="287"/>
            </a:xfrm>
            <a:prstGeom prst="rect">
              <a:avLst/>
            </a:prstGeom>
            <a:noFill/>
            <a:ln w="9525">
              <a:noFill/>
              <a:miter lim="800000"/>
              <a:headEnd/>
              <a:tailEnd/>
            </a:ln>
            <a:effectLst/>
          </p:spPr>
          <p:txBody>
            <a:bodyPr wrap="none" lIns="103584" tIns="51793" rIns="103584" bIns="51793">
              <a:spAutoFit/>
            </a:bodyPr>
            <a:lstStyle/>
            <a:p>
              <a:pPr algn="l" defTabSz="1028700" eaLnBrk="0" hangingPunct="0"/>
              <a:r>
                <a:rPr lang="en-US" sz="2300">
                  <a:latin typeface="Helvetica" pitchFamily="34" charset="0"/>
                </a:rPr>
                <a:t>1</a:t>
              </a:r>
            </a:p>
          </p:txBody>
        </p:sp>
      </p:grpSp>
      <p:grpSp>
        <p:nvGrpSpPr>
          <p:cNvPr id="3" name="Group 18"/>
          <p:cNvGrpSpPr>
            <a:grpSpLocks/>
          </p:cNvGrpSpPr>
          <p:nvPr/>
        </p:nvGrpSpPr>
        <p:grpSpPr bwMode="auto">
          <a:xfrm>
            <a:off x="7508875" y="3462338"/>
            <a:ext cx="415925" cy="455612"/>
            <a:chOff x="4730" y="2181"/>
            <a:chExt cx="262" cy="287"/>
          </a:xfrm>
        </p:grpSpPr>
        <p:sp>
          <p:nvSpPr>
            <p:cNvPr id="96279" name="Oval 19"/>
            <p:cNvSpPr>
              <a:spLocks noChangeArrowheads="1"/>
            </p:cNvSpPr>
            <p:nvPr/>
          </p:nvSpPr>
          <p:spPr bwMode="auto">
            <a:xfrm>
              <a:off x="4730" y="2191"/>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endParaRPr lang="fr-FR"/>
            </a:p>
          </p:txBody>
        </p:sp>
        <p:sp>
          <p:nvSpPr>
            <p:cNvPr id="96280" name="Rectangle 20"/>
            <p:cNvSpPr>
              <a:spLocks noChangeArrowheads="1"/>
            </p:cNvSpPr>
            <p:nvPr/>
          </p:nvSpPr>
          <p:spPr bwMode="auto">
            <a:xfrm>
              <a:off x="4760" y="2181"/>
              <a:ext cx="232" cy="287"/>
            </a:xfrm>
            <a:prstGeom prst="rect">
              <a:avLst/>
            </a:prstGeom>
            <a:noFill/>
            <a:ln w="9525">
              <a:noFill/>
              <a:miter lim="800000"/>
              <a:headEnd/>
              <a:tailEnd/>
            </a:ln>
            <a:effectLst/>
          </p:spPr>
          <p:txBody>
            <a:bodyPr wrap="none" lIns="103584" tIns="51793" rIns="103584" bIns="51793">
              <a:spAutoFit/>
            </a:bodyPr>
            <a:lstStyle/>
            <a:p>
              <a:pPr algn="l" defTabSz="1028700" eaLnBrk="0" hangingPunct="0"/>
              <a:r>
                <a:rPr lang="en-US" sz="2300">
                  <a:latin typeface="Helvetica" pitchFamily="34" charset="0"/>
                </a:rPr>
                <a:t>2</a:t>
              </a:r>
            </a:p>
          </p:txBody>
        </p:sp>
      </p:grpSp>
      <p:grpSp>
        <p:nvGrpSpPr>
          <p:cNvPr id="4" name="Group 21"/>
          <p:cNvGrpSpPr>
            <a:grpSpLocks/>
          </p:cNvGrpSpPr>
          <p:nvPr/>
        </p:nvGrpSpPr>
        <p:grpSpPr bwMode="auto">
          <a:xfrm>
            <a:off x="479425" y="4391025"/>
            <a:ext cx="415925" cy="455613"/>
            <a:chOff x="302" y="2766"/>
            <a:chExt cx="262" cy="287"/>
          </a:xfrm>
        </p:grpSpPr>
        <p:sp>
          <p:nvSpPr>
            <p:cNvPr id="96277" name="Oval 22"/>
            <p:cNvSpPr>
              <a:spLocks noChangeArrowheads="1"/>
            </p:cNvSpPr>
            <p:nvPr/>
          </p:nvSpPr>
          <p:spPr bwMode="auto">
            <a:xfrm>
              <a:off x="302" y="2776"/>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endParaRPr lang="fr-FR"/>
            </a:p>
          </p:txBody>
        </p:sp>
        <p:sp>
          <p:nvSpPr>
            <p:cNvPr id="96278" name="Rectangle 23"/>
            <p:cNvSpPr>
              <a:spLocks noChangeArrowheads="1"/>
            </p:cNvSpPr>
            <p:nvPr/>
          </p:nvSpPr>
          <p:spPr bwMode="auto">
            <a:xfrm>
              <a:off x="332" y="2766"/>
              <a:ext cx="232" cy="287"/>
            </a:xfrm>
            <a:prstGeom prst="rect">
              <a:avLst/>
            </a:prstGeom>
            <a:noFill/>
            <a:ln w="9525">
              <a:noFill/>
              <a:miter lim="800000"/>
              <a:headEnd/>
              <a:tailEnd/>
            </a:ln>
            <a:effectLst/>
          </p:spPr>
          <p:txBody>
            <a:bodyPr wrap="none" lIns="103584" tIns="51793" rIns="103584" bIns="51793">
              <a:spAutoFit/>
            </a:bodyPr>
            <a:lstStyle/>
            <a:p>
              <a:pPr algn="l" defTabSz="1028700" eaLnBrk="0" hangingPunct="0"/>
              <a:r>
                <a:rPr lang="en-US" sz="2300">
                  <a:latin typeface="Helvetica" pitchFamily="34" charset="0"/>
                </a:rPr>
                <a:t>3</a:t>
              </a:r>
            </a:p>
          </p:txBody>
        </p:sp>
      </p:grpSp>
      <p:sp>
        <p:nvSpPr>
          <p:cNvPr id="96275" name="Rectangle 24"/>
          <p:cNvSpPr>
            <a:spLocks noChangeArrowheads="1"/>
          </p:cNvSpPr>
          <p:nvPr/>
        </p:nvSpPr>
        <p:spPr bwMode="auto">
          <a:xfrm>
            <a:off x="2082800" y="3844925"/>
            <a:ext cx="1739900" cy="376238"/>
          </a:xfrm>
          <a:prstGeom prst="rect">
            <a:avLst/>
          </a:prstGeom>
          <a:noFill/>
          <a:ln w="9525">
            <a:noFill/>
            <a:miter lim="800000"/>
            <a:headEnd/>
            <a:tailEnd/>
          </a:ln>
          <a:effectLst/>
        </p:spPr>
        <p:txBody>
          <a:bodyPr wrap="none" lIns="103584" tIns="51793" rIns="103584" bIns="51793">
            <a:spAutoFit/>
          </a:bodyPr>
          <a:lstStyle/>
          <a:p>
            <a:pPr algn="l" defTabSz="1028700" eaLnBrk="0" hangingPunct="0">
              <a:lnSpc>
                <a:spcPts val="2138"/>
              </a:lnSpc>
            </a:pPr>
            <a:r>
              <a:rPr lang="en-US">
                <a:solidFill>
                  <a:srgbClr val="000000"/>
                </a:solidFill>
                <a:latin typeface="Helvetica" pitchFamily="34" charset="0"/>
              </a:rPr>
              <a:t>SYN Received</a:t>
            </a:r>
          </a:p>
        </p:txBody>
      </p:sp>
      <p:sp>
        <p:nvSpPr>
          <p:cNvPr id="96276" name="Rectangle 25"/>
          <p:cNvSpPr>
            <a:spLocks noGrp="1" noChangeArrowheads="1"/>
          </p:cNvSpPr>
          <p:nvPr>
            <p:ph type="title"/>
          </p:nvPr>
        </p:nvSpPr>
        <p:spPr>
          <a:xfrm>
            <a:off x="766763" y="228600"/>
            <a:ext cx="7623175" cy="1143000"/>
          </a:xfrm>
          <a:noFill/>
          <a:effectLst>
            <a:outerShdw dist="17961" dir="2700000" algn="ctr" rotWithShape="0">
              <a:schemeClr val="bg2"/>
            </a:outerShdw>
          </a:effectLst>
        </p:spPr>
        <p:txBody>
          <a:bodyPr lIns="82124" tIns="41061" rIns="82124" bIns="41061" anchorCtr="1">
            <a:normAutofit fontScale="90000"/>
          </a:bodyPr>
          <a:lstStyle/>
          <a:p>
            <a:pPr eaLnBrk="1" hangingPunct="1"/>
            <a:r>
              <a:rPr lang="en-US" sz="3600" smtClean="0"/>
              <a:t>TCP Three-Way Handshake/Open Connection</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5"/>
          <p:cNvSpPr>
            <a:spLocks noGrp="1"/>
          </p:cNvSpPr>
          <p:nvPr>
            <p:ph type="sldNum" sz="quarter" idx="12"/>
          </p:nvPr>
        </p:nvSpPr>
        <p:spPr>
          <a:noFill/>
          <a:ln>
            <a:miter lim="800000"/>
            <a:headEnd/>
            <a:tailEnd/>
          </a:ln>
        </p:spPr>
        <p:txBody>
          <a:bodyPr/>
          <a:lstStyle/>
          <a:p>
            <a:fld id="{F61A6B28-E076-4883-A6F9-BF2A695B2BEB}" type="slidenum">
              <a:rPr lang="en-US" smtClean="0"/>
              <a:pPr/>
              <a:t>107</a:t>
            </a:fld>
            <a:endParaRPr lang="en-US" smtClean="0"/>
          </a:p>
        </p:txBody>
      </p:sp>
      <p:sp>
        <p:nvSpPr>
          <p:cNvPr id="97283" name="Rectangle 2"/>
          <p:cNvSpPr>
            <a:spLocks noGrp="1" noChangeArrowheads="1"/>
          </p:cNvSpPr>
          <p:nvPr>
            <p:ph type="title"/>
          </p:nvPr>
        </p:nvSpPr>
        <p:spPr/>
        <p:txBody>
          <a:bodyPr/>
          <a:lstStyle/>
          <a:p>
            <a:pPr eaLnBrk="1" hangingPunct="1"/>
            <a:r>
              <a:rPr lang="en-US" smtClean="0"/>
              <a:t>Opening &amp; Closing Connection</a:t>
            </a:r>
          </a:p>
        </p:txBody>
      </p:sp>
      <p:pic>
        <p:nvPicPr>
          <p:cNvPr id="97284" name="Picture 4"/>
          <p:cNvPicPr>
            <a:picLocks noChangeAspect="1" noChangeArrowheads="1"/>
          </p:cNvPicPr>
          <p:nvPr/>
        </p:nvPicPr>
        <p:blipFill>
          <a:blip r:embed="rId2"/>
          <a:srcRect l="19531" t="27083" r="28125" b="22917"/>
          <a:stretch>
            <a:fillRect/>
          </a:stretch>
        </p:blipFill>
        <p:spPr bwMode="auto">
          <a:xfrm>
            <a:off x="533400" y="1447800"/>
            <a:ext cx="7162800" cy="5132388"/>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5"/>
          <p:cNvSpPr>
            <a:spLocks noGrp="1"/>
          </p:cNvSpPr>
          <p:nvPr>
            <p:ph type="sldNum" sz="quarter" idx="12"/>
          </p:nvPr>
        </p:nvSpPr>
        <p:spPr>
          <a:noFill/>
          <a:ln>
            <a:miter lim="800000"/>
            <a:headEnd/>
            <a:tailEnd/>
          </a:ln>
        </p:spPr>
        <p:txBody>
          <a:bodyPr/>
          <a:lstStyle/>
          <a:p>
            <a:fld id="{11963FF8-ACF9-46FB-B5F2-AC303B021325}" type="slidenum">
              <a:rPr lang="en-US" smtClean="0"/>
              <a:pPr/>
              <a:t>108</a:t>
            </a:fld>
            <a:endParaRPr lang="en-US" smtClean="0"/>
          </a:p>
        </p:txBody>
      </p:sp>
      <p:sp>
        <p:nvSpPr>
          <p:cNvPr id="98307" name="Rectangle 2"/>
          <p:cNvSpPr>
            <a:spLocks noGrp="1" noChangeArrowheads="1"/>
          </p:cNvSpPr>
          <p:nvPr>
            <p:ph type="title"/>
          </p:nvPr>
        </p:nvSpPr>
        <p:spPr/>
        <p:txBody>
          <a:bodyPr/>
          <a:lstStyle/>
          <a:p>
            <a:pPr eaLnBrk="1" hangingPunct="1"/>
            <a:r>
              <a:rPr lang="en-US" dirty="0" err="1" smtClean="0"/>
              <a:t>Fenêtrage</a:t>
            </a:r>
            <a:endParaRPr lang="en-US" dirty="0" smtClean="0"/>
          </a:p>
        </p:txBody>
      </p:sp>
      <p:sp>
        <p:nvSpPr>
          <p:cNvPr id="98308" name="Rectangle 3"/>
          <p:cNvSpPr>
            <a:spLocks noGrp="1" noChangeArrowheads="1"/>
          </p:cNvSpPr>
          <p:nvPr>
            <p:ph type="body" idx="1"/>
          </p:nvPr>
        </p:nvSpPr>
        <p:spPr/>
        <p:txBody>
          <a:bodyPr/>
          <a:lstStyle/>
          <a:p>
            <a:pPr algn="just"/>
            <a:endParaRPr lang="fr-FR" sz="2400" dirty="0" smtClean="0">
              <a:latin typeface="Tahoma" pitchFamily="34" charset="0"/>
            </a:endParaRPr>
          </a:p>
          <a:p>
            <a:pPr algn="just"/>
            <a:r>
              <a:rPr lang="fr-FR" sz="2400" dirty="0" smtClean="0">
                <a:latin typeface="Tahoma" pitchFamily="34" charset="0"/>
              </a:rPr>
              <a:t>Fenêtrage en réseau, c’est la quantité de segments de données qu'une machine peut transmettre / envoyer sur le réseau sans avoir reçu un accusé de réception</a:t>
            </a:r>
            <a:endParaRPr lang="en-US" sz="2400" dirty="0" smtClean="0">
              <a:latin typeface="Tahoma" pitchFamily="34"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6"/>
          <p:cNvSpPr>
            <a:spLocks noGrp="1"/>
          </p:cNvSpPr>
          <p:nvPr>
            <p:ph type="sldNum" sz="quarter" idx="12"/>
          </p:nvPr>
        </p:nvSpPr>
        <p:spPr>
          <a:noFill/>
          <a:ln>
            <a:miter lim="800000"/>
            <a:headEnd/>
            <a:tailEnd/>
          </a:ln>
        </p:spPr>
        <p:txBody>
          <a:bodyPr/>
          <a:lstStyle/>
          <a:p>
            <a:fld id="{126D8C54-1BE6-4D2B-8F31-A4E68CB6BF0E}" type="slidenum">
              <a:rPr lang="en-US" smtClean="0"/>
              <a:pPr/>
              <a:t>109</a:t>
            </a:fld>
            <a:endParaRPr lang="en-US" smtClean="0"/>
          </a:p>
        </p:txBody>
      </p:sp>
      <p:sp>
        <p:nvSpPr>
          <p:cNvPr id="99331" name="Rectangle 2"/>
          <p:cNvSpPr>
            <a:spLocks noGrp="1" noChangeArrowheads="1"/>
          </p:cNvSpPr>
          <p:nvPr>
            <p:ph type="body" sz="half" idx="2"/>
          </p:nvPr>
        </p:nvSpPr>
        <p:spPr>
          <a:xfrm>
            <a:off x="457200" y="6018213"/>
            <a:ext cx="8226425" cy="382587"/>
          </a:xfrm>
          <a:noFill/>
        </p:spPr>
        <p:txBody>
          <a:bodyPr lIns="82153" tIns="41076" rIns="82153" bIns="41076" anchor="ctr" anchorCtr="1">
            <a:normAutofit fontScale="92500" lnSpcReduction="20000"/>
          </a:bodyPr>
          <a:lstStyle/>
          <a:p>
            <a:pPr eaLnBrk="1" hangingPunct="1"/>
            <a:r>
              <a:rPr lang="en-US" sz="2600" dirty="0" err="1" smtClean="0"/>
              <a:t>Taille</a:t>
            </a:r>
            <a:r>
              <a:rPr lang="en-US" sz="2600" dirty="0" smtClean="0"/>
              <a:t> de </a:t>
            </a:r>
            <a:r>
              <a:rPr lang="en-US" sz="2600" dirty="0" err="1" smtClean="0"/>
              <a:t>fenêtre</a:t>
            </a:r>
            <a:r>
              <a:rPr lang="en-US" sz="2600" dirty="0" smtClean="0"/>
              <a:t> = 1</a:t>
            </a:r>
          </a:p>
        </p:txBody>
      </p:sp>
      <p:sp>
        <p:nvSpPr>
          <p:cNvPr id="99332" name="Rectangle 3"/>
          <p:cNvSpPr>
            <a:spLocks noChangeArrowheads="1"/>
          </p:cNvSpPr>
          <p:nvPr/>
        </p:nvSpPr>
        <p:spPr bwMode="auto">
          <a:xfrm>
            <a:off x="609600" y="1524000"/>
            <a:ext cx="1576388" cy="457200"/>
          </a:xfrm>
          <a:prstGeom prst="rect">
            <a:avLst/>
          </a:prstGeom>
          <a:solidFill>
            <a:srgbClr val="FFFFFF"/>
          </a:solidFill>
          <a:ln w="9525">
            <a:noFill/>
            <a:miter lim="800000"/>
            <a:headEnd/>
            <a:tailEnd/>
          </a:ln>
          <a:effectLst/>
        </p:spPr>
        <p:txBody>
          <a:bodyPr wrap="none" lIns="21431" tIns="30362" rIns="21431" bIns="30362"/>
          <a:lstStyle/>
          <a:p>
            <a:pPr defTabSz="1028700" eaLnBrk="0" hangingPunct="0">
              <a:lnSpc>
                <a:spcPts val="2025"/>
              </a:lnSpc>
              <a:tabLst>
                <a:tab pos="514350" algn="l"/>
                <a:tab pos="1028700" algn="l"/>
                <a:tab pos="1543050" algn="l"/>
              </a:tabLst>
            </a:pPr>
            <a:r>
              <a:rPr lang="en-US" sz="2000">
                <a:latin typeface="Helvetica" pitchFamily="34" charset="0"/>
              </a:rPr>
              <a:t> </a:t>
            </a:r>
            <a:r>
              <a:rPr lang="en-US" sz="3600">
                <a:latin typeface="Helvetica" pitchFamily="34" charset="0"/>
              </a:rPr>
              <a:t>Sender</a:t>
            </a:r>
            <a:r>
              <a:rPr lang="en-US" sz="2000">
                <a:solidFill>
                  <a:schemeClr val="accent1"/>
                </a:solidFill>
                <a:latin typeface="Helvetica" pitchFamily="34" charset="0"/>
              </a:rPr>
              <a:t> </a:t>
            </a:r>
          </a:p>
        </p:txBody>
      </p:sp>
      <p:sp>
        <p:nvSpPr>
          <p:cNvPr id="99333" name="Rectangle 4"/>
          <p:cNvSpPr>
            <a:spLocks noChangeArrowheads="1"/>
          </p:cNvSpPr>
          <p:nvPr/>
        </p:nvSpPr>
        <p:spPr bwMode="auto">
          <a:xfrm>
            <a:off x="6486525" y="1552575"/>
            <a:ext cx="1600200" cy="428625"/>
          </a:xfrm>
          <a:prstGeom prst="rect">
            <a:avLst/>
          </a:prstGeom>
          <a:solidFill>
            <a:srgbClr val="FFFFFF"/>
          </a:solidFill>
          <a:ln w="9525">
            <a:noFill/>
            <a:miter lim="800000"/>
            <a:headEnd/>
            <a:tailEnd/>
          </a:ln>
          <a:effectLst/>
        </p:spPr>
        <p:txBody>
          <a:bodyPr wrap="none" lIns="21431" tIns="30362" rIns="21431" bIns="30362"/>
          <a:lstStyle/>
          <a:p>
            <a:pPr defTabSz="1028700" eaLnBrk="0" hangingPunct="0">
              <a:lnSpc>
                <a:spcPts val="2025"/>
              </a:lnSpc>
              <a:tabLst>
                <a:tab pos="514350" algn="l"/>
                <a:tab pos="1028700" algn="l"/>
                <a:tab pos="1543050" algn="l"/>
              </a:tabLst>
            </a:pPr>
            <a:r>
              <a:rPr lang="en-US" sz="2000">
                <a:solidFill>
                  <a:schemeClr val="accent1"/>
                </a:solidFill>
                <a:latin typeface="Helvetica" pitchFamily="34" charset="0"/>
              </a:rPr>
              <a:t> </a:t>
            </a:r>
            <a:r>
              <a:rPr lang="en-US" sz="3600">
                <a:latin typeface="Helvetica" pitchFamily="34" charset="0"/>
              </a:rPr>
              <a:t>Receiver</a:t>
            </a:r>
          </a:p>
        </p:txBody>
      </p:sp>
      <p:sp>
        <p:nvSpPr>
          <p:cNvPr id="99334" name="Line 5"/>
          <p:cNvSpPr>
            <a:spLocks noChangeShapeType="1"/>
          </p:cNvSpPr>
          <p:nvPr/>
        </p:nvSpPr>
        <p:spPr bwMode="auto">
          <a:xfrm>
            <a:off x="2786063" y="1762125"/>
            <a:ext cx="0" cy="4300538"/>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9335" name="Line 6"/>
          <p:cNvSpPr>
            <a:spLocks noChangeShapeType="1"/>
          </p:cNvSpPr>
          <p:nvPr/>
        </p:nvSpPr>
        <p:spPr bwMode="auto">
          <a:xfrm>
            <a:off x="6286500" y="1704975"/>
            <a:ext cx="0" cy="4300538"/>
          </a:xfrm>
          <a:prstGeom prst="line">
            <a:avLst/>
          </a:prstGeom>
          <a:noFill/>
          <a:ln w="50800">
            <a:solidFill>
              <a:srgbClr val="00B179"/>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99336" name="Rectangle 7"/>
          <p:cNvSpPr>
            <a:spLocks noChangeArrowheads="1"/>
          </p:cNvSpPr>
          <p:nvPr/>
        </p:nvSpPr>
        <p:spPr bwMode="auto">
          <a:xfrm>
            <a:off x="1601788" y="1963738"/>
            <a:ext cx="1114425" cy="528637"/>
          </a:xfrm>
          <a:prstGeom prst="rect">
            <a:avLst/>
          </a:prstGeom>
          <a:noFill/>
          <a:ln w="9525">
            <a:noFill/>
            <a:miter lim="800000"/>
            <a:headEnd/>
            <a:tailEnd/>
          </a:ln>
          <a:effectLst/>
        </p:spPr>
        <p:txBody>
          <a:bodyPr wrap="none" lIns="21431" tIns="30362" rIns="21431" bIns="30362"/>
          <a:lstStyle/>
          <a:p>
            <a:pPr algn="r" defTabSz="1028700" eaLnBrk="0" hangingPunct="0">
              <a:lnSpc>
                <a:spcPts val="2363"/>
              </a:lnSpc>
              <a:tabLst>
                <a:tab pos="514350" algn="l"/>
                <a:tab pos="1028700" algn="l"/>
                <a:tab pos="1543050" algn="l"/>
              </a:tabLst>
            </a:pPr>
            <a:r>
              <a:rPr lang="en-US" sz="2000">
                <a:solidFill>
                  <a:srgbClr val="000000"/>
                </a:solidFill>
                <a:latin typeface="Helvetica" pitchFamily="34" charset="0"/>
              </a:rPr>
              <a:t>Send 1</a:t>
            </a:r>
          </a:p>
        </p:txBody>
      </p:sp>
      <p:sp>
        <p:nvSpPr>
          <p:cNvPr id="99337" name="Rectangle 8"/>
          <p:cNvSpPr>
            <a:spLocks noChangeArrowheads="1"/>
          </p:cNvSpPr>
          <p:nvPr/>
        </p:nvSpPr>
        <p:spPr bwMode="auto">
          <a:xfrm>
            <a:off x="6373813" y="2120900"/>
            <a:ext cx="1457325" cy="528638"/>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Receive 1</a:t>
            </a:r>
          </a:p>
        </p:txBody>
      </p:sp>
      <p:sp>
        <p:nvSpPr>
          <p:cNvPr id="99338" name="Line 9"/>
          <p:cNvSpPr>
            <a:spLocks noChangeShapeType="1"/>
          </p:cNvSpPr>
          <p:nvPr/>
        </p:nvSpPr>
        <p:spPr bwMode="auto">
          <a:xfrm>
            <a:off x="2800350" y="2162175"/>
            <a:ext cx="3486150" cy="171450"/>
          </a:xfrm>
          <a:prstGeom prst="line">
            <a:avLst/>
          </a:prstGeom>
          <a:noFill/>
          <a:ln w="50800">
            <a:solidFill>
              <a:schemeClr val="accent2"/>
            </a:solidFill>
            <a:round/>
            <a:headEnd type="none" w="sm" len="sm"/>
            <a:tailEnd type="triangle" w="med" len="med"/>
          </a:ln>
          <a:effectLst>
            <a:outerShdw dist="35921" dir="2700000" algn="ctr" rotWithShape="0">
              <a:schemeClr val="bg2"/>
            </a:outerShdw>
          </a:effectLst>
        </p:spPr>
        <p:txBody>
          <a:bodyPr wrap="none" anchor="ctr"/>
          <a:lstStyle/>
          <a:p>
            <a:endParaRPr lang="en-US"/>
          </a:p>
        </p:txBody>
      </p:sp>
      <p:sp>
        <p:nvSpPr>
          <p:cNvPr id="99339" name="Rectangle 10"/>
          <p:cNvSpPr>
            <a:spLocks noChangeArrowheads="1"/>
          </p:cNvSpPr>
          <p:nvPr/>
        </p:nvSpPr>
        <p:spPr bwMode="auto">
          <a:xfrm>
            <a:off x="301625" y="2792413"/>
            <a:ext cx="2414588" cy="528637"/>
          </a:xfrm>
          <a:prstGeom prst="rect">
            <a:avLst/>
          </a:prstGeom>
          <a:noFill/>
          <a:ln w="9525">
            <a:noFill/>
            <a:miter lim="800000"/>
            <a:headEnd/>
            <a:tailEnd/>
          </a:ln>
          <a:effectLst/>
        </p:spPr>
        <p:txBody>
          <a:bodyPr wrap="none" lIns="21431" tIns="30362" rIns="21431" bIns="30362"/>
          <a:lstStyle/>
          <a:p>
            <a:pPr algn="r" defTabSz="1028700" eaLnBrk="0" hangingPunct="0">
              <a:lnSpc>
                <a:spcPts val="2363"/>
              </a:lnSpc>
              <a:tabLst>
                <a:tab pos="514350" algn="l"/>
                <a:tab pos="1028700" algn="l"/>
                <a:tab pos="1543050" algn="l"/>
              </a:tabLst>
            </a:pPr>
            <a:r>
              <a:rPr lang="en-US" sz="2000">
                <a:solidFill>
                  <a:srgbClr val="000000"/>
                </a:solidFill>
                <a:latin typeface="Helvetica" pitchFamily="34" charset="0"/>
              </a:rPr>
              <a:t>Receive ACK 2 </a:t>
            </a:r>
          </a:p>
        </p:txBody>
      </p:sp>
      <p:sp>
        <p:nvSpPr>
          <p:cNvPr id="99340" name="Rectangle 11"/>
          <p:cNvSpPr>
            <a:spLocks noChangeArrowheads="1"/>
          </p:cNvSpPr>
          <p:nvPr/>
        </p:nvSpPr>
        <p:spPr bwMode="auto">
          <a:xfrm>
            <a:off x="6373813" y="2592388"/>
            <a:ext cx="1757362"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Send ACK 2</a:t>
            </a:r>
          </a:p>
        </p:txBody>
      </p:sp>
      <p:sp>
        <p:nvSpPr>
          <p:cNvPr id="99341" name="Line 12"/>
          <p:cNvSpPr>
            <a:spLocks noChangeShapeType="1"/>
          </p:cNvSpPr>
          <p:nvPr/>
        </p:nvSpPr>
        <p:spPr bwMode="auto">
          <a:xfrm flipH="1">
            <a:off x="2800350" y="2762250"/>
            <a:ext cx="3457575" cy="271463"/>
          </a:xfrm>
          <a:prstGeom prst="line">
            <a:avLst/>
          </a:prstGeom>
          <a:noFill/>
          <a:ln w="50800">
            <a:solidFill>
              <a:srgbClr val="00B179"/>
            </a:solidFill>
            <a:round/>
            <a:headEnd type="none" w="sm" len="sm"/>
            <a:tailEnd type="triangle" w="med" len="med"/>
          </a:ln>
          <a:effectLst>
            <a:outerShdw dist="35921" dir="2700000" algn="ctr" rotWithShape="0">
              <a:schemeClr val="bg2"/>
            </a:outerShdw>
          </a:effectLst>
        </p:spPr>
        <p:txBody>
          <a:bodyPr wrap="none" anchor="ctr"/>
          <a:lstStyle/>
          <a:p>
            <a:endParaRPr lang="en-US"/>
          </a:p>
        </p:txBody>
      </p:sp>
      <p:sp>
        <p:nvSpPr>
          <p:cNvPr id="99342" name="Rectangle 13"/>
          <p:cNvSpPr>
            <a:spLocks noChangeArrowheads="1"/>
          </p:cNvSpPr>
          <p:nvPr/>
        </p:nvSpPr>
        <p:spPr bwMode="auto">
          <a:xfrm>
            <a:off x="1601788" y="3363913"/>
            <a:ext cx="1114425" cy="528637"/>
          </a:xfrm>
          <a:prstGeom prst="rect">
            <a:avLst/>
          </a:prstGeom>
          <a:noFill/>
          <a:ln w="9525">
            <a:noFill/>
            <a:miter lim="800000"/>
            <a:headEnd/>
            <a:tailEnd/>
          </a:ln>
          <a:effectLst/>
        </p:spPr>
        <p:txBody>
          <a:bodyPr wrap="none" lIns="21431" tIns="30362" rIns="21431" bIns="30362"/>
          <a:lstStyle/>
          <a:p>
            <a:pPr algn="r" defTabSz="1028700" eaLnBrk="0" hangingPunct="0">
              <a:lnSpc>
                <a:spcPts val="2363"/>
              </a:lnSpc>
              <a:tabLst>
                <a:tab pos="514350" algn="l"/>
                <a:tab pos="1028700" algn="l"/>
                <a:tab pos="1543050" algn="l"/>
              </a:tabLst>
            </a:pPr>
            <a:r>
              <a:rPr lang="en-US" sz="2000">
                <a:solidFill>
                  <a:srgbClr val="000000"/>
                </a:solidFill>
                <a:latin typeface="Helvetica" pitchFamily="34" charset="0"/>
              </a:rPr>
              <a:t>Send 2</a:t>
            </a:r>
          </a:p>
        </p:txBody>
      </p:sp>
      <p:sp>
        <p:nvSpPr>
          <p:cNvPr id="99343" name="Rectangle 14"/>
          <p:cNvSpPr>
            <a:spLocks noChangeArrowheads="1"/>
          </p:cNvSpPr>
          <p:nvPr/>
        </p:nvSpPr>
        <p:spPr bwMode="auto">
          <a:xfrm>
            <a:off x="6373813" y="3563938"/>
            <a:ext cx="1457325"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Receive 2</a:t>
            </a:r>
          </a:p>
        </p:txBody>
      </p:sp>
      <p:sp>
        <p:nvSpPr>
          <p:cNvPr id="99344" name="Line 15"/>
          <p:cNvSpPr>
            <a:spLocks noChangeShapeType="1"/>
          </p:cNvSpPr>
          <p:nvPr/>
        </p:nvSpPr>
        <p:spPr bwMode="auto">
          <a:xfrm>
            <a:off x="2800350" y="3576638"/>
            <a:ext cx="3471863" cy="171450"/>
          </a:xfrm>
          <a:prstGeom prst="line">
            <a:avLst/>
          </a:prstGeom>
          <a:noFill/>
          <a:ln w="50800">
            <a:solidFill>
              <a:schemeClr val="accent2"/>
            </a:solidFill>
            <a:round/>
            <a:headEnd type="none" w="sm" len="sm"/>
            <a:tailEnd type="triangle" w="med" len="med"/>
          </a:ln>
          <a:effectLst>
            <a:outerShdw dist="35921" dir="2700000" algn="ctr" rotWithShape="0">
              <a:schemeClr val="bg2"/>
            </a:outerShdw>
          </a:effectLst>
        </p:spPr>
        <p:txBody>
          <a:bodyPr wrap="none" anchor="ctr"/>
          <a:lstStyle/>
          <a:p>
            <a:endParaRPr lang="en-US"/>
          </a:p>
        </p:txBody>
      </p:sp>
      <p:sp>
        <p:nvSpPr>
          <p:cNvPr id="99345" name="Rectangle 16"/>
          <p:cNvSpPr>
            <a:spLocks noChangeArrowheads="1"/>
          </p:cNvSpPr>
          <p:nvPr/>
        </p:nvSpPr>
        <p:spPr bwMode="auto">
          <a:xfrm>
            <a:off x="344488" y="4206875"/>
            <a:ext cx="2371725" cy="528638"/>
          </a:xfrm>
          <a:prstGeom prst="rect">
            <a:avLst/>
          </a:prstGeom>
          <a:noFill/>
          <a:ln w="9525">
            <a:noFill/>
            <a:miter lim="800000"/>
            <a:headEnd/>
            <a:tailEnd/>
          </a:ln>
          <a:effectLst/>
        </p:spPr>
        <p:txBody>
          <a:bodyPr wrap="none" lIns="21431" tIns="30362" rIns="21431" bIns="30362"/>
          <a:lstStyle/>
          <a:p>
            <a:pPr algn="r" defTabSz="1028700" eaLnBrk="0" hangingPunct="0">
              <a:lnSpc>
                <a:spcPts val="2363"/>
              </a:lnSpc>
              <a:tabLst>
                <a:tab pos="514350" algn="l"/>
                <a:tab pos="1028700" algn="l"/>
                <a:tab pos="1543050" algn="l"/>
              </a:tabLst>
            </a:pPr>
            <a:r>
              <a:rPr lang="en-US" sz="2000">
                <a:solidFill>
                  <a:srgbClr val="000000"/>
                </a:solidFill>
                <a:latin typeface="Helvetica" pitchFamily="34" charset="0"/>
              </a:rPr>
              <a:t>Receive ACK 3</a:t>
            </a:r>
          </a:p>
        </p:txBody>
      </p:sp>
      <p:sp>
        <p:nvSpPr>
          <p:cNvPr id="99346" name="Rectangle 17"/>
          <p:cNvSpPr>
            <a:spLocks noChangeArrowheads="1"/>
          </p:cNvSpPr>
          <p:nvPr/>
        </p:nvSpPr>
        <p:spPr bwMode="auto">
          <a:xfrm>
            <a:off x="6373813" y="4021138"/>
            <a:ext cx="1985962"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Send ACK 3</a:t>
            </a:r>
          </a:p>
        </p:txBody>
      </p:sp>
      <p:sp>
        <p:nvSpPr>
          <p:cNvPr id="99347" name="Line 18"/>
          <p:cNvSpPr>
            <a:spLocks noChangeShapeType="1"/>
          </p:cNvSpPr>
          <p:nvPr/>
        </p:nvSpPr>
        <p:spPr bwMode="auto">
          <a:xfrm flipH="1">
            <a:off x="2814638" y="4176713"/>
            <a:ext cx="3443287" cy="257175"/>
          </a:xfrm>
          <a:prstGeom prst="line">
            <a:avLst/>
          </a:prstGeom>
          <a:noFill/>
          <a:ln w="50800">
            <a:solidFill>
              <a:srgbClr val="00B179"/>
            </a:solidFill>
            <a:round/>
            <a:headEnd type="none" w="sm" len="sm"/>
            <a:tailEnd type="triangle" w="med" len="med"/>
          </a:ln>
          <a:effectLst>
            <a:outerShdw dist="35921" dir="2700000" algn="ctr" rotWithShape="0">
              <a:schemeClr val="bg2"/>
            </a:outerShdw>
          </a:effectLst>
        </p:spPr>
        <p:txBody>
          <a:bodyPr wrap="none" anchor="ctr"/>
          <a:lstStyle/>
          <a:p>
            <a:endParaRPr lang="en-US"/>
          </a:p>
        </p:txBody>
      </p:sp>
      <p:sp>
        <p:nvSpPr>
          <p:cNvPr id="99348" name="Rectangle 19"/>
          <p:cNvSpPr>
            <a:spLocks noChangeArrowheads="1"/>
          </p:cNvSpPr>
          <p:nvPr/>
        </p:nvSpPr>
        <p:spPr bwMode="auto">
          <a:xfrm>
            <a:off x="1644650" y="4678363"/>
            <a:ext cx="1071563" cy="528637"/>
          </a:xfrm>
          <a:prstGeom prst="rect">
            <a:avLst/>
          </a:prstGeom>
          <a:noFill/>
          <a:ln w="9525">
            <a:noFill/>
            <a:miter lim="800000"/>
            <a:headEnd/>
            <a:tailEnd/>
          </a:ln>
          <a:effectLst/>
        </p:spPr>
        <p:txBody>
          <a:bodyPr wrap="none" lIns="21431" tIns="30362" rIns="21431" bIns="30362"/>
          <a:lstStyle/>
          <a:p>
            <a:pPr algn="r" defTabSz="1028700" eaLnBrk="0" hangingPunct="0">
              <a:lnSpc>
                <a:spcPts val="2363"/>
              </a:lnSpc>
              <a:tabLst>
                <a:tab pos="514350" algn="l"/>
                <a:tab pos="1028700" algn="l"/>
                <a:tab pos="1543050" algn="l"/>
              </a:tabLst>
            </a:pPr>
            <a:r>
              <a:rPr lang="en-US" sz="2000">
                <a:solidFill>
                  <a:srgbClr val="000000"/>
                </a:solidFill>
                <a:latin typeface="Helvetica" pitchFamily="34" charset="0"/>
              </a:rPr>
              <a:t>Send 3</a:t>
            </a:r>
          </a:p>
        </p:txBody>
      </p:sp>
      <p:sp>
        <p:nvSpPr>
          <p:cNvPr id="99349" name="Rectangle 20"/>
          <p:cNvSpPr>
            <a:spLocks noChangeArrowheads="1"/>
          </p:cNvSpPr>
          <p:nvPr/>
        </p:nvSpPr>
        <p:spPr bwMode="auto">
          <a:xfrm>
            <a:off x="6373813" y="4878388"/>
            <a:ext cx="1457325"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Receive 3</a:t>
            </a:r>
          </a:p>
        </p:txBody>
      </p:sp>
      <p:sp>
        <p:nvSpPr>
          <p:cNvPr id="99350" name="Line 21"/>
          <p:cNvSpPr>
            <a:spLocks noChangeShapeType="1"/>
          </p:cNvSpPr>
          <p:nvPr/>
        </p:nvSpPr>
        <p:spPr bwMode="auto">
          <a:xfrm>
            <a:off x="2800350" y="4905375"/>
            <a:ext cx="3486150" cy="185738"/>
          </a:xfrm>
          <a:prstGeom prst="line">
            <a:avLst/>
          </a:prstGeom>
          <a:noFill/>
          <a:ln w="50800">
            <a:solidFill>
              <a:schemeClr val="accent2"/>
            </a:solidFill>
            <a:round/>
            <a:headEnd type="none" w="sm" len="sm"/>
            <a:tailEnd type="triangle" w="med" len="med"/>
          </a:ln>
          <a:effectLst>
            <a:outerShdw dist="35921" dir="2700000" algn="ctr" rotWithShape="0">
              <a:schemeClr val="bg2"/>
            </a:outerShdw>
          </a:effectLst>
        </p:spPr>
        <p:txBody>
          <a:bodyPr wrap="none" anchor="ctr"/>
          <a:lstStyle/>
          <a:p>
            <a:endParaRPr lang="en-US"/>
          </a:p>
        </p:txBody>
      </p:sp>
      <p:sp>
        <p:nvSpPr>
          <p:cNvPr id="99351" name="Rectangle 22"/>
          <p:cNvSpPr>
            <a:spLocks noChangeArrowheads="1"/>
          </p:cNvSpPr>
          <p:nvPr/>
        </p:nvSpPr>
        <p:spPr bwMode="auto">
          <a:xfrm>
            <a:off x="587375" y="5478463"/>
            <a:ext cx="2085975" cy="528637"/>
          </a:xfrm>
          <a:prstGeom prst="rect">
            <a:avLst/>
          </a:prstGeom>
          <a:noFill/>
          <a:ln w="9525">
            <a:noFill/>
            <a:miter lim="800000"/>
            <a:headEnd/>
            <a:tailEnd/>
          </a:ln>
          <a:effectLst/>
        </p:spPr>
        <p:txBody>
          <a:bodyPr wrap="none" lIns="21431" tIns="30362" rIns="21431" bIns="30362"/>
          <a:lstStyle/>
          <a:p>
            <a:pPr algn="r" defTabSz="1028700" eaLnBrk="0" hangingPunct="0">
              <a:lnSpc>
                <a:spcPts val="2363"/>
              </a:lnSpc>
              <a:tabLst>
                <a:tab pos="514350" algn="l"/>
                <a:tab pos="1028700" algn="l"/>
                <a:tab pos="1543050" algn="l"/>
              </a:tabLst>
            </a:pPr>
            <a:r>
              <a:rPr lang="en-US" sz="2000">
                <a:solidFill>
                  <a:srgbClr val="000000"/>
                </a:solidFill>
                <a:latin typeface="Helvetica" pitchFamily="34" charset="0"/>
              </a:rPr>
              <a:t>Receive ACK 4</a:t>
            </a:r>
          </a:p>
        </p:txBody>
      </p:sp>
      <p:sp>
        <p:nvSpPr>
          <p:cNvPr id="99352" name="Rectangle 23"/>
          <p:cNvSpPr>
            <a:spLocks noChangeArrowheads="1"/>
          </p:cNvSpPr>
          <p:nvPr/>
        </p:nvSpPr>
        <p:spPr bwMode="auto">
          <a:xfrm>
            <a:off x="6373813" y="5364163"/>
            <a:ext cx="2514600"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Send ACK 4</a:t>
            </a:r>
          </a:p>
        </p:txBody>
      </p:sp>
      <p:sp>
        <p:nvSpPr>
          <p:cNvPr id="99353" name="Line 24"/>
          <p:cNvSpPr>
            <a:spLocks noChangeShapeType="1"/>
          </p:cNvSpPr>
          <p:nvPr/>
        </p:nvSpPr>
        <p:spPr bwMode="auto">
          <a:xfrm flipH="1">
            <a:off x="2814638" y="5491163"/>
            <a:ext cx="3457575" cy="228600"/>
          </a:xfrm>
          <a:prstGeom prst="line">
            <a:avLst/>
          </a:prstGeom>
          <a:noFill/>
          <a:ln w="50800">
            <a:solidFill>
              <a:srgbClr val="00B179"/>
            </a:solidFill>
            <a:round/>
            <a:headEnd type="none" w="sm" len="sm"/>
            <a:tailEnd type="triangle" w="med" len="med"/>
          </a:ln>
          <a:effectLst>
            <a:outerShdw dist="35921" dir="2700000" algn="ctr" rotWithShape="0">
              <a:schemeClr val="bg2"/>
            </a:outerShdw>
          </a:effectLst>
        </p:spPr>
        <p:txBody>
          <a:bodyPr wrap="none" anchor="ctr"/>
          <a:lstStyle/>
          <a:p>
            <a:endParaRPr lang="en-US"/>
          </a:p>
        </p:txBody>
      </p:sp>
      <p:sp>
        <p:nvSpPr>
          <p:cNvPr id="99354" name="Rectangle 25"/>
          <p:cNvSpPr>
            <a:spLocks noGrp="1" noChangeArrowheads="1"/>
          </p:cNvSpPr>
          <p:nvPr>
            <p:ph type="title"/>
          </p:nvPr>
        </p:nvSpPr>
        <p:spPr>
          <a:xfrm>
            <a:off x="457200" y="-71462"/>
            <a:ext cx="8229600" cy="1143000"/>
          </a:xfrm>
          <a:noFill/>
          <a:effectLst>
            <a:outerShdw dist="35921" dir="2700000" algn="ctr" rotWithShape="0">
              <a:schemeClr val="bg2"/>
            </a:outerShdw>
          </a:effectLst>
        </p:spPr>
        <p:txBody>
          <a:bodyPr lIns="82153" tIns="41076" rIns="82153" bIns="41076"/>
          <a:lstStyle/>
          <a:p>
            <a:pPr eaLnBrk="1" hangingPunct="1"/>
            <a:r>
              <a:rPr lang="en-US" dirty="0" smtClean="0"/>
              <a:t>TCP Simple Acknowledgment</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miter lim="800000"/>
            <a:headEnd/>
            <a:tailEnd/>
          </a:ln>
        </p:spPr>
        <p:txBody>
          <a:bodyPr/>
          <a:lstStyle/>
          <a:p>
            <a:fld id="{F423BBAD-282B-42C3-B9DF-D1C5107CC73E}" type="slidenum">
              <a:rPr lang="en-US" smtClean="0"/>
              <a:pPr/>
              <a:t>11</a:t>
            </a:fld>
            <a:endParaRPr lang="en-US" smtClean="0"/>
          </a:p>
        </p:txBody>
      </p:sp>
      <p:sp>
        <p:nvSpPr>
          <p:cNvPr id="12291" name="Rectangle 2"/>
          <p:cNvSpPr>
            <a:spLocks noGrp="1" noChangeArrowheads="1"/>
          </p:cNvSpPr>
          <p:nvPr>
            <p:ph type="title"/>
          </p:nvPr>
        </p:nvSpPr>
        <p:spPr>
          <a:xfrm>
            <a:off x="457200" y="228600"/>
            <a:ext cx="8305800" cy="685800"/>
          </a:xfrm>
        </p:spPr>
        <p:txBody>
          <a:bodyPr>
            <a:normAutofit/>
          </a:bodyPr>
          <a:lstStyle/>
          <a:p>
            <a:r>
              <a:rPr lang="en-US" dirty="0" smtClean="0">
                <a:effectLst>
                  <a:outerShdw blurRad="38100" dist="38100" dir="2700000" algn="tl">
                    <a:srgbClr val="000000">
                      <a:alpha val="43137"/>
                    </a:srgbClr>
                  </a:outerShdw>
                </a:effectLst>
              </a:rPr>
              <a:t>Switch - </a:t>
            </a:r>
            <a:r>
              <a:rPr lang="en-US" dirty="0" err="1" smtClean="0">
                <a:effectLst>
                  <a:outerShdw blurRad="38100" dist="38100" dir="2700000" algn="tl">
                    <a:srgbClr val="000000">
                      <a:alpha val="43137"/>
                    </a:srgbClr>
                  </a:outerShdw>
                </a:effectLst>
              </a:rPr>
              <a:t>Commutateur</a:t>
            </a:r>
            <a:endParaRPr lang="en-US" dirty="0" smtClean="0">
              <a:effectLst>
                <a:outerShdw blurRad="38100" dist="38100" dir="2700000" algn="tl">
                  <a:srgbClr val="000000">
                    <a:alpha val="43137"/>
                  </a:srgbClr>
                </a:outerShdw>
              </a:effectLst>
            </a:endParaRPr>
          </a:p>
        </p:txBody>
      </p:sp>
      <p:sp>
        <p:nvSpPr>
          <p:cNvPr id="561155" name="Text Box 3"/>
          <p:cNvSpPr txBox="1">
            <a:spLocks noChangeArrowheads="1"/>
          </p:cNvSpPr>
          <p:nvPr/>
        </p:nvSpPr>
        <p:spPr bwMode="auto">
          <a:xfrm>
            <a:off x="152400" y="1428736"/>
            <a:ext cx="4038600" cy="4401205"/>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buFont typeface="Arial" pitchFamily="34" charset="0"/>
              <a:buChar char="•"/>
              <a:defRPr/>
            </a:pPr>
            <a:r>
              <a:rPr lang="fr-FR" sz="2000" dirty="0">
                <a:solidFill>
                  <a:schemeClr val="tx2"/>
                </a:solidFill>
                <a:latin typeface="+mj-lt"/>
                <a:ea typeface="+mj-ea"/>
                <a:cs typeface="+mj-cs"/>
              </a:rPr>
              <a:t>Commutateurs ajoute plus d'intelligence à la gestion de transfert de données</a:t>
            </a:r>
            <a:r>
              <a:rPr lang="fr-FR" sz="2000" dirty="0" smtClean="0">
                <a:solidFill>
                  <a:schemeClr val="tx2"/>
                </a:solidFill>
                <a:latin typeface="+mj-lt"/>
                <a:ea typeface="+mj-ea"/>
                <a:cs typeface="+mj-cs"/>
              </a:rPr>
              <a:t>.</a:t>
            </a:r>
          </a:p>
          <a:p>
            <a:pPr algn="just">
              <a:defRPr/>
            </a:pPr>
            <a:endParaRPr lang="fr-FR" sz="2000" dirty="0" smtClean="0">
              <a:solidFill>
                <a:schemeClr val="tx2"/>
              </a:solidFill>
              <a:latin typeface="+mj-lt"/>
              <a:ea typeface="+mj-ea"/>
              <a:cs typeface="+mj-cs"/>
            </a:endParaRPr>
          </a:p>
          <a:p>
            <a:pPr algn="just">
              <a:buFont typeface="Arial" pitchFamily="34" charset="0"/>
              <a:buChar char="•"/>
              <a:defRPr/>
            </a:pPr>
            <a:r>
              <a:rPr lang="fr-FR" sz="2000" dirty="0" smtClean="0">
                <a:solidFill>
                  <a:schemeClr val="tx2"/>
                </a:solidFill>
                <a:latin typeface="+mj-lt"/>
                <a:ea typeface="+mj-ea"/>
                <a:cs typeface="+mj-cs"/>
              </a:rPr>
              <a:t>Si PC1 envoie une requête vers SRV, le commutateur va l’envoyer uniquement vers SRV.</a:t>
            </a:r>
          </a:p>
          <a:p>
            <a:pPr algn="just">
              <a:defRPr/>
            </a:pPr>
            <a:endParaRPr lang="fr-FR" sz="2000" dirty="0" smtClean="0">
              <a:solidFill>
                <a:schemeClr val="tx2"/>
              </a:solidFill>
              <a:latin typeface="+mj-lt"/>
              <a:ea typeface="+mj-ea"/>
              <a:cs typeface="+mj-cs"/>
            </a:endParaRPr>
          </a:p>
          <a:p>
            <a:pPr algn="just">
              <a:buFont typeface="Arial" pitchFamily="34" charset="0"/>
              <a:buChar char="•"/>
              <a:defRPr/>
            </a:pPr>
            <a:r>
              <a:rPr lang="fr-FR" sz="2000" dirty="0" smtClean="0">
                <a:solidFill>
                  <a:schemeClr val="tx2"/>
                </a:solidFill>
                <a:latin typeface="+mj-lt"/>
                <a:ea typeface="+mj-ea"/>
                <a:cs typeface="+mj-cs"/>
              </a:rPr>
              <a:t>Plus de sécurité.</a:t>
            </a:r>
          </a:p>
          <a:p>
            <a:pPr algn="just">
              <a:defRPr/>
            </a:pPr>
            <a:endParaRPr lang="fr-FR" sz="2000" dirty="0" smtClean="0">
              <a:solidFill>
                <a:schemeClr val="tx2"/>
              </a:solidFill>
              <a:latin typeface="+mj-lt"/>
              <a:ea typeface="+mj-ea"/>
              <a:cs typeface="+mj-cs"/>
            </a:endParaRPr>
          </a:p>
          <a:p>
            <a:pPr algn="just">
              <a:buFont typeface="Arial" pitchFamily="34" charset="0"/>
              <a:buChar char="•"/>
              <a:defRPr/>
            </a:pPr>
            <a:r>
              <a:rPr lang="fr-FR" sz="2000" dirty="0" smtClean="0">
                <a:solidFill>
                  <a:schemeClr val="tx2"/>
                </a:solidFill>
                <a:latin typeface="+mj-lt"/>
                <a:ea typeface="+mj-ea"/>
                <a:cs typeface="+mj-cs"/>
              </a:rPr>
              <a:t>Chaque port est un domaine de collision, donc plus de fiabilité.</a:t>
            </a:r>
            <a:endParaRPr lang="en-US" sz="2000" dirty="0">
              <a:solidFill>
                <a:schemeClr val="tx2"/>
              </a:solidFill>
              <a:latin typeface="+mj-lt"/>
              <a:ea typeface="+mj-ea"/>
              <a:cs typeface="+mj-cs"/>
            </a:endParaRPr>
          </a:p>
        </p:txBody>
      </p:sp>
      <p:graphicFrame>
        <p:nvGraphicFramePr>
          <p:cNvPr id="561156" name="Object 4"/>
          <p:cNvGraphicFramePr>
            <a:graphicFrameLocks noGrp="1" noChangeAspect="1"/>
          </p:cNvGraphicFramePr>
          <p:nvPr>
            <p:ph idx="1"/>
          </p:nvPr>
        </p:nvGraphicFramePr>
        <p:xfrm>
          <a:off x="4267200" y="1524000"/>
          <a:ext cx="4800600" cy="4111625"/>
        </p:xfrm>
        <a:graphic>
          <a:graphicData uri="http://schemas.openxmlformats.org/presentationml/2006/ole">
            <mc:AlternateContent xmlns:mc="http://schemas.openxmlformats.org/markup-compatibility/2006">
              <mc:Choice xmlns:v="urn:schemas-microsoft-com:vml" Requires="v">
                <p:oleObj spid="_x0000_s3095" name="Bitmap Image" r:id="rId3" imgW="3914286" imgH="3352381" progId="PBrush">
                  <p:embed/>
                </p:oleObj>
              </mc:Choice>
              <mc:Fallback>
                <p:oleObj name="Bitmap Image" r:id="rId3" imgW="3914286" imgH="3352381"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524000"/>
                        <a:ext cx="4800600" cy="411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61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4"/>
          <p:cNvSpPr>
            <a:spLocks noGrp="1"/>
          </p:cNvSpPr>
          <p:nvPr>
            <p:ph type="sldNum" sz="quarter" idx="12"/>
          </p:nvPr>
        </p:nvSpPr>
        <p:spPr>
          <a:noFill/>
          <a:ln>
            <a:miter lim="800000"/>
            <a:headEnd/>
            <a:tailEnd/>
          </a:ln>
        </p:spPr>
        <p:txBody>
          <a:bodyPr/>
          <a:lstStyle/>
          <a:p>
            <a:fld id="{1DE5E091-F078-4563-9F0C-676345755183}" type="slidenum">
              <a:rPr lang="en-US" smtClean="0"/>
              <a:pPr/>
              <a:t>110</a:t>
            </a:fld>
            <a:endParaRPr lang="en-US" smtClean="0"/>
          </a:p>
        </p:txBody>
      </p:sp>
      <p:sp>
        <p:nvSpPr>
          <p:cNvPr id="100355" name="Rectangle 2"/>
          <p:cNvSpPr>
            <a:spLocks noGrp="1" noChangeArrowheads="1"/>
          </p:cNvSpPr>
          <p:nvPr>
            <p:ph type="title"/>
          </p:nvPr>
        </p:nvSpPr>
        <p:spPr>
          <a:xfrm>
            <a:off x="685800" y="228600"/>
            <a:ext cx="7959725" cy="842946"/>
          </a:xfrm>
          <a:noFill/>
          <a:effectLst>
            <a:outerShdw dist="35921" dir="2700000" algn="ctr" rotWithShape="0">
              <a:schemeClr val="bg2"/>
            </a:outerShdw>
          </a:effectLst>
        </p:spPr>
        <p:txBody>
          <a:bodyPr lIns="82153" tIns="41076" rIns="82153" bIns="41076">
            <a:normAutofit fontScale="90000"/>
          </a:bodyPr>
          <a:lstStyle/>
          <a:p>
            <a:pPr eaLnBrk="1" hangingPunct="1"/>
            <a:r>
              <a:rPr lang="fr-FR" dirty="0" smtClean="0"/>
              <a:t>Numéros de séquences et acquittement</a:t>
            </a:r>
            <a:endParaRPr lang="en-US" dirty="0" smtClean="0"/>
          </a:p>
        </p:txBody>
      </p:sp>
      <p:sp>
        <p:nvSpPr>
          <p:cNvPr id="100356" name="Rectangle 3"/>
          <p:cNvSpPr>
            <a:spLocks noChangeArrowheads="1"/>
          </p:cNvSpPr>
          <p:nvPr/>
        </p:nvSpPr>
        <p:spPr bwMode="auto">
          <a:xfrm>
            <a:off x="571472" y="1781175"/>
            <a:ext cx="1585941" cy="6572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44953" tIns="420624" rIns="1044953" bIns="420624" anchor="ctr" anchorCtr="1"/>
          <a:lstStyle/>
          <a:p>
            <a:pPr defTabSz="1028700" eaLnBrk="0" hangingPunct="0"/>
            <a:r>
              <a:rPr lang="en-US" sz="1600" dirty="0" smtClean="0">
                <a:latin typeface="Helvetica" pitchFamily="34" charset="0"/>
              </a:rPr>
              <a:t>Source</a:t>
            </a:r>
          </a:p>
          <a:p>
            <a:pPr defTabSz="1028700" eaLnBrk="0" hangingPunct="0"/>
            <a:r>
              <a:rPr lang="en-US" sz="1600" dirty="0" smtClean="0">
                <a:latin typeface="Helvetica" pitchFamily="34" charset="0"/>
              </a:rPr>
              <a:t>Port</a:t>
            </a:r>
            <a:endParaRPr lang="en-US" sz="1600" dirty="0">
              <a:latin typeface="Helvetica" pitchFamily="34" charset="0"/>
            </a:endParaRPr>
          </a:p>
        </p:txBody>
      </p:sp>
      <p:sp>
        <p:nvSpPr>
          <p:cNvPr id="100357" name="Rectangle 4"/>
          <p:cNvSpPr>
            <a:spLocks noChangeArrowheads="1"/>
          </p:cNvSpPr>
          <p:nvPr/>
        </p:nvSpPr>
        <p:spPr bwMode="auto">
          <a:xfrm>
            <a:off x="2185988" y="1781175"/>
            <a:ext cx="2100260" cy="6572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44953" tIns="420624" rIns="1044953" bIns="420624" anchor="ctr" anchorCtr="1"/>
          <a:lstStyle/>
          <a:p>
            <a:pPr defTabSz="1028700" eaLnBrk="0" hangingPunct="0"/>
            <a:r>
              <a:rPr lang="en-US" sz="1600" dirty="0">
                <a:latin typeface="Helvetica" pitchFamily="34" charset="0"/>
              </a:rPr>
              <a:t>Destination</a:t>
            </a:r>
          </a:p>
          <a:p>
            <a:pPr defTabSz="1028700" eaLnBrk="0" hangingPunct="0"/>
            <a:r>
              <a:rPr lang="en-US" sz="1600" dirty="0">
                <a:latin typeface="Helvetica" pitchFamily="34" charset="0"/>
              </a:rPr>
              <a:t>Port</a:t>
            </a:r>
          </a:p>
        </p:txBody>
      </p:sp>
      <p:sp>
        <p:nvSpPr>
          <p:cNvPr id="100358" name="Rectangle 5"/>
          <p:cNvSpPr>
            <a:spLocks noChangeArrowheads="1"/>
          </p:cNvSpPr>
          <p:nvPr/>
        </p:nvSpPr>
        <p:spPr bwMode="auto">
          <a:xfrm>
            <a:off x="7643834" y="1781175"/>
            <a:ext cx="1071570" cy="6572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44953" tIns="420624" rIns="1044953" bIns="420624" anchor="ctr" anchorCtr="1"/>
          <a:lstStyle/>
          <a:p>
            <a:pPr defTabSz="1028700" eaLnBrk="0" hangingPunct="0"/>
            <a:r>
              <a:rPr lang="en-US" sz="1600" dirty="0">
                <a:latin typeface="Helvetica" pitchFamily="34" charset="0"/>
              </a:rPr>
              <a:t>…</a:t>
            </a:r>
          </a:p>
        </p:txBody>
      </p:sp>
      <p:sp>
        <p:nvSpPr>
          <p:cNvPr id="100359" name="Rectangle 6"/>
          <p:cNvSpPr>
            <a:spLocks noChangeArrowheads="1"/>
          </p:cNvSpPr>
          <p:nvPr/>
        </p:nvSpPr>
        <p:spPr bwMode="auto">
          <a:xfrm>
            <a:off x="4214810" y="1781175"/>
            <a:ext cx="1643074" cy="6572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44953" tIns="420624" rIns="1044953" bIns="420624" anchor="ctr" anchorCtr="1"/>
          <a:lstStyle/>
          <a:p>
            <a:pPr defTabSz="1028700" eaLnBrk="0" hangingPunct="0"/>
            <a:r>
              <a:rPr lang="en-US" sz="1600">
                <a:latin typeface="Helvetica" pitchFamily="34" charset="0"/>
              </a:rPr>
              <a:t>Sequence</a:t>
            </a:r>
          </a:p>
          <a:p>
            <a:pPr defTabSz="1028700" eaLnBrk="0" hangingPunct="0"/>
            <a:endParaRPr lang="en-US" sz="1600">
              <a:latin typeface="Helvetica" pitchFamily="34" charset="0"/>
            </a:endParaRPr>
          </a:p>
        </p:txBody>
      </p:sp>
      <p:sp>
        <p:nvSpPr>
          <p:cNvPr id="100360" name="Rectangle 7"/>
          <p:cNvSpPr>
            <a:spLocks noChangeArrowheads="1"/>
          </p:cNvSpPr>
          <p:nvPr/>
        </p:nvSpPr>
        <p:spPr bwMode="auto">
          <a:xfrm>
            <a:off x="5800747" y="1781175"/>
            <a:ext cx="1914525" cy="6572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44953" tIns="420624" rIns="1044953" bIns="420624" anchor="ctr" anchorCtr="1"/>
          <a:lstStyle/>
          <a:p>
            <a:pPr defTabSz="1028700" eaLnBrk="0" hangingPunct="0"/>
            <a:r>
              <a:rPr lang="en-US" sz="1600">
                <a:latin typeface="Helvetica" pitchFamily="34" charset="0"/>
              </a:rPr>
              <a:t>Acknowledgment</a:t>
            </a:r>
          </a:p>
          <a:p>
            <a:pPr defTabSz="1028700" eaLnBrk="0" hangingPunct="0"/>
            <a:endParaRPr lang="en-US" sz="1600">
              <a:latin typeface="Helvetica" pitchFamily="34" charset="0"/>
            </a:endParaRPr>
          </a:p>
        </p:txBody>
      </p:sp>
      <p:sp>
        <p:nvSpPr>
          <p:cNvPr id="100361" name="Rectangle 8"/>
          <p:cNvSpPr>
            <a:spLocks noChangeArrowheads="1"/>
          </p:cNvSpPr>
          <p:nvPr/>
        </p:nvSpPr>
        <p:spPr bwMode="auto">
          <a:xfrm>
            <a:off x="1728768" y="5162559"/>
            <a:ext cx="657225"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44953" tIns="420624" rIns="1044953" bIns="420624" anchor="ctr" anchorCtr="1"/>
          <a:lstStyle/>
          <a:p>
            <a:pPr defTabSz="1028700" eaLnBrk="0" hangingPunct="0"/>
            <a:r>
              <a:rPr lang="en-US" sz="1600" dirty="0" smtClean="0">
                <a:latin typeface="Helvetica" pitchFamily="34" charset="0"/>
              </a:rPr>
              <a:t>1028</a:t>
            </a:r>
            <a:endParaRPr lang="en-US" sz="1600" dirty="0">
              <a:latin typeface="Helvetica" pitchFamily="34" charset="0"/>
            </a:endParaRPr>
          </a:p>
        </p:txBody>
      </p:sp>
      <p:sp>
        <p:nvSpPr>
          <p:cNvPr id="100362" name="Rectangle 9"/>
          <p:cNvSpPr>
            <a:spLocks noChangeArrowheads="1"/>
          </p:cNvSpPr>
          <p:nvPr/>
        </p:nvSpPr>
        <p:spPr bwMode="auto">
          <a:xfrm>
            <a:off x="2414568" y="5162559"/>
            <a:ext cx="571500"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44953" tIns="420624" rIns="1044953" bIns="420624" anchor="ctr" anchorCtr="1"/>
          <a:lstStyle/>
          <a:p>
            <a:pPr defTabSz="1028700" eaLnBrk="0" hangingPunct="0"/>
            <a:r>
              <a:rPr lang="en-US" sz="1600" dirty="0">
                <a:latin typeface="Helvetica" pitchFamily="34" charset="0"/>
              </a:rPr>
              <a:t>23</a:t>
            </a:r>
          </a:p>
        </p:txBody>
      </p:sp>
      <p:sp>
        <p:nvSpPr>
          <p:cNvPr id="100363" name="Rectangle 10"/>
          <p:cNvSpPr>
            <a:spLocks noChangeArrowheads="1"/>
          </p:cNvSpPr>
          <p:nvPr/>
        </p:nvSpPr>
        <p:spPr bwMode="auto">
          <a:xfrm>
            <a:off x="1714480" y="4714884"/>
            <a:ext cx="685800" cy="342900"/>
          </a:xfrm>
          <a:prstGeom prst="rect">
            <a:avLst/>
          </a:prstGeom>
          <a:noFill/>
          <a:ln w="9525">
            <a:noFill/>
            <a:miter lim="800000"/>
            <a:headEnd/>
            <a:tailEnd/>
          </a:ln>
          <a:effectLst/>
        </p:spPr>
        <p:txBody>
          <a:bodyPr wrap="none" lIns="1044953" tIns="1480341" rIns="1044953" bIns="1480341"/>
          <a:lstStyle/>
          <a:p>
            <a:pPr defTabSz="1028700" eaLnBrk="0" hangingPunct="0"/>
            <a:r>
              <a:rPr lang="en-US" sz="1600">
                <a:latin typeface="Helvetica" pitchFamily="34" charset="0"/>
              </a:rPr>
              <a:t>Source</a:t>
            </a:r>
          </a:p>
        </p:txBody>
      </p:sp>
      <p:sp>
        <p:nvSpPr>
          <p:cNvPr id="100364" name="Rectangle 11"/>
          <p:cNvSpPr>
            <a:spLocks noChangeArrowheads="1"/>
          </p:cNvSpPr>
          <p:nvPr/>
        </p:nvSpPr>
        <p:spPr bwMode="auto">
          <a:xfrm>
            <a:off x="2400280" y="4714884"/>
            <a:ext cx="600075" cy="342900"/>
          </a:xfrm>
          <a:prstGeom prst="rect">
            <a:avLst/>
          </a:prstGeom>
          <a:noFill/>
          <a:ln w="9525">
            <a:noFill/>
            <a:miter lim="800000"/>
            <a:headEnd/>
            <a:tailEnd/>
          </a:ln>
          <a:effectLst/>
        </p:spPr>
        <p:txBody>
          <a:bodyPr wrap="none" lIns="1044953" tIns="1480341" rIns="1044953" bIns="1480341"/>
          <a:lstStyle/>
          <a:p>
            <a:pPr defTabSz="1028700" eaLnBrk="0" hangingPunct="0"/>
            <a:r>
              <a:rPr lang="en-US" sz="1600">
                <a:latin typeface="Helvetica" pitchFamily="34" charset="0"/>
              </a:rPr>
              <a:t>Dest.</a:t>
            </a:r>
          </a:p>
        </p:txBody>
      </p:sp>
      <p:sp>
        <p:nvSpPr>
          <p:cNvPr id="1669132" name="Rectangle 12"/>
          <p:cNvSpPr>
            <a:spLocks noChangeArrowheads="1"/>
          </p:cNvSpPr>
          <p:nvPr/>
        </p:nvSpPr>
        <p:spPr bwMode="auto">
          <a:xfrm>
            <a:off x="3014643" y="5162559"/>
            <a:ext cx="571500" cy="314325"/>
          </a:xfrm>
          <a:prstGeom prst="rect">
            <a:avLst/>
          </a:prstGeom>
          <a:solidFill>
            <a:srgbClr val="00B179"/>
          </a:solidFill>
          <a:ln w="25400">
            <a:solidFill>
              <a:schemeClr val="bg2"/>
            </a:solidFill>
            <a:miter lim="800000"/>
            <a:headEnd/>
            <a:tailEnd/>
          </a:ln>
          <a:effectLst>
            <a:outerShdw dist="35921" dir="2700000" algn="ctr" rotWithShape="0">
              <a:schemeClr val="bg2"/>
            </a:outerShdw>
          </a:effectLst>
        </p:spPr>
        <p:txBody>
          <a:bodyPr wrap="none" lIns="1044953" tIns="420624" rIns="1044953" bIns="420624" anchor="ctr" anchorCtr="1"/>
          <a:lstStyle/>
          <a:p>
            <a:pPr defTabSz="1028700" eaLnBrk="0" hangingPunct="0">
              <a:defRPr/>
            </a:pPr>
            <a:r>
              <a:rPr lang="en-US" sz="1600" dirty="0">
                <a:solidFill>
                  <a:srgbClr val="00B050"/>
                </a:solidFill>
                <a:effectLst>
                  <a:outerShdw blurRad="38100" dist="38100" dir="2700000" algn="tl">
                    <a:srgbClr val="000000"/>
                  </a:outerShdw>
                </a:effectLst>
                <a:latin typeface="Helvetica" pitchFamily="34" charset="0"/>
              </a:rPr>
              <a:t>11</a:t>
            </a:r>
          </a:p>
        </p:txBody>
      </p:sp>
      <p:sp>
        <p:nvSpPr>
          <p:cNvPr id="100366" name="Rectangle 13"/>
          <p:cNvSpPr>
            <a:spLocks noChangeArrowheads="1"/>
          </p:cNvSpPr>
          <p:nvPr/>
        </p:nvSpPr>
        <p:spPr bwMode="auto">
          <a:xfrm>
            <a:off x="3000355" y="4714884"/>
            <a:ext cx="600075" cy="342900"/>
          </a:xfrm>
          <a:prstGeom prst="rect">
            <a:avLst/>
          </a:prstGeom>
          <a:noFill/>
          <a:ln w="9525">
            <a:noFill/>
            <a:miter lim="800000"/>
            <a:headEnd/>
            <a:tailEnd/>
          </a:ln>
          <a:effectLst/>
        </p:spPr>
        <p:txBody>
          <a:bodyPr wrap="none" lIns="1044953" tIns="1480341" rIns="1044953" bIns="1480341"/>
          <a:lstStyle/>
          <a:p>
            <a:pPr defTabSz="1028700" eaLnBrk="0" hangingPunct="0"/>
            <a:r>
              <a:rPr lang="en-US" sz="1600">
                <a:latin typeface="Helvetica" pitchFamily="34" charset="0"/>
              </a:rPr>
              <a:t>Seq.</a:t>
            </a:r>
          </a:p>
        </p:txBody>
      </p:sp>
      <p:sp>
        <p:nvSpPr>
          <p:cNvPr id="100367" name="Rectangle 14"/>
          <p:cNvSpPr>
            <a:spLocks noChangeArrowheads="1"/>
          </p:cNvSpPr>
          <p:nvPr/>
        </p:nvSpPr>
        <p:spPr bwMode="auto">
          <a:xfrm>
            <a:off x="3614718" y="5162559"/>
            <a:ext cx="571500"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1044953" tIns="420624" rIns="1044953" bIns="420624" anchor="ctr" anchorCtr="1"/>
          <a:lstStyle/>
          <a:p>
            <a:pPr defTabSz="1028700" eaLnBrk="0" hangingPunct="0"/>
            <a:r>
              <a:rPr lang="en-US" sz="1600" dirty="0" smtClean="0">
                <a:latin typeface="Helvetica" pitchFamily="34" charset="0"/>
              </a:rPr>
              <a:t>101</a:t>
            </a:r>
            <a:endParaRPr lang="en-US" sz="1600" dirty="0">
              <a:latin typeface="Helvetica" pitchFamily="34" charset="0"/>
            </a:endParaRPr>
          </a:p>
        </p:txBody>
      </p:sp>
      <p:sp>
        <p:nvSpPr>
          <p:cNvPr id="100368" name="Rectangle 15"/>
          <p:cNvSpPr>
            <a:spLocks noChangeArrowheads="1"/>
          </p:cNvSpPr>
          <p:nvPr/>
        </p:nvSpPr>
        <p:spPr bwMode="auto">
          <a:xfrm>
            <a:off x="3600430" y="4714884"/>
            <a:ext cx="600075" cy="342900"/>
          </a:xfrm>
          <a:prstGeom prst="rect">
            <a:avLst/>
          </a:prstGeom>
          <a:noFill/>
          <a:ln w="9525">
            <a:noFill/>
            <a:miter lim="800000"/>
            <a:headEnd/>
            <a:tailEnd/>
          </a:ln>
          <a:effectLst/>
        </p:spPr>
        <p:txBody>
          <a:bodyPr wrap="none" lIns="1044953" tIns="1480341" rIns="1044953" bIns="1480341"/>
          <a:lstStyle/>
          <a:p>
            <a:pPr defTabSz="1028700" eaLnBrk="0" hangingPunct="0"/>
            <a:r>
              <a:rPr lang="en-US" sz="1600">
                <a:latin typeface="Helvetica" pitchFamily="34" charset="0"/>
              </a:rPr>
              <a:t>Ack.</a:t>
            </a:r>
          </a:p>
        </p:txBody>
      </p:sp>
      <p:sp>
        <p:nvSpPr>
          <p:cNvPr id="100369" name="Line 16"/>
          <p:cNvSpPr>
            <a:spLocks noChangeShapeType="1"/>
          </p:cNvSpPr>
          <p:nvPr/>
        </p:nvSpPr>
        <p:spPr bwMode="auto">
          <a:xfrm flipV="1">
            <a:off x="4271938" y="4291008"/>
            <a:ext cx="1376362" cy="9525"/>
          </a:xfrm>
          <a:prstGeom prst="line">
            <a:avLst/>
          </a:prstGeom>
          <a:noFill/>
          <a:ln w="50800">
            <a:solidFill>
              <a:srgbClr val="000000"/>
            </a:solidFill>
            <a:round/>
            <a:headEnd type="none" w="sm" len="sm"/>
            <a:tailEnd type="triangle" w="med" len="med"/>
          </a:ln>
          <a:effectLst/>
        </p:spPr>
        <p:txBody>
          <a:bodyPr wrap="none" lIns="362012" tIns="512849" rIns="362012" bIns="512849"/>
          <a:lstStyle/>
          <a:p>
            <a:endParaRPr lang="en-US"/>
          </a:p>
        </p:txBody>
      </p:sp>
      <p:sp>
        <p:nvSpPr>
          <p:cNvPr id="100370" name="Line 17"/>
          <p:cNvSpPr>
            <a:spLocks noChangeShapeType="1"/>
          </p:cNvSpPr>
          <p:nvPr/>
        </p:nvSpPr>
        <p:spPr bwMode="auto">
          <a:xfrm flipH="1">
            <a:off x="4276700" y="4824408"/>
            <a:ext cx="1371600" cy="4763"/>
          </a:xfrm>
          <a:prstGeom prst="line">
            <a:avLst/>
          </a:prstGeom>
          <a:noFill/>
          <a:ln w="50800">
            <a:solidFill>
              <a:srgbClr val="000000"/>
            </a:solidFill>
            <a:round/>
            <a:headEnd type="none" w="sm" len="sm"/>
            <a:tailEnd type="triangle" w="med" len="med"/>
          </a:ln>
          <a:effectLst/>
        </p:spPr>
        <p:txBody>
          <a:bodyPr wrap="none" lIns="362012" tIns="512849" rIns="362012" bIns="512849"/>
          <a:lstStyle/>
          <a:p>
            <a:endParaRPr lang="en-US"/>
          </a:p>
        </p:txBody>
      </p:sp>
      <p:sp>
        <p:nvSpPr>
          <p:cNvPr id="100371" name="Rectangle 18"/>
          <p:cNvSpPr>
            <a:spLocks noChangeArrowheads="1"/>
          </p:cNvSpPr>
          <p:nvPr/>
        </p:nvSpPr>
        <p:spPr bwMode="auto">
          <a:xfrm>
            <a:off x="1814511" y="4114796"/>
            <a:ext cx="657225"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r>
              <a:rPr lang="en-US" sz="1600">
                <a:latin typeface="Helvetica" pitchFamily="34" charset="0"/>
              </a:rPr>
              <a:t>1028</a:t>
            </a:r>
          </a:p>
        </p:txBody>
      </p:sp>
      <p:sp>
        <p:nvSpPr>
          <p:cNvPr id="100372" name="Rectangle 19"/>
          <p:cNvSpPr>
            <a:spLocks noChangeArrowheads="1"/>
          </p:cNvSpPr>
          <p:nvPr/>
        </p:nvSpPr>
        <p:spPr bwMode="auto">
          <a:xfrm>
            <a:off x="2500311" y="4114796"/>
            <a:ext cx="571500"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r>
              <a:rPr lang="en-US" sz="1600">
                <a:latin typeface="Helvetica" pitchFamily="34" charset="0"/>
              </a:rPr>
              <a:t>23</a:t>
            </a:r>
          </a:p>
        </p:txBody>
      </p:sp>
      <p:sp>
        <p:nvSpPr>
          <p:cNvPr id="100373" name="Rectangle 20"/>
          <p:cNvSpPr>
            <a:spLocks noChangeArrowheads="1"/>
          </p:cNvSpPr>
          <p:nvPr/>
        </p:nvSpPr>
        <p:spPr bwMode="auto">
          <a:xfrm>
            <a:off x="1800223" y="3681408"/>
            <a:ext cx="685800"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Source</a:t>
            </a:r>
          </a:p>
        </p:txBody>
      </p:sp>
      <p:sp>
        <p:nvSpPr>
          <p:cNvPr id="100374" name="Rectangle 21"/>
          <p:cNvSpPr>
            <a:spLocks noChangeArrowheads="1"/>
          </p:cNvSpPr>
          <p:nvPr/>
        </p:nvSpPr>
        <p:spPr bwMode="auto">
          <a:xfrm>
            <a:off x="2486023" y="3681408"/>
            <a:ext cx="600075"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Dest.</a:t>
            </a:r>
          </a:p>
        </p:txBody>
      </p:sp>
      <p:sp>
        <p:nvSpPr>
          <p:cNvPr id="1669142" name="Rectangle 22"/>
          <p:cNvSpPr>
            <a:spLocks noChangeArrowheads="1"/>
          </p:cNvSpPr>
          <p:nvPr/>
        </p:nvSpPr>
        <p:spPr bwMode="auto">
          <a:xfrm>
            <a:off x="3100386" y="4114796"/>
            <a:ext cx="571500" cy="314325"/>
          </a:xfrm>
          <a:prstGeom prst="rect">
            <a:avLst/>
          </a:prstGeom>
          <a:solidFill>
            <a:srgbClr val="00B179"/>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defRPr/>
            </a:pPr>
            <a:r>
              <a:rPr lang="en-US" sz="1600" dirty="0">
                <a:solidFill>
                  <a:srgbClr val="00B050"/>
                </a:solidFill>
                <a:effectLst>
                  <a:outerShdw blurRad="38100" dist="38100" dir="2700000" algn="tl">
                    <a:srgbClr val="000000"/>
                  </a:outerShdw>
                </a:effectLst>
                <a:latin typeface="Helvetica" pitchFamily="34" charset="0"/>
              </a:rPr>
              <a:t>10</a:t>
            </a:r>
          </a:p>
        </p:txBody>
      </p:sp>
      <p:sp>
        <p:nvSpPr>
          <p:cNvPr id="100376" name="Rectangle 23"/>
          <p:cNvSpPr>
            <a:spLocks noChangeArrowheads="1"/>
          </p:cNvSpPr>
          <p:nvPr/>
        </p:nvSpPr>
        <p:spPr bwMode="auto">
          <a:xfrm>
            <a:off x="3086098" y="3681408"/>
            <a:ext cx="600075"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Seq.</a:t>
            </a:r>
          </a:p>
        </p:txBody>
      </p:sp>
      <p:sp>
        <p:nvSpPr>
          <p:cNvPr id="100377" name="Rectangle 24"/>
          <p:cNvSpPr>
            <a:spLocks noChangeArrowheads="1"/>
          </p:cNvSpPr>
          <p:nvPr/>
        </p:nvSpPr>
        <p:spPr bwMode="auto">
          <a:xfrm>
            <a:off x="3700461" y="4114796"/>
            <a:ext cx="571500"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r>
              <a:rPr lang="en-US" sz="1600">
                <a:latin typeface="Helvetica" pitchFamily="34" charset="0"/>
              </a:rPr>
              <a:t>100</a:t>
            </a:r>
          </a:p>
        </p:txBody>
      </p:sp>
      <p:sp>
        <p:nvSpPr>
          <p:cNvPr id="100378" name="Rectangle 25"/>
          <p:cNvSpPr>
            <a:spLocks noChangeArrowheads="1"/>
          </p:cNvSpPr>
          <p:nvPr/>
        </p:nvSpPr>
        <p:spPr bwMode="auto">
          <a:xfrm>
            <a:off x="3686173" y="3681408"/>
            <a:ext cx="600075"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Ack.</a:t>
            </a:r>
          </a:p>
        </p:txBody>
      </p:sp>
      <p:sp>
        <p:nvSpPr>
          <p:cNvPr id="100379" name="Rectangle 26"/>
          <p:cNvSpPr>
            <a:spLocks noChangeArrowheads="1"/>
          </p:cNvSpPr>
          <p:nvPr/>
        </p:nvSpPr>
        <p:spPr bwMode="auto">
          <a:xfrm>
            <a:off x="6315083" y="4686311"/>
            <a:ext cx="657225"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r>
              <a:rPr lang="en-US" sz="1600">
                <a:latin typeface="Helvetica" pitchFamily="34" charset="0"/>
              </a:rPr>
              <a:t>1028</a:t>
            </a:r>
          </a:p>
        </p:txBody>
      </p:sp>
      <p:sp>
        <p:nvSpPr>
          <p:cNvPr id="100380" name="Rectangle 27"/>
          <p:cNvSpPr>
            <a:spLocks noChangeArrowheads="1"/>
          </p:cNvSpPr>
          <p:nvPr/>
        </p:nvSpPr>
        <p:spPr bwMode="auto">
          <a:xfrm>
            <a:off x="5715008" y="4686311"/>
            <a:ext cx="571500"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r>
              <a:rPr lang="en-US" sz="1600">
                <a:latin typeface="Helvetica" pitchFamily="34" charset="0"/>
              </a:rPr>
              <a:t>23</a:t>
            </a:r>
          </a:p>
        </p:txBody>
      </p:sp>
      <p:sp>
        <p:nvSpPr>
          <p:cNvPr id="100381" name="Rectangle 28"/>
          <p:cNvSpPr>
            <a:spLocks noChangeArrowheads="1"/>
          </p:cNvSpPr>
          <p:nvPr/>
        </p:nvSpPr>
        <p:spPr bwMode="auto">
          <a:xfrm>
            <a:off x="5429256" y="4300546"/>
            <a:ext cx="685800"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Source</a:t>
            </a:r>
          </a:p>
        </p:txBody>
      </p:sp>
      <p:sp>
        <p:nvSpPr>
          <p:cNvPr id="100382" name="Rectangle 29"/>
          <p:cNvSpPr>
            <a:spLocks noChangeArrowheads="1"/>
          </p:cNvSpPr>
          <p:nvPr/>
        </p:nvSpPr>
        <p:spPr bwMode="auto">
          <a:xfrm>
            <a:off x="6115056" y="4300546"/>
            <a:ext cx="600075"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Dest.</a:t>
            </a:r>
          </a:p>
        </p:txBody>
      </p:sp>
      <p:sp>
        <p:nvSpPr>
          <p:cNvPr id="1669150" name="Rectangle 30"/>
          <p:cNvSpPr>
            <a:spLocks noChangeArrowheads="1"/>
          </p:cNvSpPr>
          <p:nvPr/>
        </p:nvSpPr>
        <p:spPr bwMode="auto">
          <a:xfrm>
            <a:off x="7600958" y="4686311"/>
            <a:ext cx="571500" cy="314325"/>
          </a:xfrm>
          <a:prstGeom prst="rect">
            <a:avLst/>
          </a:prstGeom>
          <a:solidFill>
            <a:srgbClr val="00B179"/>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defRPr/>
            </a:pPr>
            <a:r>
              <a:rPr lang="en-US" sz="1600" dirty="0">
                <a:solidFill>
                  <a:srgbClr val="00B050"/>
                </a:solidFill>
                <a:effectLst>
                  <a:outerShdw blurRad="38100" dist="38100" dir="2700000" algn="tl">
                    <a:srgbClr val="000000"/>
                  </a:outerShdw>
                </a:effectLst>
                <a:latin typeface="Helvetica" pitchFamily="34" charset="0"/>
              </a:rPr>
              <a:t>11</a:t>
            </a:r>
          </a:p>
        </p:txBody>
      </p:sp>
      <p:sp>
        <p:nvSpPr>
          <p:cNvPr id="100384" name="Rectangle 31"/>
          <p:cNvSpPr>
            <a:spLocks noChangeArrowheads="1"/>
          </p:cNvSpPr>
          <p:nvPr/>
        </p:nvSpPr>
        <p:spPr bwMode="auto">
          <a:xfrm>
            <a:off x="6715131" y="4300546"/>
            <a:ext cx="600075"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Seq.</a:t>
            </a:r>
          </a:p>
        </p:txBody>
      </p:sp>
      <p:sp>
        <p:nvSpPr>
          <p:cNvPr id="100385" name="Rectangle 32"/>
          <p:cNvSpPr>
            <a:spLocks noChangeArrowheads="1"/>
          </p:cNvSpPr>
          <p:nvPr/>
        </p:nvSpPr>
        <p:spPr bwMode="auto">
          <a:xfrm>
            <a:off x="7000883" y="4686311"/>
            <a:ext cx="571500"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r>
              <a:rPr lang="en-US" sz="1600">
                <a:latin typeface="Helvetica" pitchFamily="34" charset="0"/>
              </a:rPr>
              <a:t>100</a:t>
            </a:r>
          </a:p>
        </p:txBody>
      </p:sp>
      <p:sp>
        <p:nvSpPr>
          <p:cNvPr id="100386" name="Rectangle 33"/>
          <p:cNvSpPr>
            <a:spLocks noChangeArrowheads="1"/>
          </p:cNvSpPr>
          <p:nvPr/>
        </p:nvSpPr>
        <p:spPr bwMode="auto">
          <a:xfrm>
            <a:off x="7315206" y="4300546"/>
            <a:ext cx="600075"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Ack.</a:t>
            </a:r>
          </a:p>
        </p:txBody>
      </p:sp>
      <p:sp>
        <p:nvSpPr>
          <p:cNvPr id="100387" name="Line 34"/>
          <p:cNvSpPr>
            <a:spLocks noChangeShapeType="1"/>
          </p:cNvSpPr>
          <p:nvPr/>
        </p:nvSpPr>
        <p:spPr bwMode="auto">
          <a:xfrm flipV="1">
            <a:off x="4276700" y="5281608"/>
            <a:ext cx="1376363" cy="9525"/>
          </a:xfrm>
          <a:prstGeom prst="line">
            <a:avLst/>
          </a:prstGeom>
          <a:noFill/>
          <a:ln w="50800">
            <a:solidFill>
              <a:srgbClr val="000000"/>
            </a:solidFill>
            <a:round/>
            <a:headEnd type="none" w="sm" len="sm"/>
            <a:tailEnd type="triangle" w="med" len="med"/>
          </a:ln>
          <a:effectLst/>
        </p:spPr>
        <p:txBody>
          <a:bodyPr wrap="none" lIns="362012" tIns="512849" rIns="362012" bIns="512849"/>
          <a:lstStyle/>
          <a:p>
            <a:endParaRPr lang="en-US"/>
          </a:p>
        </p:txBody>
      </p:sp>
      <p:sp>
        <p:nvSpPr>
          <p:cNvPr id="100388" name="Rectangle 35"/>
          <p:cNvSpPr>
            <a:spLocks noChangeArrowheads="1"/>
          </p:cNvSpPr>
          <p:nvPr/>
        </p:nvSpPr>
        <p:spPr bwMode="auto">
          <a:xfrm>
            <a:off x="6672238" y="5772146"/>
            <a:ext cx="657225"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r>
              <a:rPr lang="en-US" sz="1600">
                <a:latin typeface="Helvetica" pitchFamily="34" charset="0"/>
              </a:rPr>
              <a:t>1028</a:t>
            </a:r>
          </a:p>
        </p:txBody>
      </p:sp>
      <p:sp>
        <p:nvSpPr>
          <p:cNvPr id="100389" name="Rectangle 36"/>
          <p:cNvSpPr>
            <a:spLocks noChangeArrowheads="1"/>
          </p:cNvSpPr>
          <p:nvPr/>
        </p:nvSpPr>
        <p:spPr bwMode="auto">
          <a:xfrm>
            <a:off x="6072163" y="5772146"/>
            <a:ext cx="571500"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r>
              <a:rPr lang="en-US" sz="1600">
                <a:latin typeface="Helvetica" pitchFamily="34" charset="0"/>
              </a:rPr>
              <a:t>23</a:t>
            </a:r>
          </a:p>
        </p:txBody>
      </p:sp>
      <p:sp>
        <p:nvSpPr>
          <p:cNvPr id="100390" name="Rectangle 37"/>
          <p:cNvSpPr>
            <a:spLocks noChangeArrowheads="1"/>
          </p:cNvSpPr>
          <p:nvPr/>
        </p:nvSpPr>
        <p:spPr bwMode="auto">
          <a:xfrm>
            <a:off x="6057875" y="5357808"/>
            <a:ext cx="685800"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Source</a:t>
            </a:r>
          </a:p>
        </p:txBody>
      </p:sp>
      <p:sp>
        <p:nvSpPr>
          <p:cNvPr id="100391" name="Rectangle 38"/>
          <p:cNvSpPr>
            <a:spLocks noChangeArrowheads="1"/>
          </p:cNvSpPr>
          <p:nvPr/>
        </p:nvSpPr>
        <p:spPr bwMode="auto">
          <a:xfrm>
            <a:off x="6743675" y="5357808"/>
            <a:ext cx="600075"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Dest.</a:t>
            </a:r>
          </a:p>
        </p:txBody>
      </p:sp>
      <p:sp>
        <p:nvSpPr>
          <p:cNvPr id="1669159" name="Rectangle 39"/>
          <p:cNvSpPr>
            <a:spLocks noChangeArrowheads="1"/>
          </p:cNvSpPr>
          <p:nvPr/>
        </p:nvSpPr>
        <p:spPr bwMode="auto">
          <a:xfrm>
            <a:off x="7958113" y="5772146"/>
            <a:ext cx="571500" cy="314325"/>
          </a:xfrm>
          <a:prstGeom prst="rect">
            <a:avLst/>
          </a:prstGeom>
          <a:solidFill>
            <a:srgbClr val="00B179"/>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defRPr/>
            </a:pPr>
            <a:r>
              <a:rPr lang="en-US" sz="1600" dirty="0">
                <a:solidFill>
                  <a:srgbClr val="00B050"/>
                </a:solidFill>
                <a:effectLst>
                  <a:outerShdw blurRad="38100" dist="38100" dir="2700000" algn="tl">
                    <a:srgbClr val="000000"/>
                  </a:outerShdw>
                </a:effectLst>
                <a:latin typeface="Helvetica" pitchFamily="34" charset="0"/>
              </a:rPr>
              <a:t>12</a:t>
            </a:r>
          </a:p>
        </p:txBody>
      </p:sp>
      <p:sp>
        <p:nvSpPr>
          <p:cNvPr id="100393" name="Rectangle 40"/>
          <p:cNvSpPr>
            <a:spLocks noChangeArrowheads="1"/>
          </p:cNvSpPr>
          <p:nvPr/>
        </p:nvSpPr>
        <p:spPr bwMode="auto">
          <a:xfrm>
            <a:off x="7343750" y="5357808"/>
            <a:ext cx="600075"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Seq.</a:t>
            </a:r>
          </a:p>
        </p:txBody>
      </p:sp>
      <p:sp>
        <p:nvSpPr>
          <p:cNvPr id="100394" name="Rectangle 41"/>
          <p:cNvSpPr>
            <a:spLocks noChangeArrowheads="1"/>
          </p:cNvSpPr>
          <p:nvPr/>
        </p:nvSpPr>
        <p:spPr bwMode="auto">
          <a:xfrm>
            <a:off x="7358038" y="5772146"/>
            <a:ext cx="571500" cy="314325"/>
          </a:xfrm>
          <a:prstGeom prst="rect">
            <a:avLst/>
          </a:prstGeom>
          <a:solidFill>
            <a:schemeClr val="folHlink"/>
          </a:solidFill>
          <a:ln w="25400">
            <a:solidFill>
              <a:schemeClr val="bg2"/>
            </a:solidFill>
            <a:miter lim="800000"/>
            <a:headEnd/>
            <a:tailEnd/>
          </a:ln>
          <a:effectLst>
            <a:outerShdw dist="35921" dir="2700000" algn="ctr" rotWithShape="0">
              <a:schemeClr val="bg2"/>
            </a:outerShdw>
          </a:effectLst>
        </p:spPr>
        <p:txBody>
          <a:bodyPr wrap="none" lIns="362012" tIns="420624" rIns="362012" bIns="420624" anchor="ctr" anchorCtr="1"/>
          <a:lstStyle/>
          <a:p>
            <a:pPr defTabSz="1028700" eaLnBrk="0" hangingPunct="0"/>
            <a:r>
              <a:rPr lang="en-US" sz="1600">
                <a:latin typeface="Helvetica" pitchFamily="34" charset="0"/>
              </a:rPr>
              <a:t>101</a:t>
            </a:r>
          </a:p>
        </p:txBody>
      </p:sp>
      <p:sp>
        <p:nvSpPr>
          <p:cNvPr id="100395" name="Rectangle 42"/>
          <p:cNvSpPr>
            <a:spLocks noChangeArrowheads="1"/>
          </p:cNvSpPr>
          <p:nvPr/>
        </p:nvSpPr>
        <p:spPr bwMode="auto">
          <a:xfrm>
            <a:off x="7943825" y="5357808"/>
            <a:ext cx="600075" cy="342900"/>
          </a:xfrm>
          <a:prstGeom prst="rect">
            <a:avLst/>
          </a:prstGeom>
          <a:noFill/>
          <a:ln w="9525">
            <a:noFill/>
            <a:miter lim="800000"/>
            <a:headEnd/>
            <a:tailEnd/>
          </a:ln>
          <a:effectLst/>
        </p:spPr>
        <p:txBody>
          <a:bodyPr wrap="none" lIns="362012" tIns="512849" rIns="362012" bIns="512849"/>
          <a:lstStyle/>
          <a:p>
            <a:pPr defTabSz="1028700" eaLnBrk="0" hangingPunct="0"/>
            <a:r>
              <a:rPr lang="en-US" sz="1600">
                <a:latin typeface="Helvetica" pitchFamily="34" charset="0"/>
              </a:rPr>
              <a:t>Ack.</a:t>
            </a:r>
          </a:p>
        </p:txBody>
      </p:sp>
      <p:sp>
        <p:nvSpPr>
          <p:cNvPr id="100396" name="Line 43"/>
          <p:cNvSpPr>
            <a:spLocks noChangeShapeType="1"/>
          </p:cNvSpPr>
          <p:nvPr/>
        </p:nvSpPr>
        <p:spPr bwMode="auto">
          <a:xfrm flipH="1">
            <a:off x="4276700" y="5810246"/>
            <a:ext cx="1371600" cy="4762"/>
          </a:xfrm>
          <a:prstGeom prst="line">
            <a:avLst/>
          </a:prstGeom>
          <a:noFill/>
          <a:ln w="50800">
            <a:solidFill>
              <a:srgbClr val="000000"/>
            </a:solidFill>
            <a:round/>
            <a:headEnd type="none" w="sm" len="sm"/>
            <a:tailEnd type="triangle" w="med" len="med"/>
          </a:ln>
          <a:effectLst/>
        </p:spPr>
        <p:txBody>
          <a:bodyPr wrap="none" lIns="362012" tIns="512849" rIns="362012" bIns="512849"/>
          <a:lstStyle/>
          <a:p>
            <a:endParaRPr lang="en-US"/>
          </a:p>
        </p:txBody>
      </p:sp>
      <p:sp>
        <p:nvSpPr>
          <p:cNvPr id="100400" name="Freeform 47"/>
          <p:cNvSpPr>
            <a:spLocks/>
          </p:cNvSpPr>
          <p:nvPr/>
        </p:nvSpPr>
        <p:spPr bwMode="auto">
          <a:xfrm>
            <a:off x="2828900" y="3328983"/>
            <a:ext cx="942975" cy="174625"/>
          </a:xfrm>
          <a:custGeom>
            <a:avLst/>
            <a:gdLst>
              <a:gd name="T0" fmla="*/ 0 w 594"/>
              <a:gd name="T1" fmla="*/ 2147483647 h 110"/>
              <a:gd name="T2" fmla="*/ 2147483647 w 594"/>
              <a:gd name="T3" fmla="*/ 0 h 110"/>
              <a:gd name="T4" fmla="*/ 2147483647 w 594"/>
              <a:gd name="T5" fmla="*/ 2147483647 h 110"/>
              <a:gd name="T6" fmla="*/ 2147483647 w 594"/>
              <a:gd name="T7" fmla="*/ 2147483647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4" h="110">
                <a:moveTo>
                  <a:pt x="0" y="1"/>
                </a:moveTo>
                <a:lnTo>
                  <a:pt x="378" y="0"/>
                </a:lnTo>
                <a:lnTo>
                  <a:pt x="232" y="110"/>
                </a:lnTo>
                <a:lnTo>
                  <a:pt x="594" y="11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wrap="none" lIns="362012" tIns="512849" rIns="362012" bIns="512849"/>
          <a:lstStyle/>
          <a:p>
            <a:endParaRPr lang="en-US"/>
          </a:p>
        </p:txBody>
      </p:sp>
      <p:pic>
        <p:nvPicPr>
          <p:cNvPr id="100402" name="Picture 49"/>
          <p:cNvPicPr>
            <a:picLocks noChangeArrowheads="1"/>
          </p:cNvPicPr>
          <p:nvPr/>
        </p:nvPicPr>
        <p:blipFill>
          <a:blip r:embed="rId3"/>
          <a:srcRect/>
          <a:stretch>
            <a:fillRect/>
          </a:stretch>
        </p:blipFill>
        <p:spPr bwMode="auto">
          <a:xfrm>
            <a:off x="2354238" y="3100383"/>
            <a:ext cx="646112" cy="585788"/>
          </a:xfrm>
          <a:prstGeom prst="rect">
            <a:avLst/>
          </a:prstGeom>
          <a:noFill/>
          <a:ln w="9525">
            <a:noFill/>
            <a:miter lim="800000"/>
            <a:headEnd/>
            <a:tailEnd/>
          </a:ln>
          <a:effectLst/>
        </p:spPr>
      </p:pic>
      <p:sp>
        <p:nvSpPr>
          <p:cNvPr id="100403" name="Freeform 50"/>
          <p:cNvSpPr>
            <a:spLocks/>
          </p:cNvSpPr>
          <p:nvPr/>
        </p:nvSpPr>
        <p:spPr bwMode="auto">
          <a:xfrm>
            <a:off x="5257775" y="3344858"/>
            <a:ext cx="923925" cy="158750"/>
          </a:xfrm>
          <a:custGeom>
            <a:avLst/>
            <a:gdLst>
              <a:gd name="T0" fmla="*/ 2147483647 w 582"/>
              <a:gd name="T1" fmla="*/ 2147483647 h 100"/>
              <a:gd name="T2" fmla="*/ 2147483647 w 582"/>
              <a:gd name="T3" fmla="*/ 0 h 100"/>
              <a:gd name="T4" fmla="*/ 2147483647 w 582"/>
              <a:gd name="T5" fmla="*/ 2147483647 h 100"/>
              <a:gd name="T6" fmla="*/ 0 w 582"/>
              <a:gd name="T7" fmla="*/ 2147483647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00">
                <a:moveTo>
                  <a:pt x="582" y="4"/>
                </a:moveTo>
                <a:lnTo>
                  <a:pt x="182" y="0"/>
                </a:lnTo>
                <a:lnTo>
                  <a:pt x="324" y="98"/>
                </a:lnTo>
                <a:lnTo>
                  <a:pt x="0" y="10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wrap="none" lIns="362012" tIns="512849" rIns="362012" bIns="512849"/>
          <a:lstStyle/>
          <a:p>
            <a:endParaRPr lang="en-US"/>
          </a:p>
        </p:txBody>
      </p:sp>
      <p:pic>
        <p:nvPicPr>
          <p:cNvPr id="100404" name="Picture 51"/>
          <p:cNvPicPr>
            <a:picLocks noChangeArrowheads="1"/>
          </p:cNvPicPr>
          <p:nvPr/>
        </p:nvPicPr>
        <p:blipFill>
          <a:blip r:embed="rId3"/>
          <a:srcRect/>
          <a:stretch>
            <a:fillRect/>
          </a:stretch>
        </p:blipFill>
        <p:spPr bwMode="auto">
          <a:xfrm>
            <a:off x="5954688" y="3100383"/>
            <a:ext cx="646112" cy="585788"/>
          </a:xfrm>
          <a:prstGeom prst="rect">
            <a:avLst/>
          </a:prstGeom>
          <a:noFill/>
          <a:ln w="9525">
            <a:noFill/>
            <a:miter lim="800000"/>
            <a:headEnd/>
            <a:tailEnd/>
          </a:ln>
          <a:effectLst/>
        </p:spPr>
      </p:pic>
      <p:pic>
        <p:nvPicPr>
          <p:cNvPr id="100405" name="Picture 52"/>
          <p:cNvPicPr>
            <a:picLocks noChangeArrowheads="1"/>
          </p:cNvPicPr>
          <p:nvPr/>
        </p:nvPicPr>
        <p:blipFill>
          <a:blip r:embed="rId4"/>
          <a:srcRect/>
          <a:stretch>
            <a:fillRect/>
          </a:stretch>
        </p:blipFill>
        <p:spPr bwMode="auto">
          <a:xfrm>
            <a:off x="3587725" y="2857496"/>
            <a:ext cx="1727200" cy="1044575"/>
          </a:xfrm>
          <a:prstGeom prst="rect">
            <a:avLst/>
          </a:prstGeom>
          <a:noFill/>
          <a:ln w="9525">
            <a:noFill/>
            <a:miter lim="800000"/>
            <a:headEnd/>
            <a:tailEnd/>
          </a:ln>
          <a:effectLst>
            <a:outerShdw dist="35921" dir="2700000" algn="ctr" rotWithShape="0">
              <a:schemeClr val="bg2"/>
            </a:outerShdw>
          </a:effectLst>
        </p:spPr>
      </p:pic>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5"/>
          <p:cNvSpPr>
            <a:spLocks noGrp="1"/>
          </p:cNvSpPr>
          <p:nvPr>
            <p:ph type="sldNum" sz="quarter" idx="12"/>
          </p:nvPr>
        </p:nvSpPr>
        <p:spPr>
          <a:noFill/>
          <a:ln>
            <a:miter lim="800000"/>
            <a:headEnd/>
            <a:tailEnd/>
          </a:ln>
        </p:spPr>
        <p:txBody>
          <a:bodyPr/>
          <a:lstStyle/>
          <a:p>
            <a:fld id="{8654C86E-0F8E-42C9-9E9B-92AE93B07C72}" type="slidenum">
              <a:rPr lang="en-US" smtClean="0"/>
              <a:pPr/>
              <a:t>111</a:t>
            </a:fld>
            <a:endParaRPr lang="en-US" smtClean="0"/>
          </a:p>
        </p:txBody>
      </p:sp>
      <p:sp>
        <p:nvSpPr>
          <p:cNvPr id="101379" name="Rectangle 2"/>
          <p:cNvSpPr>
            <a:spLocks noGrp="1" noChangeArrowheads="1"/>
          </p:cNvSpPr>
          <p:nvPr>
            <p:ph type="title"/>
          </p:nvPr>
        </p:nvSpPr>
        <p:spPr/>
        <p:txBody>
          <a:bodyPr/>
          <a:lstStyle/>
          <a:p>
            <a:pPr eaLnBrk="1" hangingPunct="1"/>
            <a:r>
              <a:rPr lang="en-US" dirty="0" err="1" smtClean="0"/>
              <a:t>Fenêtrage</a:t>
            </a:r>
            <a:endParaRPr lang="en-US" dirty="0" smtClean="0"/>
          </a:p>
        </p:txBody>
      </p:sp>
      <p:sp>
        <p:nvSpPr>
          <p:cNvPr id="101380" name="Rectangle 3"/>
          <p:cNvSpPr>
            <a:spLocks noGrp="1" noChangeArrowheads="1"/>
          </p:cNvSpPr>
          <p:nvPr>
            <p:ph type="body" idx="1"/>
          </p:nvPr>
        </p:nvSpPr>
        <p:spPr/>
        <p:txBody>
          <a:bodyPr/>
          <a:lstStyle/>
          <a:p>
            <a:pPr algn="just" eaLnBrk="1" hangingPunct="1">
              <a:buFont typeface="Wingdings" pitchFamily="2" charset="2"/>
              <a:buChar char="Ø"/>
            </a:pPr>
            <a:endParaRPr lang="en-US" sz="2400" dirty="0" smtClean="0">
              <a:latin typeface="Tahoma" pitchFamily="34" charset="0"/>
            </a:endParaRPr>
          </a:p>
          <a:p>
            <a:pPr algn="just" eaLnBrk="1" hangingPunct="1">
              <a:buFont typeface="Wingdings" pitchFamily="2" charset="2"/>
              <a:buChar char="Ø"/>
            </a:pPr>
            <a:r>
              <a:rPr lang="en-US" sz="2400" dirty="0" smtClean="0">
                <a:latin typeface="Tahoma" pitchFamily="34" charset="0"/>
              </a:rPr>
              <a:t>Il </a:t>
            </a:r>
            <a:r>
              <a:rPr lang="en-US" sz="2400" dirty="0" err="1" smtClean="0">
                <a:latin typeface="Tahoma" pitchFamily="34" charset="0"/>
              </a:rPr>
              <a:t>existe</a:t>
            </a:r>
            <a:r>
              <a:rPr lang="en-US" sz="2400" dirty="0" smtClean="0">
                <a:latin typeface="Tahoma" pitchFamily="34" charset="0"/>
              </a:rPr>
              <a:t> </a:t>
            </a:r>
            <a:r>
              <a:rPr lang="en-US" sz="2400" dirty="0" err="1" smtClean="0">
                <a:latin typeface="Tahoma" pitchFamily="34" charset="0"/>
              </a:rPr>
              <a:t>deux</a:t>
            </a:r>
            <a:r>
              <a:rPr lang="en-US" sz="2400" dirty="0" smtClean="0">
                <a:latin typeface="Tahoma" pitchFamily="34" charset="0"/>
              </a:rPr>
              <a:t> type de </a:t>
            </a:r>
            <a:r>
              <a:rPr lang="en-US" sz="2400" dirty="0" err="1" smtClean="0">
                <a:latin typeface="Tahoma" pitchFamily="34" charset="0"/>
              </a:rPr>
              <a:t>fenêtre</a:t>
            </a:r>
            <a:r>
              <a:rPr lang="en-US" sz="2400" dirty="0" smtClean="0">
                <a:latin typeface="Tahoma" pitchFamily="34" charset="0"/>
              </a:rPr>
              <a:t> 1 et 3.</a:t>
            </a:r>
          </a:p>
          <a:p>
            <a:pPr algn="just" eaLnBrk="1" hangingPunct="1">
              <a:buNone/>
            </a:pPr>
            <a:endParaRPr lang="en-US" sz="2400" dirty="0" smtClean="0">
              <a:latin typeface="Tahoma" pitchFamily="34" charset="0"/>
            </a:endParaRPr>
          </a:p>
          <a:p>
            <a:pPr algn="just" eaLnBrk="1" hangingPunct="1">
              <a:buFont typeface="Wingdings" pitchFamily="2" charset="2"/>
              <a:buChar char="Ø"/>
            </a:pPr>
            <a:r>
              <a:rPr lang="en-US" sz="2400" dirty="0" err="1" smtClean="0">
                <a:latin typeface="Tahoma" pitchFamily="34" charset="0"/>
              </a:rPr>
              <a:t>Fenêtre</a:t>
            </a:r>
            <a:r>
              <a:rPr lang="en-US" sz="2400" dirty="0" smtClean="0">
                <a:latin typeface="Tahoma" pitchFamily="34" charset="0"/>
              </a:rPr>
              <a:t> = 1, un </a:t>
            </a:r>
            <a:r>
              <a:rPr lang="en-US" sz="2400" dirty="0" err="1" smtClean="0">
                <a:latin typeface="Tahoma" pitchFamily="34" charset="0"/>
              </a:rPr>
              <a:t>acquitement</a:t>
            </a:r>
            <a:r>
              <a:rPr lang="en-US" sz="2400" dirty="0" smtClean="0">
                <a:latin typeface="Tahoma" pitchFamily="34" charset="0"/>
              </a:rPr>
              <a:t> </a:t>
            </a:r>
            <a:r>
              <a:rPr lang="en-US" sz="2400" dirty="0" err="1" smtClean="0">
                <a:latin typeface="Tahoma" pitchFamily="34" charset="0"/>
              </a:rPr>
              <a:t>sur</a:t>
            </a:r>
            <a:r>
              <a:rPr lang="en-US" sz="2400" dirty="0" smtClean="0">
                <a:latin typeface="Tahoma" pitchFamily="34" charset="0"/>
              </a:rPr>
              <a:t> </a:t>
            </a:r>
            <a:r>
              <a:rPr lang="en-US" sz="2400" dirty="0" err="1" smtClean="0">
                <a:latin typeface="Tahoma" pitchFamily="34" charset="0"/>
              </a:rPr>
              <a:t>chaque</a:t>
            </a:r>
            <a:r>
              <a:rPr lang="en-US" sz="2400" dirty="0" smtClean="0">
                <a:latin typeface="Tahoma" pitchFamily="34" charset="0"/>
              </a:rPr>
              <a:t> </a:t>
            </a:r>
            <a:r>
              <a:rPr lang="en-US" sz="2400" dirty="0" err="1" smtClean="0">
                <a:latin typeface="Tahoma" pitchFamily="34" charset="0"/>
              </a:rPr>
              <a:t>paquet</a:t>
            </a:r>
            <a:endParaRPr lang="en-US" sz="2400" dirty="0" smtClean="0">
              <a:latin typeface="Tahoma" pitchFamily="34" charset="0"/>
            </a:endParaRPr>
          </a:p>
          <a:p>
            <a:pPr algn="just" eaLnBrk="1" hangingPunct="1">
              <a:buFont typeface="Wingdings" pitchFamily="2" charset="2"/>
              <a:buChar char="Ø"/>
            </a:pPr>
            <a:r>
              <a:rPr lang="en-US" sz="2400" dirty="0" err="1" smtClean="0">
                <a:latin typeface="Tahoma" pitchFamily="34" charset="0"/>
              </a:rPr>
              <a:t>Fenêtre</a:t>
            </a:r>
            <a:r>
              <a:rPr lang="en-US" sz="2400" dirty="0" smtClean="0">
                <a:latin typeface="Tahoma" pitchFamily="34" charset="0"/>
              </a:rPr>
              <a:t> = 3 ; un </a:t>
            </a:r>
            <a:r>
              <a:rPr lang="en-US" sz="2400" dirty="0" err="1" smtClean="0">
                <a:latin typeface="Tahoma" pitchFamily="34" charset="0"/>
              </a:rPr>
              <a:t>acquitement</a:t>
            </a:r>
            <a:r>
              <a:rPr lang="en-US" sz="2400" dirty="0" smtClean="0">
                <a:latin typeface="Tahoma" pitchFamily="34" charset="0"/>
              </a:rPr>
              <a:t> </a:t>
            </a:r>
            <a:r>
              <a:rPr lang="en-US" sz="2400" dirty="0" err="1" smtClean="0">
                <a:latin typeface="Tahoma" pitchFamily="34" charset="0"/>
              </a:rPr>
              <a:t>sur</a:t>
            </a:r>
            <a:r>
              <a:rPr lang="en-US" sz="2400" dirty="0" smtClean="0">
                <a:latin typeface="Tahoma" pitchFamily="34" charset="0"/>
              </a:rPr>
              <a:t> </a:t>
            </a:r>
            <a:r>
              <a:rPr lang="en-US" sz="2400" dirty="0" err="1" smtClean="0">
                <a:latin typeface="Tahoma" pitchFamily="34" charset="0"/>
              </a:rPr>
              <a:t>trois</a:t>
            </a:r>
            <a:r>
              <a:rPr lang="en-US" sz="2400" dirty="0" smtClean="0">
                <a:latin typeface="Tahoma" pitchFamily="34" charset="0"/>
              </a:rPr>
              <a:t> </a:t>
            </a:r>
            <a:r>
              <a:rPr lang="en-US" sz="2400" dirty="0" err="1" smtClean="0">
                <a:latin typeface="Tahoma" pitchFamily="34" charset="0"/>
              </a:rPr>
              <a:t>paquets</a:t>
            </a:r>
            <a:endParaRPr lang="en-US" sz="2400" dirty="0" smtClean="0">
              <a:latin typeface="Tahoma" pitchFamily="34" charset="0"/>
            </a:endParaRPr>
          </a:p>
          <a:p>
            <a:pPr algn="just" eaLnBrk="1" hangingPunct="1">
              <a:buFont typeface="Wingdings" pitchFamily="2" charset="2"/>
              <a:buChar char="Ø"/>
            </a:pPr>
            <a:endParaRPr lang="fr-FR" sz="2400" dirty="0" smtClean="0">
              <a:latin typeface="Tahoma" pitchFamily="34" charset="0"/>
            </a:endParaRPr>
          </a:p>
          <a:p>
            <a:pPr marL="273050" indent="15875" algn="just" eaLnBrk="1" hangingPunct="1">
              <a:buNone/>
            </a:pPr>
            <a:r>
              <a:rPr lang="fr-FR" sz="2400" dirty="0" smtClean="0">
                <a:latin typeface="Tahoma" pitchFamily="34" charset="0"/>
              </a:rPr>
              <a:t>Fenêtre 1 est mieux que fenêtre 3, c’est plus fiable , mais il y en a la contrainte de temps !!</a:t>
            </a:r>
            <a:endParaRPr lang="en-US" sz="2400" dirty="0" smtClean="0">
              <a:latin typeface="Tahoma" pitchFamily="34"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5"/>
          <p:cNvSpPr>
            <a:spLocks noGrp="1"/>
          </p:cNvSpPr>
          <p:nvPr>
            <p:ph type="sldNum" sz="quarter" idx="12"/>
          </p:nvPr>
        </p:nvSpPr>
        <p:spPr>
          <a:noFill/>
          <a:ln>
            <a:miter lim="800000"/>
            <a:headEnd/>
            <a:tailEnd/>
          </a:ln>
        </p:spPr>
        <p:txBody>
          <a:bodyPr/>
          <a:lstStyle/>
          <a:p>
            <a:fld id="{AA10CD32-B2CD-412B-B86D-7146766579DB}" type="slidenum">
              <a:rPr lang="en-US" smtClean="0"/>
              <a:pPr/>
              <a:t>112</a:t>
            </a:fld>
            <a:endParaRPr lang="en-US" smtClean="0"/>
          </a:p>
        </p:txBody>
      </p:sp>
      <p:sp>
        <p:nvSpPr>
          <p:cNvPr id="102403" name="Rectangle 2"/>
          <p:cNvSpPr>
            <a:spLocks noGrp="1" noChangeArrowheads="1"/>
          </p:cNvSpPr>
          <p:nvPr>
            <p:ph type="title"/>
          </p:nvPr>
        </p:nvSpPr>
        <p:spPr/>
        <p:txBody>
          <a:bodyPr/>
          <a:lstStyle/>
          <a:p>
            <a:pPr eaLnBrk="1" hangingPunct="1"/>
            <a:r>
              <a:rPr lang="en-US" dirty="0" err="1" smtClean="0"/>
              <a:t>Fenêtrage</a:t>
            </a:r>
            <a:endParaRPr lang="en-US" dirty="0" smtClean="0"/>
          </a:p>
        </p:txBody>
      </p:sp>
      <p:pic>
        <p:nvPicPr>
          <p:cNvPr id="102404" name="Picture 4"/>
          <p:cNvPicPr>
            <a:picLocks noChangeAspect="1" noChangeArrowheads="1"/>
          </p:cNvPicPr>
          <p:nvPr/>
        </p:nvPicPr>
        <p:blipFill>
          <a:blip r:embed="rId3"/>
          <a:srcRect l="21094" t="23958" r="33594" b="17708"/>
          <a:stretch>
            <a:fillRect/>
          </a:stretch>
        </p:blipFill>
        <p:spPr bwMode="auto">
          <a:xfrm>
            <a:off x="1905000" y="1452563"/>
            <a:ext cx="5105400" cy="4929187"/>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5"/>
          <p:cNvSpPr>
            <a:spLocks noGrp="1"/>
          </p:cNvSpPr>
          <p:nvPr>
            <p:ph type="sldNum" sz="quarter" idx="12"/>
          </p:nvPr>
        </p:nvSpPr>
        <p:spPr>
          <a:noFill/>
          <a:ln>
            <a:miter lim="800000"/>
            <a:headEnd/>
            <a:tailEnd/>
          </a:ln>
        </p:spPr>
        <p:txBody>
          <a:bodyPr/>
          <a:lstStyle/>
          <a:p>
            <a:fld id="{34CC5A6E-A56E-43CB-AF49-DE6F7285989E}" type="slidenum">
              <a:rPr lang="en-US" smtClean="0"/>
              <a:pPr/>
              <a:t>113</a:t>
            </a:fld>
            <a:endParaRPr lang="en-US" smtClean="0"/>
          </a:p>
        </p:txBody>
      </p:sp>
      <p:sp>
        <p:nvSpPr>
          <p:cNvPr id="103427" name="Rectangle 2"/>
          <p:cNvSpPr>
            <a:spLocks noGrp="1" noChangeArrowheads="1"/>
          </p:cNvSpPr>
          <p:nvPr>
            <p:ph type="title"/>
          </p:nvPr>
        </p:nvSpPr>
        <p:spPr/>
        <p:txBody>
          <a:bodyPr/>
          <a:lstStyle/>
          <a:p>
            <a:pPr eaLnBrk="1" hangingPunct="1"/>
            <a:r>
              <a:rPr lang="en-US" sz="3600" smtClean="0"/>
              <a:t>Transport Layer Reliable Delivery</a:t>
            </a:r>
          </a:p>
        </p:txBody>
      </p:sp>
      <p:pic>
        <p:nvPicPr>
          <p:cNvPr id="103428" name="Picture 4"/>
          <p:cNvPicPr>
            <a:picLocks noChangeAspect="1" noChangeArrowheads="1"/>
          </p:cNvPicPr>
          <p:nvPr/>
        </p:nvPicPr>
        <p:blipFill>
          <a:blip r:embed="rId3"/>
          <a:srcRect l="22656" t="22917" r="28125" b="26042"/>
          <a:stretch>
            <a:fillRect/>
          </a:stretch>
        </p:blipFill>
        <p:spPr bwMode="auto">
          <a:xfrm>
            <a:off x="1371600" y="1524000"/>
            <a:ext cx="6096000" cy="4741863"/>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5"/>
          <p:cNvSpPr>
            <a:spLocks noGrp="1"/>
          </p:cNvSpPr>
          <p:nvPr>
            <p:ph type="sldNum" sz="quarter" idx="12"/>
          </p:nvPr>
        </p:nvSpPr>
        <p:spPr>
          <a:noFill/>
          <a:ln>
            <a:miter lim="800000"/>
            <a:headEnd/>
            <a:tailEnd/>
          </a:ln>
        </p:spPr>
        <p:txBody>
          <a:bodyPr/>
          <a:lstStyle/>
          <a:p>
            <a:fld id="{34635C5B-85D6-4807-A424-2F120B727841}" type="slidenum">
              <a:rPr lang="en-US" smtClean="0"/>
              <a:pPr/>
              <a:t>114</a:t>
            </a:fld>
            <a:endParaRPr lang="en-US" smtClean="0"/>
          </a:p>
        </p:txBody>
      </p:sp>
      <p:sp>
        <p:nvSpPr>
          <p:cNvPr id="104451" name="Rectangle 2"/>
          <p:cNvSpPr>
            <a:spLocks noGrp="1" noChangeArrowheads="1"/>
          </p:cNvSpPr>
          <p:nvPr>
            <p:ph type="title"/>
          </p:nvPr>
        </p:nvSpPr>
        <p:spPr/>
        <p:txBody>
          <a:bodyPr/>
          <a:lstStyle/>
          <a:p>
            <a:pPr eaLnBrk="1" hangingPunct="1"/>
            <a:r>
              <a:rPr lang="en-US" dirty="0" err="1" smtClean="0"/>
              <a:t>Contrôle</a:t>
            </a:r>
            <a:r>
              <a:rPr lang="en-US" dirty="0" smtClean="0"/>
              <a:t> des flux</a:t>
            </a:r>
          </a:p>
        </p:txBody>
      </p:sp>
      <p:sp>
        <p:nvSpPr>
          <p:cNvPr id="104452" name="Rectangle 3"/>
          <p:cNvSpPr>
            <a:spLocks noGrp="1" noChangeArrowheads="1"/>
          </p:cNvSpPr>
          <p:nvPr>
            <p:ph type="body" idx="1"/>
          </p:nvPr>
        </p:nvSpPr>
        <p:spPr/>
        <p:txBody>
          <a:bodyPr/>
          <a:lstStyle/>
          <a:p>
            <a:pPr algn="just" eaLnBrk="1" hangingPunct="1">
              <a:buFont typeface="Wingdings" pitchFamily="2" charset="2"/>
              <a:buChar char="q"/>
            </a:pPr>
            <a:r>
              <a:rPr lang="en-US" sz="2400" dirty="0" err="1" smtClean="0">
                <a:latin typeface="Tahoma" pitchFamily="34" charset="0"/>
              </a:rPr>
              <a:t>Une</a:t>
            </a:r>
            <a:r>
              <a:rPr lang="en-US" sz="2400" dirty="0" smtClean="0">
                <a:latin typeface="Tahoma" pitchFamily="34" charset="0"/>
              </a:rPr>
              <a:t> </a:t>
            </a:r>
            <a:r>
              <a:rPr lang="en-US" sz="2400" dirty="0" err="1" smtClean="0">
                <a:latin typeface="Tahoma" pitchFamily="34" charset="0"/>
              </a:rPr>
              <a:t>autre</a:t>
            </a:r>
            <a:r>
              <a:rPr lang="en-US" sz="2400" dirty="0" smtClean="0">
                <a:latin typeface="Tahoma" pitchFamily="34" charset="0"/>
              </a:rPr>
              <a:t> </a:t>
            </a:r>
            <a:r>
              <a:rPr lang="en-US" sz="2400" dirty="0" err="1" smtClean="0">
                <a:latin typeface="Tahoma" pitchFamily="34" charset="0"/>
              </a:rPr>
              <a:t>fonction</a:t>
            </a:r>
            <a:r>
              <a:rPr lang="en-US" sz="2400" dirty="0" smtClean="0">
                <a:latin typeface="Tahoma" pitchFamily="34" charset="0"/>
              </a:rPr>
              <a:t> de la </a:t>
            </a:r>
            <a:r>
              <a:rPr lang="en-US" sz="2400" dirty="0" err="1" smtClean="0">
                <a:latin typeface="Tahoma" pitchFamily="34" charset="0"/>
              </a:rPr>
              <a:t>couche</a:t>
            </a:r>
            <a:r>
              <a:rPr lang="en-US" sz="2400" dirty="0" smtClean="0">
                <a:latin typeface="Tahoma" pitchFamily="34" charset="0"/>
              </a:rPr>
              <a:t> Transport </a:t>
            </a:r>
            <a:r>
              <a:rPr lang="en-US" sz="2400" dirty="0" err="1" smtClean="0">
                <a:latin typeface="Tahoma" pitchFamily="34" charset="0"/>
              </a:rPr>
              <a:t>c’est</a:t>
            </a:r>
            <a:r>
              <a:rPr lang="en-US" sz="2400" dirty="0" smtClean="0">
                <a:latin typeface="Tahoma" pitchFamily="34" charset="0"/>
              </a:rPr>
              <a:t> le </a:t>
            </a:r>
            <a:r>
              <a:rPr lang="en-US" sz="2400" dirty="0" err="1" smtClean="0">
                <a:latin typeface="Tahoma" pitchFamily="34" charset="0"/>
              </a:rPr>
              <a:t>contrôle</a:t>
            </a:r>
            <a:r>
              <a:rPr lang="en-US" sz="2400" dirty="0" smtClean="0">
                <a:latin typeface="Tahoma" pitchFamily="34" charset="0"/>
              </a:rPr>
              <a:t> du flux</a:t>
            </a:r>
          </a:p>
          <a:p>
            <a:pPr algn="just" eaLnBrk="1" hangingPunct="1">
              <a:buFont typeface="Wingdings" pitchFamily="2" charset="2"/>
              <a:buChar char="q"/>
            </a:pPr>
            <a:endParaRPr lang="en-US" sz="2400" dirty="0" smtClean="0">
              <a:latin typeface="Tahoma" pitchFamily="34" charset="0"/>
            </a:endParaRPr>
          </a:p>
          <a:p>
            <a:pPr algn="just" eaLnBrk="1" hangingPunct="1">
              <a:buFont typeface="Wingdings" pitchFamily="2" charset="2"/>
              <a:buChar char="q"/>
            </a:pPr>
            <a:r>
              <a:rPr lang="en-US" sz="2400" dirty="0" smtClean="0">
                <a:latin typeface="Tahoma" pitchFamily="34" charset="0"/>
              </a:rPr>
              <a:t>Le </a:t>
            </a:r>
            <a:r>
              <a:rPr lang="en-US" sz="2400" dirty="0" err="1" smtClean="0">
                <a:latin typeface="Tahoma" pitchFamily="34" charset="0"/>
              </a:rPr>
              <a:t>mécanisme</a:t>
            </a:r>
            <a:r>
              <a:rPr lang="en-US" sz="2400" dirty="0" smtClean="0">
                <a:latin typeface="Tahoma" pitchFamily="34" charset="0"/>
              </a:rPr>
              <a:t> de </a:t>
            </a:r>
            <a:r>
              <a:rPr lang="en-US" sz="2400" dirty="0" err="1" smtClean="0">
                <a:latin typeface="Tahoma" pitchFamily="34" charset="0"/>
              </a:rPr>
              <a:t>contrôle</a:t>
            </a:r>
            <a:r>
              <a:rPr lang="en-US" sz="2400" dirty="0" smtClean="0">
                <a:latin typeface="Tahoma" pitchFamily="34" charset="0"/>
              </a:rPr>
              <a:t> de flux </a:t>
            </a:r>
            <a:r>
              <a:rPr lang="en-US" sz="2400" dirty="0" err="1" smtClean="0">
                <a:latin typeface="Tahoma" pitchFamily="34" charset="0"/>
              </a:rPr>
              <a:t>permet</a:t>
            </a:r>
            <a:r>
              <a:rPr lang="en-US" sz="2400" dirty="0" smtClean="0">
                <a:latin typeface="Tahoma" pitchFamily="34" charset="0"/>
              </a:rPr>
              <a:t> de </a:t>
            </a:r>
            <a:r>
              <a:rPr lang="en-US" sz="2400" dirty="0" err="1" smtClean="0">
                <a:latin typeface="Tahoma" pitchFamily="34" charset="0"/>
              </a:rPr>
              <a:t>gérer</a:t>
            </a:r>
            <a:r>
              <a:rPr lang="en-US" sz="2400" dirty="0" smtClean="0">
                <a:latin typeface="Tahoma" pitchFamily="34" charset="0"/>
              </a:rPr>
              <a:t> la </a:t>
            </a:r>
            <a:r>
              <a:rPr lang="en-US" sz="2400" dirty="0" err="1" smtClean="0">
                <a:latin typeface="Tahoma" pitchFamily="34" charset="0"/>
              </a:rPr>
              <a:t>quantité</a:t>
            </a:r>
            <a:r>
              <a:rPr lang="en-US" sz="2400" dirty="0" smtClean="0">
                <a:latin typeface="Tahoma" pitchFamily="34" charset="0"/>
              </a:rPr>
              <a:t> des </a:t>
            </a:r>
            <a:r>
              <a:rPr lang="en-US" sz="2400" dirty="0" err="1" smtClean="0">
                <a:latin typeface="Tahoma" pitchFamily="34" charset="0"/>
              </a:rPr>
              <a:t>informations</a:t>
            </a:r>
            <a:r>
              <a:rPr lang="en-US" sz="2400" dirty="0" smtClean="0">
                <a:latin typeface="Tahoma" pitchFamily="34" charset="0"/>
              </a:rPr>
              <a:t> </a:t>
            </a:r>
            <a:r>
              <a:rPr lang="en-US" sz="2400" dirty="0" err="1" smtClean="0">
                <a:latin typeface="Tahoma" pitchFamily="34" charset="0"/>
              </a:rPr>
              <a:t>envoyées</a:t>
            </a:r>
            <a:r>
              <a:rPr lang="en-US" sz="2400" dirty="0" smtClean="0">
                <a:latin typeface="Tahoma" pitchFamily="34" charset="0"/>
              </a:rPr>
              <a:t> </a:t>
            </a:r>
            <a:r>
              <a:rPr lang="en-US" sz="2400" dirty="0" err="1" smtClean="0">
                <a:latin typeface="Tahoma" pitchFamily="34" charset="0"/>
              </a:rPr>
              <a:t>vers</a:t>
            </a:r>
            <a:r>
              <a:rPr lang="en-US" sz="2400" dirty="0" smtClean="0">
                <a:latin typeface="Tahoma" pitchFamily="34" charset="0"/>
              </a:rPr>
              <a:t> </a:t>
            </a:r>
            <a:r>
              <a:rPr lang="en-US" sz="2400" dirty="0" err="1" smtClean="0">
                <a:latin typeface="Tahoma" pitchFamily="34" charset="0"/>
              </a:rPr>
              <a:t>une</a:t>
            </a:r>
            <a:r>
              <a:rPr lang="en-US" sz="2400" dirty="0" smtClean="0">
                <a:latin typeface="Tahoma" pitchFamily="34" charset="0"/>
              </a:rPr>
              <a:t> destination </a:t>
            </a:r>
            <a:r>
              <a:rPr lang="en-US" sz="2400" dirty="0" err="1" smtClean="0">
                <a:latin typeface="Tahoma" pitchFamily="34" charset="0"/>
              </a:rPr>
              <a:t>afin</a:t>
            </a:r>
            <a:r>
              <a:rPr lang="en-US" sz="2400" dirty="0" smtClean="0">
                <a:latin typeface="Tahoma" pitchFamily="34" charset="0"/>
              </a:rPr>
              <a:t> </a:t>
            </a:r>
            <a:r>
              <a:rPr lang="en-US" sz="2400" dirty="0" err="1" smtClean="0">
                <a:latin typeface="Tahoma" pitchFamily="34" charset="0"/>
              </a:rPr>
              <a:t>d’éviter</a:t>
            </a:r>
            <a:r>
              <a:rPr lang="en-US" sz="2400" dirty="0" smtClean="0">
                <a:latin typeface="Tahoma" pitchFamily="34" charset="0"/>
              </a:rPr>
              <a:t> les buffers overflow</a:t>
            </a:r>
          </a:p>
          <a:p>
            <a:pPr algn="just" eaLnBrk="1" hangingPunct="1">
              <a:buFont typeface="Wingdings" pitchFamily="2" charset="2"/>
              <a:buChar char="q"/>
            </a:pPr>
            <a:endParaRPr lang="en-US" sz="2400" dirty="0" smtClean="0">
              <a:latin typeface="Tahoma" pitchFamily="34" charset="0"/>
            </a:endParaRPr>
          </a:p>
          <a:p>
            <a:pPr algn="just">
              <a:buFont typeface="Wingdings" pitchFamily="2" charset="2"/>
              <a:buChar char="q"/>
            </a:pPr>
            <a:r>
              <a:rPr lang="fr-FR" sz="2400" dirty="0" smtClean="0">
                <a:latin typeface="Tahoma" pitchFamily="34" charset="0"/>
              </a:rPr>
              <a:t>Le but du contrôle de flux est de veiller à la destination ne soit pas envahi par trop d'informations envoyé par la source</a:t>
            </a:r>
            <a:endParaRPr lang="en-US" sz="2400" dirty="0" smtClean="0">
              <a:latin typeface="Tahoma" pitchFamily="34"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5"/>
          <p:cNvSpPr>
            <a:spLocks noGrp="1"/>
          </p:cNvSpPr>
          <p:nvPr>
            <p:ph type="sldNum" sz="quarter" idx="12"/>
          </p:nvPr>
        </p:nvSpPr>
        <p:spPr>
          <a:noFill/>
          <a:ln>
            <a:miter lim="800000"/>
            <a:headEnd/>
            <a:tailEnd/>
          </a:ln>
        </p:spPr>
        <p:txBody>
          <a:bodyPr/>
          <a:lstStyle/>
          <a:p>
            <a:fld id="{C7971397-9BF3-4065-9A01-D10979D77543}" type="slidenum">
              <a:rPr lang="en-US" smtClean="0"/>
              <a:pPr/>
              <a:t>115</a:t>
            </a:fld>
            <a:endParaRPr lang="en-US" smtClean="0"/>
          </a:p>
        </p:txBody>
      </p:sp>
      <p:sp>
        <p:nvSpPr>
          <p:cNvPr id="105475" name="Rectangle 2"/>
          <p:cNvSpPr>
            <a:spLocks noGrp="1" noChangeArrowheads="1"/>
          </p:cNvSpPr>
          <p:nvPr>
            <p:ph type="title"/>
          </p:nvPr>
        </p:nvSpPr>
        <p:spPr/>
        <p:txBody>
          <a:bodyPr/>
          <a:lstStyle/>
          <a:p>
            <a:pPr eaLnBrk="1" hangingPunct="1"/>
            <a:r>
              <a:rPr lang="en-US" smtClean="0"/>
              <a:t>Flow Control</a:t>
            </a:r>
          </a:p>
        </p:txBody>
      </p:sp>
      <p:sp>
        <p:nvSpPr>
          <p:cNvPr id="105476" name="Line 5"/>
          <p:cNvSpPr>
            <a:spLocks noChangeShapeType="1"/>
          </p:cNvSpPr>
          <p:nvPr/>
        </p:nvSpPr>
        <p:spPr bwMode="auto">
          <a:xfrm>
            <a:off x="1828800" y="1981200"/>
            <a:ext cx="0" cy="3810000"/>
          </a:xfrm>
          <a:prstGeom prst="line">
            <a:avLst/>
          </a:prstGeom>
          <a:noFill/>
          <a:ln w="9525">
            <a:solidFill>
              <a:schemeClr val="tx1"/>
            </a:solidFill>
            <a:round/>
            <a:headEnd/>
            <a:tailEnd/>
          </a:ln>
          <a:effectLst/>
        </p:spPr>
        <p:txBody>
          <a:bodyPr/>
          <a:lstStyle/>
          <a:p>
            <a:endParaRPr lang="en-US"/>
          </a:p>
        </p:txBody>
      </p:sp>
      <p:sp>
        <p:nvSpPr>
          <p:cNvPr id="105477" name="Line 6"/>
          <p:cNvSpPr>
            <a:spLocks noChangeShapeType="1"/>
          </p:cNvSpPr>
          <p:nvPr/>
        </p:nvSpPr>
        <p:spPr bwMode="auto">
          <a:xfrm>
            <a:off x="4572000" y="1981200"/>
            <a:ext cx="0" cy="3810000"/>
          </a:xfrm>
          <a:prstGeom prst="line">
            <a:avLst/>
          </a:prstGeom>
          <a:noFill/>
          <a:ln w="9525">
            <a:solidFill>
              <a:schemeClr val="tx1"/>
            </a:solidFill>
            <a:round/>
            <a:headEnd/>
            <a:tailEnd/>
          </a:ln>
          <a:effectLst/>
        </p:spPr>
        <p:txBody>
          <a:bodyPr/>
          <a:lstStyle/>
          <a:p>
            <a:endParaRPr lang="en-US"/>
          </a:p>
        </p:txBody>
      </p:sp>
      <p:sp>
        <p:nvSpPr>
          <p:cNvPr id="105478" name="Line 7"/>
          <p:cNvSpPr>
            <a:spLocks noChangeShapeType="1"/>
          </p:cNvSpPr>
          <p:nvPr/>
        </p:nvSpPr>
        <p:spPr bwMode="auto">
          <a:xfrm>
            <a:off x="1828800" y="2438400"/>
            <a:ext cx="2819400" cy="0"/>
          </a:xfrm>
          <a:prstGeom prst="line">
            <a:avLst/>
          </a:prstGeom>
          <a:noFill/>
          <a:ln w="9525">
            <a:solidFill>
              <a:schemeClr val="tx1"/>
            </a:solidFill>
            <a:round/>
            <a:headEnd/>
            <a:tailEnd type="triangle" w="med" len="med"/>
          </a:ln>
          <a:effectLst/>
        </p:spPr>
        <p:txBody>
          <a:bodyPr/>
          <a:lstStyle/>
          <a:p>
            <a:endParaRPr lang="en-US"/>
          </a:p>
        </p:txBody>
      </p:sp>
      <p:sp>
        <p:nvSpPr>
          <p:cNvPr id="105479" name="Line 8"/>
          <p:cNvSpPr>
            <a:spLocks noChangeShapeType="1"/>
          </p:cNvSpPr>
          <p:nvPr/>
        </p:nvSpPr>
        <p:spPr bwMode="auto">
          <a:xfrm>
            <a:off x="1828800" y="2895600"/>
            <a:ext cx="2819400" cy="0"/>
          </a:xfrm>
          <a:prstGeom prst="line">
            <a:avLst/>
          </a:prstGeom>
          <a:noFill/>
          <a:ln w="9525">
            <a:solidFill>
              <a:schemeClr val="tx1"/>
            </a:solidFill>
            <a:round/>
            <a:headEnd/>
            <a:tailEnd type="triangle" w="med" len="med"/>
          </a:ln>
          <a:effectLst/>
        </p:spPr>
        <p:txBody>
          <a:bodyPr/>
          <a:lstStyle/>
          <a:p>
            <a:endParaRPr lang="en-US"/>
          </a:p>
        </p:txBody>
      </p:sp>
      <p:sp>
        <p:nvSpPr>
          <p:cNvPr id="105480" name="Line 9"/>
          <p:cNvSpPr>
            <a:spLocks noChangeShapeType="1"/>
          </p:cNvSpPr>
          <p:nvPr/>
        </p:nvSpPr>
        <p:spPr bwMode="auto">
          <a:xfrm>
            <a:off x="1828800" y="1981200"/>
            <a:ext cx="2819400" cy="0"/>
          </a:xfrm>
          <a:prstGeom prst="line">
            <a:avLst/>
          </a:prstGeom>
          <a:noFill/>
          <a:ln w="9525">
            <a:solidFill>
              <a:schemeClr val="tx1"/>
            </a:solidFill>
            <a:round/>
            <a:headEnd/>
            <a:tailEnd type="triangle" w="med" len="med"/>
          </a:ln>
          <a:effectLst/>
        </p:spPr>
        <p:txBody>
          <a:bodyPr/>
          <a:lstStyle/>
          <a:p>
            <a:endParaRPr lang="en-US"/>
          </a:p>
        </p:txBody>
      </p:sp>
      <p:sp>
        <p:nvSpPr>
          <p:cNvPr id="105481" name="Text Box 10"/>
          <p:cNvSpPr txBox="1">
            <a:spLocks noChangeArrowheads="1"/>
          </p:cNvSpPr>
          <p:nvPr/>
        </p:nvSpPr>
        <p:spPr bwMode="auto">
          <a:xfrm>
            <a:off x="2725738" y="1600200"/>
            <a:ext cx="1296987" cy="366713"/>
          </a:xfrm>
          <a:prstGeom prst="rect">
            <a:avLst/>
          </a:prstGeom>
          <a:noFill/>
          <a:ln w="9525" algn="ctr">
            <a:noFill/>
            <a:miter lim="800000"/>
            <a:headEnd/>
            <a:tailEnd/>
          </a:ln>
          <a:effectLst/>
        </p:spPr>
        <p:txBody>
          <a:bodyPr wrap="none">
            <a:spAutoFit/>
          </a:bodyPr>
          <a:lstStyle/>
          <a:p>
            <a:r>
              <a:rPr lang="en-US">
                <a:latin typeface="Tahoma" pitchFamily="34" charset="0"/>
              </a:rPr>
              <a:t>SEQ 1024</a:t>
            </a:r>
          </a:p>
        </p:txBody>
      </p:sp>
      <p:sp>
        <p:nvSpPr>
          <p:cNvPr id="105482" name="Text Box 11"/>
          <p:cNvSpPr txBox="1">
            <a:spLocks noChangeArrowheads="1"/>
          </p:cNvSpPr>
          <p:nvPr/>
        </p:nvSpPr>
        <p:spPr bwMode="auto">
          <a:xfrm>
            <a:off x="2743200" y="1995488"/>
            <a:ext cx="1296988" cy="366712"/>
          </a:xfrm>
          <a:prstGeom prst="rect">
            <a:avLst/>
          </a:prstGeom>
          <a:noFill/>
          <a:ln w="9525" algn="ctr">
            <a:noFill/>
            <a:miter lim="800000"/>
            <a:headEnd/>
            <a:tailEnd/>
          </a:ln>
          <a:effectLst/>
        </p:spPr>
        <p:txBody>
          <a:bodyPr wrap="none">
            <a:spAutoFit/>
          </a:bodyPr>
          <a:lstStyle/>
          <a:p>
            <a:r>
              <a:rPr lang="en-US">
                <a:latin typeface="Tahoma" pitchFamily="34" charset="0"/>
              </a:rPr>
              <a:t>SEQ 2048</a:t>
            </a:r>
          </a:p>
        </p:txBody>
      </p:sp>
      <p:sp>
        <p:nvSpPr>
          <p:cNvPr id="105483" name="Text Box 12"/>
          <p:cNvSpPr txBox="1">
            <a:spLocks noChangeArrowheads="1"/>
          </p:cNvSpPr>
          <p:nvPr/>
        </p:nvSpPr>
        <p:spPr bwMode="auto">
          <a:xfrm>
            <a:off x="2743200" y="2452688"/>
            <a:ext cx="1296988" cy="366712"/>
          </a:xfrm>
          <a:prstGeom prst="rect">
            <a:avLst/>
          </a:prstGeom>
          <a:noFill/>
          <a:ln w="9525" algn="ctr">
            <a:noFill/>
            <a:miter lim="800000"/>
            <a:headEnd/>
            <a:tailEnd/>
          </a:ln>
          <a:effectLst/>
        </p:spPr>
        <p:txBody>
          <a:bodyPr wrap="none">
            <a:spAutoFit/>
          </a:bodyPr>
          <a:lstStyle/>
          <a:p>
            <a:r>
              <a:rPr lang="en-US">
                <a:latin typeface="Tahoma" pitchFamily="34" charset="0"/>
              </a:rPr>
              <a:t>SEQ 3072</a:t>
            </a:r>
          </a:p>
        </p:txBody>
      </p:sp>
      <p:pic>
        <p:nvPicPr>
          <p:cNvPr id="105484" name="Picture 13"/>
          <p:cNvPicPr>
            <a:picLocks noChangeArrowheads="1"/>
          </p:cNvPicPr>
          <p:nvPr/>
        </p:nvPicPr>
        <p:blipFill>
          <a:blip r:embed="rId2"/>
          <a:srcRect/>
          <a:stretch>
            <a:fillRect/>
          </a:stretch>
        </p:blipFill>
        <p:spPr bwMode="auto">
          <a:xfrm>
            <a:off x="717550" y="1662113"/>
            <a:ext cx="647700" cy="585787"/>
          </a:xfrm>
          <a:prstGeom prst="rect">
            <a:avLst/>
          </a:prstGeom>
          <a:noFill/>
          <a:ln w="9525">
            <a:noFill/>
            <a:miter lim="800000"/>
            <a:headEnd/>
            <a:tailEnd/>
          </a:ln>
          <a:effectLst/>
        </p:spPr>
      </p:pic>
      <p:pic>
        <p:nvPicPr>
          <p:cNvPr id="105485" name="Picture 14"/>
          <p:cNvPicPr>
            <a:picLocks noChangeArrowheads="1"/>
          </p:cNvPicPr>
          <p:nvPr/>
        </p:nvPicPr>
        <p:blipFill>
          <a:blip r:embed="rId2"/>
          <a:srcRect/>
          <a:stretch>
            <a:fillRect/>
          </a:stretch>
        </p:blipFill>
        <p:spPr bwMode="auto">
          <a:xfrm>
            <a:off x="5334000" y="1828800"/>
            <a:ext cx="647700" cy="585788"/>
          </a:xfrm>
          <a:prstGeom prst="rect">
            <a:avLst/>
          </a:prstGeom>
          <a:noFill/>
          <a:ln w="9525">
            <a:noFill/>
            <a:miter lim="800000"/>
            <a:headEnd/>
            <a:tailEnd/>
          </a:ln>
          <a:effectLst/>
        </p:spPr>
      </p:pic>
      <p:sp>
        <p:nvSpPr>
          <p:cNvPr id="105486" name="Text Box 15"/>
          <p:cNvSpPr txBox="1">
            <a:spLocks noChangeArrowheads="1"/>
          </p:cNvSpPr>
          <p:nvPr/>
        </p:nvSpPr>
        <p:spPr bwMode="auto">
          <a:xfrm>
            <a:off x="838200" y="1676400"/>
            <a:ext cx="336550" cy="366713"/>
          </a:xfrm>
          <a:prstGeom prst="rect">
            <a:avLst/>
          </a:prstGeom>
          <a:noFill/>
          <a:ln w="9525" algn="ctr">
            <a:noFill/>
            <a:miter lim="800000"/>
            <a:headEnd/>
            <a:tailEnd/>
          </a:ln>
          <a:effectLst/>
        </p:spPr>
        <p:txBody>
          <a:bodyPr wrap="none">
            <a:spAutoFit/>
          </a:bodyPr>
          <a:lstStyle/>
          <a:p>
            <a:r>
              <a:rPr lang="en-US" b="0"/>
              <a:t>A</a:t>
            </a:r>
          </a:p>
        </p:txBody>
      </p:sp>
      <p:sp>
        <p:nvSpPr>
          <p:cNvPr id="105487" name="Text Box 16"/>
          <p:cNvSpPr txBox="1">
            <a:spLocks noChangeArrowheads="1"/>
          </p:cNvSpPr>
          <p:nvPr/>
        </p:nvSpPr>
        <p:spPr bwMode="auto">
          <a:xfrm>
            <a:off x="5486400" y="1905000"/>
            <a:ext cx="336550" cy="366713"/>
          </a:xfrm>
          <a:prstGeom prst="rect">
            <a:avLst/>
          </a:prstGeom>
          <a:noFill/>
          <a:ln w="9525" algn="ctr">
            <a:noFill/>
            <a:miter lim="800000"/>
            <a:headEnd/>
            <a:tailEnd/>
          </a:ln>
          <a:effectLst/>
        </p:spPr>
        <p:txBody>
          <a:bodyPr wrap="none">
            <a:spAutoFit/>
          </a:bodyPr>
          <a:lstStyle/>
          <a:p>
            <a:r>
              <a:rPr lang="en-US" b="0"/>
              <a:t>B</a:t>
            </a:r>
          </a:p>
        </p:txBody>
      </p:sp>
      <p:sp>
        <p:nvSpPr>
          <p:cNvPr id="105488" name="Line 17"/>
          <p:cNvSpPr>
            <a:spLocks noChangeShapeType="1"/>
          </p:cNvSpPr>
          <p:nvPr/>
        </p:nvSpPr>
        <p:spPr bwMode="auto">
          <a:xfrm flipH="1" flipV="1">
            <a:off x="4800600" y="1676400"/>
            <a:ext cx="685800" cy="228600"/>
          </a:xfrm>
          <a:prstGeom prst="line">
            <a:avLst/>
          </a:prstGeom>
          <a:noFill/>
          <a:ln w="9525">
            <a:solidFill>
              <a:schemeClr val="tx1"/>
            </a:solidFill>
            <a:round/>
            <a:headEnd/>
            <a:tailEnd type="triangle" w="med" len="med"/>
          </a:ln>
          <a:effectLst/>
        </p:spPr>
        <p:txBody>
          <a:bodyPr/>
          <a:lstStyle/>
          <a:p>
            <a:endParaRPr lang="en-US"/>
          </a:p>
        </p:txBody>
      </p:sp>
      <p:sp>
        <p:nvSpPr>
          <p:cNvPr id="105489" name="Oval 18"/>
          <p:cNvSpPr>
            <a:spLocks noChangeArrowheads="1"/>
          </p:cNvSpPr>
          <p:nvPr/>
        </p:nvSpPr>
        <p:spPr bwMode="auto">
          <a:xfrm>
            <a:off x="4419600" y="1295400"/>
            <a:ext cx="685800" cy="381000"/>
          </a:xfrm>
          <a:prstGeom prst="ellipse">
            <a:avLst/>
          </a:prstGeom>
          <a:solidFill>
            <a:schemeClr val="accent1"/>
          </a:solidFill>
          <a:ln w="9525" algn="ctr">
            <a:solidFill>
              <a:schemeClr val="tx1"/>
            </a:solidFill>
            <a:round/>
            <a:headEnd/>
            <a:tailEnd/>
          </a:ln>
          <a:effectLst/>
        </p:spPr>
        <p:txBody>
          <a:bodyPr wrap="none" anchor="ctr"/>
          <a:lstStyle/>
          <a:p>
            <a:r>
              <a:rPr lang="en-US" b="0"/>
              <a:t>3072</a:t>
            </a:r>
          </a:p>
        </p:txBody>
      </p:sp>
      <p:sp>
        <p:nvSpPr>
          <p:cNvPr id="105490" name="Oval 20"/>
          <p:cNvSpPr>
            <a:spLocks noChangeArrowheads="1"/>
          </p:cNvSpPr>
          <p:nvPr/>
        </p:nvSpPr>
        <p:spPr bwMode="auto">
          <a:xfrm>
            <a:off x="4114800" y="1524000"/>
            <a:ext cx="228600" cy="304800"/>
          </a:xfrm>
          <a:prstGeom prst="ellipse">
            <a:avLst/>
          </a:prstGeom>
          <a:solidFill>
            <a:schemeClr val="accent1"/>
          </a:solidFill>
          <a:ln w="9525" algn="ctr">
            <a:solidFill>
              <a:schemeClr val="tx1"/>
            </a:solidFill>
            <a:round/>
            <a:headEnd/>
            <a:tailEnd/>
          </a:ln>
          <a:effectLst/>
        </p:spPr>
        <p:txBody>
          <a:bodyPr wrap="none" anchor="ctr"/>
          <a:lstStyle/>
          <a:p>
            <a:r>
              <a:rPr lang="en-US" b="0"/>
              <a:t>3</a:t>
            </a:r>
          </a:p>
        </p:txBody>
      </p:sp>
      <p:sp>
        <p:nvSpPr>
          <p:cNvPr id="105492" name="Line 25"/>
          <p:cNvSpPr>
            <a:spLocks noChangeShapeType="1"/>
          </p:cNvSpPr>
          <p:nvPr/>
        </p:nvSpPr>
        <p:spPr bwMode="auto">
          <a:xfrm flipH="1">
            <a:off x="1828800" y="3429000"/>
            <a:ext cx="2743200" cy="735013"/>
          </a:xfrm>
          <a:prstGeom prst="line">
            <a:avLst/>
          </a:prstGeom>
          <a:noFill/>
          <a:ln w="9525">
            <a:solidFill>
              <a:schemeClr val="tx1"/>
            </a:solidFill>
            <a:round/>
            <a:headEnd/>
            <a:tailEnd type="triangle" w="med" len="med"/>
          </a:ln>
          <a:effectLst/>
        </p:spPr>
        <p:txBody>
          <a:bodyPr/>
          <a:lstStyle/>
          <a:p>
            <a:endParaRPr lang="en-US"/>
          </a:p>
        </p:txBody>
      </p:sp>
      <p:sp>
        <p:nvSpPr>
          <p:cNvPr id="105493" name="Text Box 26"/>
          <p:cNvSpPr txBox="1">
            <a:spLocks noChangeArrowheads="1"/>
          </p:cNvSpPr>
          <p:nvPr/>
        </p:nvSpPr>
        <p:spPr bwMode="auto">
          <a:xfrm rot="-1036798">
            <a:off x="2286000" y="3352800"/>
            <a:ext cx="1979613" cy="366713"/>
          </a:xfrm>
          <a:prstGeom prst="rect">
            <a:avLst/>
          </a:prstGeom>
          <a:noFill/>
          <a:ln w="9525" algn="ctr">
            <a:noFill/>
            <a:miter lim="800000"/>
            <a:headEnd/>
            <a:tailEnd/>
          </a:ln>
          <a:effectLst/>
        </p:spPr>
        <p:txBody>
          <a:bodyPr wrap="none">
            <a:spAutoFit/>
          </a:bodyPr>
          <a:lstStyle/>
          <a:p>
            <a:r>
              <a:rPr lang="en-US">
                <a:latin typeface="Tahoma" pitchFamily="34" charset="0"/>
              </a:rPr>
              <a:t>Ack 3073 Win 0</a:t>
            </a:r>
          </a:p>
        </p:txBody>
      </p:sp>
      <p:sp>
        <p:nvSpPr>
          <p:cNvPr id="105494" name="Line 27"/>
          <p:cNvSpPr>
            <a:spLocks noChangeShapeType="1"/>
          </p:cNvSpPr>
          <p:nvPr/>
        </p:nvSpPr>
        <p:spPr bwMode="auto">
          <a:xfrm>
            <a:off x="1828800" y="4495800"/>
            <a:ext cx="2667000" cy="0"/>
          </a:xfrm>
          <a:prstGeom prst="line">
            <a:avLst/>
          </a:prstGeom>
          <a:noFill/>
          <a:ln w="9525">
            <a:solidFill>
              <a:schemeClr val="tx1"/>
            </a:solidFill>
            <a:round/>
            <a:headEnd/>
            <a:tailEnd type="triangle" w="med" len="med"/>
          </a:ln>
          <a:effectLst/>
        </p:spPr>
        <p:txBody>
          <a:bodyPr/>
          <a:lstStyle/>
          <a:p>
            <a:endParaRPr lang="en-US"/>
          </a:p>
        </p:txBody>
      </p:sp>
      <p:sp>
        <p:nvSpPr>
          <p:cNvPr id="105495" name="Line 28"/>
          <p:cNvSpPr>
            <a:spLocks noChangeShapeType="1"/>
          </p:cNvSpPr>
          <p:nvPr/>
        </p:nvSpPr>
        <p:spPr bwMode="auto">
          <a:xfrm>
            <a:off x="1828800" y="4724400"/>
            <a:ext cx="990600" cy="0"/>
          </a:xfrm>
          <a:prstGeom prst="line">
            <a:avLst/>
          </a:prstGeom>
          <a:noFill/>
          <a:ln w="9525">
            <a:solidFill>
              <a:schemeClr val="tx1"/>
            </a:solidFill>
            <a:round/>
            <a:headEnd/>
            <a:tailEnd type="triangle" w="med" len="med"/>
          </a:ln>
          <a:effectLst/>
        </p:spPr>
        <p:txBody>
          <a:bodyPr/>
          <a:lstStyle/>
          <a:p>
            <a:endParaRPr lang="en-US"/>
          </a:p>
        </p:txBody>
      </p:sp>
      <p:sp>
        <p:nvSpPr>
          <p:cNvPr id="105496" name="Line 29"/>
          <p:cNvSpPr>
            <a:spLocks noChangeShapeType="1"/>
          </p:cNvSpPr>
          <p:nvPr/>
        </p:nvSpPr>
        <p:spPr bwMode="auto">
          <a:xfrm>
            <a:off x="1828800" y="5029200"/>
            <a:ext cx="990600" cy="0"/>
          </a:xfrm>
          <a:prstGeom prst="line">
            <a:avLst/>
          </a:prstGeom>
          <a:noFill/>
          <a:ln w="9525">
            <a:solidFill>
              <a:schemeClr val="tx1"/>
            </a:solidFill>
            <a:round/>
            <a:headEnd/>
            <a:tailEnd type="triangle" w="med" len="med"/>
          </a:ln>
          <a:effectLst/>
        </p:spPr>
        <p:txBody>
          <a:bodyPr/>
          <a:lstStyle/>
          <a:p>
            <a:endParaRPr lang="en-US"/>
          </a:p>
        </p:txBody>
      </p:sp>
      <p:sp>
        <p:nvSpPr>
          <p:cNvPr id="105497" name="Line 30"/>
          <p:cNvSpPr>
            <a:spLocks noChangeShapeType="1"/>
          </p:cNvSpPr>
          <p:nvPr/>
        </p:nvSpPr>
        <p:spPr bwMode="auto">
          <a:xfrm flipH="1">
            <a:off x="2133600" y="4495800"/>
            <a:ext cx="533400" cy="762000"/>
          </a:xfrm>
          <a:prstGeom prst="line">
            <a:avLst/>
          </a:prstGeom>
          <a:noFill/>
          <a:ln w="38100">
            <a:solidFill>
              <a:srgbClr val="FF3300"/>
            </a:solidFill>
            <a:round/>
            <a:headEnd/>
            <a:tailEnd/>
          </a:ln>
          <a:effectLst/>
        </p:spPr>
        <p:txBody>
          <a:bodyPr/>
          <a:lstStyle/>
          <a:p>
            <a:endParaRPr lang="en-US"/>
          </a:p>
        </p:txBody>
      </p:sp>
      <p:sp>
        <p:nvSpPr>
          <p:cNvPr id="105498" name="Line 31"/>
          <p:cNvSpPr>
            <a:spLocks noChangeShapeType="1"/>
          </p:cNvSpPr>
          <p:nvPr/>
        </p:nvSpPr>
        <p:spPr bwMode="auto">
          <a:xfrm>
            <a:off x="2209800" y="4419600"/>
            <a:ext cx="457200" cy="838200"/>
          </a:xfrm>
          <a:prstGeom prst="line">
            <a:avLst/>
          </a:prstGeom>
          <a:noFill/>
          <a:ln w="38100">
            <a:solidFill>
              <a:srgbClr val="FF3300"/>
            </a:solidFill>
            <a:round/>
            <a:headEnd/>
            <a:tailEnd/>
          </a:ln>
          <a:effectLst/>
        </p:spPr>
        <p:txBody>
          <a:bodyPr/>
          <a:lstStyle/>
          <a:p>
            <a:endParaRPr lang="en-US"/>
          </a:p>
        </p:txBody>
      </p:sp>
      <p:sp>
        <p:nvSpPr>
          <p:cNvPr id="105500" name="Line 33"/>
          <p:cNvSpPr>
            <a:spLocks noChangeShapeType="1"/>
          </p:cNvSpPr>
          <p:nvPr/>
        </p:nvSpPr>
        <p:spPr bwMode="auto">
          <a:xfrm flipH="1">
            <a:off x="1828800" y="5181600"/>
            <a:ext cx="2743200" cy="735013"/>
          </a:xfrm>
          <a:prstGeom prst="line">
            <a:avLst/>
          </a:prstGeom>
          <a:noFill/>
          <a:ln w="9525">
            <a:solidFill>
              <a:schemeClr val="tx1"/>
            </a:solidFill>
            <a:round/>
            <a:headEnd/>
            <a:tailEnd type="triangle" w="med" len="med"/>
          </a:ln>
          <a:effectLst/>
        </p:spPr>
        <p:txBody>
          <a:bodyPr/>
          <a:lstStyle/>
          <a:p>
            <a:endParaRPr lang="en-US"/>
          </a:p>
        </p:txBody>
      </p:sp>
      <p:sp>
        <p:nvSpPr>
          <p:cNvPr id="105501" name="Text Box 34"/>
          <p:cNvSpPr txBox="1">
            <a:spLocks noChangeArrowheads="1"/>
          </p:cNvSpPr>
          <p:nvPr/>
        </p:nvSpPr>
        <p:spPr bwMode="auto">
          <a:xfrm rot="-1036798">
            <a:off x="2057400" y="5105400"/>
            <a:ext cx="2417763" cy="366713"/>
          </a:xfrm>
          <a:prstGeom prst="rect">
            <a:avLst/>
          </a:prstGeom>
          <a:noFill/>
          <a:ln w="9525" algn="ctr">
            <a:noFill/>
            <a:miter lim="800000"/>
            <a:headEnd/>
            <a:tailEnd/>
          </a:ln>
          <a:effectLst/>
        </p:spPr>
        <p:txBody>
          <a:bodyPr>
            <a:spAutoFit/>
          </a:bodyPr>
          <a:lstStyle/>
          <a:p>
            <a:r>
              <a:rPr lang="en-US">
                <a:latin typeface="Tahoma" pitchFamily="34" charset="0"/>
              </a:rPr>
              <a:t>Ack 3073 Win 3072</a:t>
            </a:r>
          </a:p>
        </p:txBody>
      </p:sp>
      <p:sp>
        <p:nvSpPr>
          <p:cNvPr id="105502" name="WordArt 35"/>
          <p:cNvSpPr>
            <a:spLocks noChangeArrowheads="1" noChangeShapeType="1" noTextEdit="1"/>
          </p:cNvSpPr>
          <p:nvPr/>
        </p:nvSpPr>
        <p:spPr bwMode="auto">
          <a:xfrm>
            <a:off x="4724400" y="4876800"/>
            <a:ext cx="1714500" cy="428625"/>
          </a:xfrm>
          <a:prstGeom prst="rect">
            <a:avLst/>
          </a:prstGeom>
        </p:spPr>
        <p:txBody>
          <a:bodyPr wrap="none" fromWordArt="1"/>
          <a:lstStyle/>
          <a:p>
            <a:r>
              <a:rPr lang="en-US" sz="1400" kern="10" dirty="0">
                <a:latin typeface="Arial Black"/>
              </a:rPr>
              <a:t>Window Update</a:t>
            </a:r>
          </a:p>
        </p:txBody>
      </p:sp>
      <p:sp>
        <p:nvSpPr>
          <p:cNvPr id="105503" name="WordArt 36"/>
          <p:cNvSpPr>
            <a:spLocks noChangeArrowheads="1" noChangeShapeType="1" noTextEdit="1"/>
          </p:cNvSpPr>
          <p:nvPr/>
        </p:nvSpPr>
        <p:spPr bwMode="auto">
          <a:xfrm>
            <a:off x="4648200" y="5715000"/>
            <a:ext cx="2286000" cy="428625"/>
          </a:xfrm>
          <a:prstGeom prst="rect">
            <a:avLst/>
          </a:prstGeom>
        </p:spPr>
        <p:txBody>
          <a:bodyPr wrap="none" fromWordArt="1"/>
          <a:lstStyle/>
          <a:p>
            <a:r>
              <a:rPr lang="en-US" sz="1600" kern="10">
                <a:latin typeface="Arial Black"/>
              </a:rPr>
              <a:t>Sliding Windows</a:t>
            </a:r>
          </a:p>
        </p:txBody>
      </p:sp>
      <p:sp>
        <p:nvSpPr>
          <p:cNvPr id="33" name="ZoneTexte 32"/>
          <p:cNvSpPr txBox="1"/>
          <p:nvPr/>
        </p:nvSpPr>
        <p:spPr>
          <a:xfrm>
            <a:off x="5000628" y="2500306"/>
            <a:ext cx="2286016" cy="369332"/>
          </a:xfrm>
          <a:prstGeom prst="rect">
            <a:avLst/>
          </a:prstGeom>
          <a:noFill/>
        </p:spPr>
        <p:txBody>
          <a:bodyPr wrap="square" rtlCol="0">
            <a:spAutoFit/>
          </a:bodyPr>
          <a:lstStyle/>
          <a:p>
            <a:r>
              <a:rPr lang="fr-FR" dirty="0" smtClean="0"/>
              <a:t>CPU Surchargé</a:t>
            </a:r>
            <a:endParaRPr lang="en-US" dirty="0"/>
          </a:p>
        </p:txBody>
      </p:sp>
      <p:sp>
        <p:nvSpPr>
          <p:cNvPr id="34" name="ZoneTexte 33"/>
          <p:cNvSpPr txBox="1"/>
          <p:nvPr/>
        </p:nvSpPr>
        <p:spPr>
          <a:xfrm>
            <a:off x="0" y="4500570"/>
            <a:ext cx="1785918" cy="369332"/>
          </a:xfrm>
          <a:prstGeom prst="rect">
            <a:avLst/>
          </a:prstGeom>
          <a:noFill/>
        </p:spPr>
        <p:txBody>
          <a:bodyPr wrap="square" rtlCol="0">
            <a:spAutoFit/>
          </a:bodyPr>
          <a:lstStyle/>
          <a:p>
            <a:r>
              <a:rPr lang="fr-FR" dirty="0" smtClean="0"/>
              <a:t>Attente</a:t>
            </a:r>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5"/>
          <p:cNvSpPr>
            <a:spLocks noGrp="1"/>
          </p:cNvSpPr>
          <p:nvPr>
            <p:ph type="sldNum" sz="quarter" idx="12"/>
          </p:nvPr>
        </p:nvSpPr>
        <p:spPr>
          <a:noFill/>
          <a:ln>
            <a:miter lim="800000"/>
            <a:headEnd/>
            <a:tailEnd/>
          </a:ln>
        </p:spPr>
        <p:txBody>
          <a:bodyPr/>
          <a:lstStyle/>
          <a:p>
            <a:fld id="{B43C4724-AF0F-450E-977D-E93F6088DC67}" type="slidenum">
              <a:rPr lang="en-US" smtClean="0"/>
              <a:pPr/>
              <a:t>116</a:t>
            </a:fld>
            <a:endParaRPr lang="en-US" smtClean="0"/>
          </a:p>
        </p:txBody>
      </p:sp>
      <p:sp>
        <p:nvSpPr>
          <p:cNvPr id="106499" name="Rectangle 2"/>
          <p:cNvSpPr>
            <a:spLocks noGrp="1" noChangeArrowheads="1"/>
          </p:cNvSpPr>
          <p:nvPr>
            <p:ph type="title"/>
          </p:nvPr>
        </p:nvSpPr>
        <p:spPr>
          <a:xfrm>
            <a:off x="0" y="152400"/>
            <a:ext cx="9144000" cy="609600"/>
          </a:xfrm>
        </p:spPr>
        <p:txBody>
          <a:bodyPr>
            <a:normAutofit fontScale="90000"/>
          </a:bodyPr>
          <a:lstStyle/>
          <a:p>
            <a:pPr eaLnBrk="1" hangingPunct="1"/>
            <a:r>
              <a:rPr lang="en-US" sz="3600" smtClean="0"/>
              <a:t>User Datagram Protocol (UDP)</a:t>
            </a:r>
          </a:p>
        </p:txBody>
      </p:sp>
      <p:sp>
        <p:nvSpPr>
          <p:cNvPr id="106500" name="Text Box 3"/>
          <p:cNvSpPr txBox="1">
            <a:spLocks noChangeArrowheads="1"/>
          </p:cNvSpPr>
          <p:nvPr/>
        </p:nvSpPr>
        <p:spPr bwMode="auto">
          <a:xfrm>
            <a:off x="381000" y="1600200"/>
            <a:ext cx="8382000" cy="3170099"/>
          </a:xfrm>
          <a:prstGeom prst="rect">
            <a:avLst/>
          </a:prstGeom>
          <a:noFill/>
          <a:ln w="57150">
            <a:noFill/>
            <a:miter lim="800000"/>
            <a:headEnd/>
            <a:tailEnd/>
          </a:ln>
          <a:effectLst/>
        </p:spPr>
        <p:txBody>
          <a:bodyPr>
            <a:spAutoFit/>
          </a:bodyPr>
          <a:lstStyle/>
          <a:p>
            <a:pPr algn="just"/>
            <a:r>
              <a:rPr lang="fr-FR" sz="2000" dirty="0" smtClean="0"/>
              <a:t>UDP fournit un service de datagrammes sans connexion proposant la livraison optimale, ce qui signifie que le protocole UDP ne garantit pas la livraison ou la vérification de la mise en séquence des datagrammes. </a:t>
            </a:r>
          </a:p>
          <a:p>
            <a:pPr algn="just"/>
            <a:endParaRPr lang="fr-FR" sz="2000" b="0" dirty="0" smtClean="0">
              <a:latin typeface="Tahoma" pitchFamily="34" charset="0"/>
            </a:endParaRPr>
          </a:p>
          <a:p>
            <a:pPr algn="just"/>
            <a:endParaRPr lang="en-US" sz="2000" b="0" dirty="0">
              <a:latin typeface="Tahoma" pitchFamily="34" charset="0"/>
            </a:endParaRPr>
          </a:p>
          <a:p>
            <a:pPr algn="l"/>
            <a:r>
              <a:rPr lang="en-US" sz="2000" dirty="0" err="1" smtClean="0">
                <a:latin typeface="Tahoma" pitchFamily="34" charset="0"/>
              </a:rPr>
              <a:t>Q</a:t>
            </a:r>
            <a:r>
              <a:rPr lang="en-US" sz="2000" b="0" dirty="0" err="1" smtClean="0">
                <a:latin typeface="Tahoma" pitchFamily="34" charset="0"/>
              </a:rPr>
              <a:t>uelques</a:t>
            </a:r>
            <a:r>
              <a:rPr lang="en-US" sz="2000" b="0" dirty="0" smtClean="0">
                <a:latin typeface="Tahoma" pitchFamily="34" charset="0"/>
              </a:rPr>
              <a:t> </a:t>
            </a:r>
            <a:r>
              <a:rPr lang="en-US" sz="2000" b="0" dirty="0" err="1" smtClean="0">
                <a:latin typeface="Tahoma" pitchFamily="34" charset="0"/>
              </a:rPr>
              <a:t>protocoles</a:t>
            </a:r>
            <a:r>
              <a:rPr lang="en-US" sz="2000" b="0" dirty="0" smtClean="0">
                <a:latin typeface="Tahoma" pitchFamily="34" charset="0"/>
              </a:rPr>
              <a:t> UDP: </a:t>
            </a:r>
            <a:endParaRPr lang="en-US" sz="2000" b="0" dirty="0">
              <a:latin typeface="Tahoma" pitchFamily="34" charset="0"/>
            </a:endParaRPr>
          </a:p>
          <a:p>
            <a:pPr algn="l">
              <a:buFontTx/>
              <a:buChar char="•"/>
            </a:pPr>
            <a:r>
              <a:rPr lang="en-US" sz="2000" b="0" dirty="0">
                <a:latin typeface="Tahoma" pitchFamily="34" charset="0"/>
              </a:rPr>
              <a:t>	TFTP (Trivial File Transfer Protocol) </a:t>
            </a:r>
          </a:p>
          <a:p>
            <a:pPr algn="l">
              <a:buFontTx/>
              <a:buChar char="•"/>
            </a:pPr>
            <a:r>
              <a:rPr lang="en-US" sz="2000" b="0" dirty="0">
                <a:latin typeface="Tahoma" pitchFamily="34" charset="0"/>
              </a:rPr>
              <a:t>	SNMP (Simple Network Management Protocol) </a:t>
            </a:r>
          </a:p>
          <a:p>
            <a:pPr algn="l">
              <a:buFontTx/>
              <a:buChar char="•"/>
            </a:pPr>
            <a:r>
              <a:rPr lang="en-US" sz="2000" b="0" dirty="0">
                <a:latin typeface="Tahoma" pitchFamily="34" charset="0"/>
              </a:rPr>
              <a:t>	DHCP (Dynamic Host Control Protocol) </a:t>
            </a:r>
          </a:p>
          <a:p>
            <a:pPr algn="l">
              <a:buFontTx/>
              <a:buChar char="•"/>
            </a:pPr>
            <a:r>
              <a:rPr lang="en-US" sz="2000" b="0" dirty="0">
                <a:latin typeface="Tahoma" pitchFamily="34" charset="0"/>
              </a:rPr>
              <a:t>	DNS (Domain Name System) </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6"/>
          <p:cNvSpPr>
            <a:spLocks noGrp="1"/>
          </p:cNvSpPr>
          <p:nvPr>
            <p:ph type="sldNum" sz="quarter" idx="12"/>
          </p:nvPr>
        </p:nvSpPr>
        <p:spPr>
          <a:noFill/>
          <a:ln>
            <a:miter lim="800000"/>
            <a:headEnd/>
            <a:tailEnd/>
          </a:ln>
        </p:spPr>
        <p:txBody>
          <a:bodyPr/>
          <a:lstStyle/>
          <a:p>
            <a:fld id="{E6F55E2D-59B4-43DE-AC51-715CF48265B4}" type="slidenum">
              <a:rPr lang="en-US" smtClean="0"/>
              <a:pPr/>
              <a:t>117</a:t>
            </a:fld>
            <a:endParaRPr lang="en-US" smtClean="0"/>
          </a:p>
        </p:txBody>
      </p:sp>
      <p:sp>
        <p:nvSpPr>
          <p:cNvPr id="107523" name="Rectangle 2"/>
          <p:cNvSpPr>
            <a:spLocks noGrp="1" noChangeArrowheads="1"/>
          </p:cNvSpPr>
          <p:nvPr>
            <p:ph type="body" sz="half" idx="2"/>
          </p:nvPr>
        </p:nvSpPr>
        <p:spPr>
          <a:xfrm>
            <a:off x="312738" y="4608513"/>
            <a:ext cx="8221662" cy="725487"/>
          </a:xfrm>
          <a:noFill/>
        </p:spPr>
        <p:txBody>
          <a:bodyPr lIns="82153" tIns="41076" rIns="82153" bIns="41076" anchor="ctr" anchorCtr="1"/>
          <a:lstStyle/>
          <a:p>
            <a:pPr marL="228600" indent="-228600" defTabSz="915988" eaLnBrk="1" hangingPunct="1"/>
            <a:r>
              <a:rPr lang="en-US" sz="3000" dirty="0" err="1" smtClean="0"/>
              <a:t>Aucun</a:t>
            </a:r>
            <a:r>
              <a:rPr lang="en-US" sz="3000" dirty="0" smtClean="0"/>
              <a:t> champ de </a:t>
            </a:r>
            <a:r>
              <a:rPr lang="en-US" sz="3000" dirty="0" err="1" smtClean="0"/>
              <a:t>séquence</a:t>
            </a:r>
            <a:r>
              <a:rPr lang="en-US" sz="3000" dirty="0" smtClean="0"/>
              <a:t> </a:t>
            </a:r>
            <a:r>
              <a:rPr lang="en-US" sz="3000" dirty="0" err="1" smtClean="0"/>
              <a:t>ni</a:t>
            </a:r>
            <a:r>
              <a:rPr lang="en-US" sz="3000" dirty="0" smtClean="0"/>
              <a:t> </a:t>
            </a:r>
            <a:r>
              <a:rPr lang="en-US" sz="3000" dirty="0" err="1" smtClean="0"/>
              <a:t>d’acquittement</a:t>
            </a:r>
            <a:endParaRPr lang="en-US" sz="3000" dirty="0" smtClean="0"/>
          </a:p>
        </p:txBody>
      </p:sp>
      <p:sp>
        <p:nvSpPr>
          <p:cNvPr id="107524" name="Rectangle 3"/>
          <p:cNvSpPr>
            <a:spLocks noGrp="1" noChangeArrowheads="1"/>
          </p:cNvSpPr>
          <p:nvPr>
            <p:ph type="title"/>
          </p:nvPr>
        </p:nvSpPr>
        <p:spPr>
          <a:noFill/>
          <a:effectLst>
            <a:outerShdw dist="35921" dir="2700000" algn="ctr" rotWithShape="0">
              <a:schemeClr val="bg2"/>
            </a:outerShdw>
          </a:effectLst>
        </p:spPr>
        <p:txBody>
          <a:bodyPr lIns="82153" tIns="41076" rIns="82153" bIns="41076"/>
          <a:lstStyle/>
          <a:p>
            <a:pPr eaLnBrk="1" hangingPunct="1"/>
            <a:r>
              <a:rPr lang="en-US" smtClean="0"/>
              <a:t>UDP Segment Format</a:t>
            </a:r>
          </a:p>
        </p:txBody>
      </p:sp>
      <p:sp>
        <p:nvSpPr>
          <p:cNvPr id="107525" name="Rectangle 4"/>
          <p:cNvSpPr>
            <a:spLocks noChangeArrowheads="1"/>
          </p:cNvSpPr>
          <p:nvPr/>
        </p:nvSpPr>
        <p:spPr bwMode="auto">
          <a:xfrm>
            <a:off x="528638" y="2133600"/>
            <a:ext cx="7772400" cy="213360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nchor="ctr">
            <a:spAutoFit/>
          </a:bodyPr>
          <a:lstStyle/>
          <a:p>
            <a:endParaRPr lang="fr-FR"/>
          </a:p>
        </p:txBody>
      </p:sp>
      <p:sp>
        <p:nvSpPr>
          <p:cNvPr id="107526" name="Line 5"/>
          <p:cNvSpPr>
            <a:spLocks noChangeShapeType="1"/>
          </p:cNvSpPr>
          <p:nvPr/>
        </p:nvSpPr>
        <p:spPr bwMode="auto">
          <a:xfrm>
            <a:off x="4414838" y="2133600"/>
            <a:ext cx="0" cy="609600"/>
          </a:xfrm>
          <a:prstGeom prst="line">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nchor="ctr">
            <a:spAutoFit/>
          </a:bodyPr>
          <a:lstStyle/>
          <a:p>
            <a:endParaRPr lang="en-US"/>
          </a:p>
        </p:txBody>
      </p:sp>
      <p:sp>
        <p:nvSpPr>
          <p:cNvPr id="107527" name="Line 6"/>
          <p:cNvSpPr>
            <a:spLocks noChangeShapeType="1"/>
          </p:cNvSpPr>
          <p:nvPr/>
        </p:nvSpPr>
        <p:spPr bwMode="auto">
          <a:xfrm>
            <a:off x="528638" y="2743200"/>
            <a:ext cx="7772400" cy="0"/>
          </a:xfrm>
          <a:prstGeom prst="line">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nchor="ctr">
            <a:spAutoFit/>
          </a:bodyPr>
          <a:lstStyle/>
          <a:p>
            <a:endParaRPr lang="en-US"/>
          </a:p>
        </p:txBody>
      </p:sp>
      <p:sp>
        <p:nvSpPr>
          <p:cNvPr id="107528" name="Line 7"/>
          <p:cNvSpPr>
            <a:spLocks noChangeShapeType="1"/>
          </p:cNvSpPr>
          <p:nvPr/>
        </p:nvSpPr>
        <p:spPr bwMode="auto">
          <a:xfrm>
            <a:off x="528638" y="3352800"/>
            <a:ext cx="7772400" cy="0"/>
          </a:xfrm>
          <a:prstGeom prst="line">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nchor="ctr">
            <a:spAutoFit/>
          </a:bodyPr>
          <a:lstStyle/>
          <a:p>
            <a:endParaRPr lang="en-US"/>
          </a:p>
        </p:txBody>
      </p:sp>
      <p:sp>
        <p:nvSpPr>
          <p:cNvPr id="107529" name="Text Box 8"/>
          <p:cNvSpPr txBox="1">
            <a:spLocks noChangeArrowheads="1"/>
          </p:cNvSpPr>
          <p:nvPr/>
        </p:nvSpPr>
        <p:spPr bwMode="auto">
          <a:xfrm>
            <a:off x="1649413" y="2254250"/>
            <a:ext cx="19494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Source Port (16)</a:t>
            </a:r>
          </a:p>
        </p:txBody>
      </p:sp>
      <p:sp>
        <p:nvSpPr>
          <p:cNvPr id="107530" name="Text Box 9"/>
          <p:cNvSpPr txBox="1">
            <a:spLocks noChangeArrowheads="1"/>
          </p:cNvSpPr>
          <p:nvPr/>
        </p:nvSpPr>
        <p:spPr bwMode="auto">
          <a:xfrm>
            <a:off x="5049838" y="2224088"/>
            <a:ext cx="2419350" cy="366712"/>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Destination Port (16)</a:t>
            </a:r>
          </a:p>
        </p:txBody>
      </p:sp>
      <p:sp>
        <p:nvSpPr>
          <p:cNvPr id="107531" name="Text Box 10"/>
          <p:cNvSpPr txBox="1">
            <a:spLocks noChangeArrowheads="1"/>
          </p:cNvSpPr>
          <p:nvPr/>
        </p:nvSpPr>
        <p:spPr bwMode="auto">
          <a:xfrm>
            <a:off x="1974850" y="2895600"/>
            <a:ext cx="14160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dirty="0">
                <a:latin typeface="Helvetica" pitchFamily="34" charset="0"/>
              </a:rPr>
              <a:t>Length (16)</a:t>
            </a:r>
          </a:p>
        </p:txBody>
      </p:sp>
      <p:sp>
        <p:nvSpPr>
          <p:cNvPr id="107532" name="Text Box 11"/>
          <p:cNvSpPr txBox="1">
            <a:spLocks noChangeArrowheads="1"/>
          </p:cNvSpPr>
          <p:nvPr/>
        </p:nvSpPr>
        <p:spPr bwMode="auto">
          <a:xfrm>
            <a:off x="3717925" y="3581400"/>
            <a:ext cx="152400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Data (if Any)</a:t>
            </a:r>
          </a:p>
        </p:txBody>
      </p:sp>
      <p:sp>
        <p:nvSpPr>
          <p:cNvPr id="107533" name="Line 12"/>
          <p:cNvSpPr>
            <a:spLocks noChangeShapeType="1"/>
          </p:cNvSpPr>
          <p:nvPr/>
        </p:nvSpPr>
        <p:spPr bwMode="auto">
          <a:xfrm>
            <a:off x="8682038" y="2133600"/>
            <a:ext cx="4762" cy="1219200"/>
          </a:xfrm>
          <a:prstGeom prst="line">
            <a:avLst/>
          </a:prstGeom>
          <a:noFill/>
          <a:ln w="38100">
            <a:solidFill>
              <a:schemeClr val="tx1"/>
            </a:solidFill>
            <a:round/>
            <a:headEnd type="triangle" w="med" len="med"/>
            <a:tailEnd type="triangle" w="med" len="med"/>
          </a:ln>
          <a:effectLst/>
        </p:spPr>
        <p:txBody>
          <a:bodyPr anchor="ctr">
            <a:spAutoFit/>
          </a:bodyPr>
          <a:lstStyle/>
          <a:p>
            <a:endParaRPr lang="en-US"/>
          </a:p>
        </p:txBody>
      </p:sp>
      <p:sp>
        <p:nvSpPr>
          <p:cNvPr id="107534" name="Text Box 13"/>
          <p:cNvSpPr txBox="1">
            <a:spLocks noChangeArrowheads="1"/>
          </p:cNvSpPr>
          <p:nvPr/>
        </p:nvSpPr>
        <p:spPr bwMode="auto">
          <a:xfrm>
            <a:off x="522288" y="1752600"/>
            <a:ext cx="311150" cy="366713"/>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a:t>
            </a:r>
          </a:p>
        </p:txBody>
      </p:sp>
      <p:sp>
        <p:nvSpPr>
          <p:cNvPr id="107535" name="Text Box 14"/>
          <p:cNvSpPr txBox="1">
            <a:spLocks noChangeArrowheads="1"/>
          </p:cNvSpPr>
          <p:nvPr/>
        </p:nvSpPr>
        <p:spPr bwMode="auto">
          <a:xfrm>
            <a:off x="414338" y="1690688"/>
            <a:ext cx="679450" cy="366712"/>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0</a:t>
            </a:r>
          </a:p>
        </p:txBody>
      </p:sp>
      <p:sp>
        <p:nvSpPr>
          <p:cNvPr id="107536" name="Text Box 15"/>
          <p:cNvSpPr txBox="1">
            <a:spLocks noChangeArrowheads="1"/>
          </p:cNvSpPr>
          <p:nvPr/>
        </p:nvSpPr>
        <p:spPr bwMode="auto">
          <a:xfrm>
            <a:off x="3589338" y="1752600"/>
            <a:ext cx="806450" cy="366713"/>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15</a:t>
            </a:r>
          </a:p>
        </p:txBody>
      </p:sp>
      <p:sp>
        <p:nvSpPr>
          <p:cNvPr id="107537" name="Text Box 16"/>
          <p:cNvSpPr txBox="1">
            <a:spLocks noChangeArrowheads="1"/>
          </p:cNvSpPr>
          <p:nvPr/>
        </p:nvSpPr>
        <p:spPr bwMode="auto">
          <a:xfrm>
            <a:off x="4414838" y="1752600"/>
            <a:ext cx="806450" cy="366713"/>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16</a:t>
            </a:r>
          </a:p>
        </p:txBody>
      </p:sp>
      <p:sp>
        <p:nvSpPr>
          <p:cNvPr id="107538" name="Text Box 17"/>
          <p:cNvSpPr txBox="1">
            <a:spLocks noChangeArrowheads="1"/>
          </p:cNvSpPr>
          <p:nvPr/>
        </p:nvSpPr>
        <p:spPr bwMode="auto">
          <a:xfrm>
            <a:off x="7570788" y="1752600"/>
            <a:ext cx="806450" cy="366713"/>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31</a:t>
            </a:r>
          </a:p>
        </p:txBody>
      </p:sp>
      <p:sp>
        <p:nvSpPr>
          <p:cNvPr id="107539" name="Line 18"/>
          <p:cNvSpPr>
            <a:spLocks noChangeShapeType="1"/>
          </p:cNvSpPr>
          <p:nvPr/>
        </p:nvSpPr>
        <p:spPr bwMode="auto">
          <a:xfrm>
            <a:off x="4419600" y="2743200"/>
            <a:ext cx="0" cy="609600"/>
          </a:xfrm>
          <a:prstGeom prst="line">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nchor="ctr">
            <a:spAutoFit/>
          </a:bodyPr>
          <a:lstStyle/>
          <a:p>
            <a:endParaRPr lang="en-US"/>
          </a:p>
        </p:txBody>
      </p:sp>
      <p:sp>
        <p:nvSpPr>
          <p:cNvPr id="107540" name="Text Box 19"/>
          <p:cNvSpPr txBox="1">
            <a:spLocks noChangeArrowheads="1"/>
          </p:cNvSpPr>
          <p:nvPr/>
        </p:nvSpPr>
        <p:spPr bwMode="auto">
          <a:xfrm>
            <a:off x="5435600" y="2895600"/>
            <a:ext cx="18097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Checksum (16)</a:t>
            </a:r>
          </a:p>
        </p:txBody>
      </p:sp>
      <p:sp>
        <p:nvSpPr>
          <p:cNvPr id="107541" name="Rectangle 20"/>
          <p:cNvSpPr>
            <a:spLocks noChangeArrowheads="1"/>
          </p:cNvSpPr>
          <p:nvPr/>
        </p:nvSpPr>
        <p:spPr bwMode="auto">
          <a:xfrm>
            <a:off x="8610600" y="2451100"/>
            <a:ext cx="165100" cy="571500"/>
          </a:xfrm>
          <a:prstGeom prst="rect">
            <a:avLst/>
          </a:prstGeom>
          <a:solidFill>
            <a:schemeClr val="bg1"/>
          </a:solidFill>
          <a:ln w="38100">
            <a:solidFill>
              <a:schemeClr val="bg1"/>
            </a:solidFill>
            <a:miter lim="800000"/>
            <a:headEnd type="none" w="sm" len="sm"/>
            <a:tailEnd type="none" w="sm" len="sm"/>
          </a:ln>
          <a:effectLst/>
        </p:spPr>
        <p:txBody>
          <a:bodyPr anchor="ctr">
            <a:spAutoFit/>
          </a:bodyPr>
          <a:lstStyle/>
          <a:p>
            <a:endParaRPr lang="fr-FR"/>
          </a:p>
        </p:txBody>
      </p:sp>
      <p:sp>
        <p:nvSpPr>
          <p:cNvPr id="107542" name="Text Box 21"/>
          <p:cNvSpPr txBox="1">
            <a:spLocks noChangeArrowheads="1"/>
          </p:cNvSpPr>
          <p:nvPr/>
        </p:nvSpPr>
        <p:spPr bwMode="auto">
          <a:xfrm>
            <a:off x="8293100" y="2400300"/>
            <a:ext cx="806450" cy="641350"/>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8</a:t>
            </a:r>
            <a:br>
              <a:rPr lang="en-US">
                <a:latin typeface="Helvetica" pitchFamily="34" charset="0"/>
              </a:rPr>
            </a:br>
            <a:r>
              <a:rPr lang="en-US">
                <a:latin typeface="Helvetica" pitchFamily="34" charset="0"/>
              </a:rPr>
              <a:t>Bytes</a:t>
            </a: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5"/>
          <p:cNvSpPr>
            <a:spLocks noGrp="1"/>
          </p:cNvSpPr>
          <p:nvPr>
            <p:ph type="sldNum" sz="quarter" idx="12"/>
          </p:nvPr>
        </p:nvSpPr>
        <p:spPr>
          <a:noFill/>
          <a:ln>
            <a:miter lim="800000"/>
            <a:headEnd/>
            <a:tailEnd/>
          </a:ln>
        </p:spPr>
        <p:txBody>
          <a:bodyPr/>
          <a:lstStyle/>
          <a:p>
            <a:fld id="{78EFBE08-A330-46C5-8C19-79EDB056CD98}" type="slidenum">
              <a:rPr lang="en-US" smtClean="0"/>
              <a:pPr/>
              <a:t>118</a:t>
            </a:fld>
            <a:endParaRPr lang="en-US" smtClean="0"/>
          </a:p>
        </p:txBody>
      </p:sp>
      <p:sp>
        <p:nvSpPr>
          <p:cNvPr id="108547" name="Rectangle 2"/>
          <p:cNvSpPr>
            <a:spLocks noGrp="1" noChangeArrowheads="1"/>
          </p:cNvSpPr>
          <p:nvPr>
            <p:ph type="title"/>
          </p:nvPr>
        </p:nvSpPr>
        <p:spPr/>
        <p:txBody>
          <a:bodyPr/>
          <a:lstStyle/>
          <a:p>
            <a:pPr eaLnBrk="1" hangingPunct="1"/>
            <a:r>
              <a:rPr lang="en-US" smtClean="0"/>
              <a:t>TCP vs UDP</a:t>
            </a:r>
          </a:p>
        </p:txBody>
      </p:sp>
      <p:pic>
        <p:nvPicPr>
          <p:cNvPr id="37890" name="Picture 2"/>
          <p:cNvPicPr>
            <a:picLocks noChangeAspect="1" noChangeArrowheads="1"/>
          </p:cNvPicPr>
          <p:nvPr/>
        </p:nvPicPr>
        <p:blipFill>
          <a:blip r:embed="rId2">
            <a:clrChange>
              <a:clrFrom>
                <a:srgbClr val="FFB30F"/>
              </a:clrFrom>
              <a:clrTo>
                <a:srgbClr val="FFB30F">
                  <a:alpha val="0"/>
                </a:srgbClr>
              </a:clrTo>
            </a:clrChange>
            <a:duotone>
              <a:prstClr val="black"/>
              <a:schemeClr val="accent1">
                <a:tint val="45000"/>
                <a:satMod val="400000"/>
              </a:schemeClr>
            </a:duotone>
          </a:blip>
          <a:srcRect/>
          <a:stretch>
            <a:fillRect/>
          </a:stretch>
        </p:blipFill>
        <p:spPr bwMode="auto">
          <a:xfrm>
            <a:off x="357158" y="1176358"/>
            <a:ext cx="8358214" cy="51101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6"/>
          <p:cNvSpPr>
            <a:spLocks noGrp="1"/>
          </p:cNvSpPr>
          <p:nvPr>
            <p:ph type="sldNum" sz="quarter" idx="12"/>
          </p:nvPr>
        </p:nvSpPr>
        <p:spPr>
          <a:noFill/>
          <a:ln>
            <a:miter lim="800000"/>
            <a:headEnd/>
            <a:tailEnd/>
          </a:ln>
        </p:spPr>
        <p:txBody>
          <a:bodyPr/>
          <a:lstStyle/>
          <a:p>
            <a:fld id="{109930B7-5AB6-4D48-BB32-8C2637C80304}" type="slidenum">
              <a:rPr lang="en-US" smtClean="0"/>
              <a:pPr/>
              <a:t>119</a:t>
            </a:fld>
            <a:endParaRPr lang="en-US" smtClean="0"/>
          </a:p>
        </p:txBody>
      </p:sp>
      <p:sp>
        <p:nvSpPr>
          <p:cNvPr id="109571" name="Rectangle 2"/>
          <p:cNvSpPr>
            <a:spLocks noGrp="1" noChangeArrowheads="1"/>
          </p:cNvSpPr>
          <p:nvPr>
            <p:ph type="title"/>
          </p:nvPr>
        </p:nvSpPr>
        <p:spPr>
          <a:xfrm>
            <a:off x="457200" y="-142900"/>
            <a:ext cx="8229600" cy="1143000"/>
          </a:xfrm>
          <a:noFill/>
          <a:effectLst>
            <a:outerShdw dist="35921" dir="2700000" algn="ctr" rotWithShape="0">
              <a:schemeClr val="bg2"/>
            </a:outerShdw>
          </a:effectLst>
        </p:spPr>
        <p:txBody>
          <a:bodyPr lIns="82153" tIns="41076" rIns="82153" bIns="41076"/>
          <a:lstStyle/>
          <a:p>
            <a:pPr eaLnBrk="1" hangingPunct="1"/>
            <a:r>
              <a:rPr lang="en-US" dirty="0" err="1" smtClean="0"/>
              <a:t>Couche</a:t>
            </a:r>
            <a:r>
              <a:rPr lang="en-US" dirty="0" smtClean="0"/>
              <a:t> Internet</a:t>
            </a:r>
          </a:p>
        </p:txBody>
      </p:sp>
      <p:sp>
        <p:nvSpPr>
          <p:cNvPr id="109572" name="Rectangle 3"/>
          <p:cNvSpPr>
            <a:spLocks noGrp="1" noChangeArrowheads="1"/>
          </p:cNvSpPr>
          <p:nvPr>
            <p:ph type="body" sz="half" idx="2"/>
          </p:nvPr>
        </p:nvSpPr>
        <p:spPr>
          <a:xfrm>
            <a:off x="458788" y="5362575"/>
            <a:ext cx="8226425" cy="1114425"/>
          </a:xfrm>
          <a:noFill/>
        </p:spPr>
        <p:txBody>
          <a:bodyPr lIns="82153" tIns="41076" rIns="82153" bIns="41076" anchor="ctr" anchorCtr="1"/>
          <a:lstStyle/>
          <a:p>
            <a:pPr marL="228600" indent="-228600" defTabSz="915988" eaLnBrk="1" hangingPunct="1"/>
            <a:r>
              <a:rPr lang="en-US" sz="2600" dirty="0" smtClean="0">
                <a:latin typeface="Tahoma" pitchFamily="34" charset="0"/>
              </a:rPr>
              <a:t>Correspond à la </a:t>
            </a:r>
            <a:r>
              <a:rPr lang="en-US" sz="2600" dirty="0" err="1" smtClean="0">
                <a:latin typeface="Tahoma" pitchFamily="34" charset="0"/>
              </a:rPr>
              <a:t>couche</a:t>
            </a:r>
            <a:r>
              <a:rPr lang="en-US" sz="2600" dirty="0" smtClean="0">
                <a:latin typeface="Tahoma" pitchFamily="34" charset="0"/>
              </a:rPr>
              <a:t> </a:t>
            </a:r>
            <a:r>
              <a:rPr lang="en-US" sz="2600" dirty="0" err="1" smtClean="0">
                <a:latin typeface="Tahoma" pitchFamily="34" charset="0"/>
              </a:rPr>
              <a:t>réseau</a:t>
            </a:r>
            <a:r>
              <a:rPr lang="en-US" sz="2600" dirty="0" smtClean="0">
                <a:latin typeface="Tahoma" pitchFamily="34" charset="0"/>
              </a:rPr>
              <a:t> du </a:t>
            </a:r>
            <a:r>
              <a:rPr lang="en-US" sz="2600" dirty="0" err="1" smtClean="0">
                <a:latin typeface="Tahoma" pitchFamily="34" charset="0"/>
              </a:rPr>
              <a:t>modèle</a:t>
            </a:r>
            <a:r>
              <a:rPr lang="en-US" sz="2600" dirty="0" smtClean="0">
                <a:latin typeface="Tahoma" pitchFamily="34" charset="0"/>
              </a:rPr>
              <a:t> OSI</a:t>
            </a:r>
          </a:p>
        </p:txBody>
      </p:sp>
      <p:sp>
        <p:nvSpPr>
          <p:cNvPr id="1674244" name="Freeform 4"/>
          <p:cNvSpPr>
            <a:spLocks/>
          </p:cNvSpPr>
          <p:nvPr/>
        </p:nvSpPr>
        <p:spPr bwMode="auto">
          <a:xfrm>
            <a:off x="2952750" y="2362200"/>
            <a:ext cx="1619250" cy="2935288"/>
          </a:xfrm>
          <a:custGeom>
            <a:avLst/>
            <a:gdLst>
              <a:gd name="T0" fmla="*/ 0 w 1020"/>
              <a:gd name="T1" fmla="*/ 900 h 1849"/>
              <a:gd name="T2" fmla="*/ 1016 w 1020"/>
              <a:gd name="T3" fmla="*/ 0 h 1849"/>
              <a:gd name="T4" fmla="*/ 1020 w 1020"/>
              <a:gd name="T5" fmla="*/ 1849 h 1849"/>
              <a:gd name="T6" fmla="*/ 102 w 1020"/>
              <a:gd name="T7" fmla="*/ 1038 h 1849"/>
            </a:gdLst>
            <a:ahLst/>
            <a:cxnLst>
              <a:cxn ang="0">
                <a:pos x="T0" y="T1"/>
              </a:cxn>
              <a:cxn ang="0">
                <a:pos x="T2" y="T3"/>
              </a:cxn>
              <a:cxn ang="0">
                <a:pos x="T4" y="T5"/>
              </a:cxn>
              <a:cxn ang="0">
                <a:pos x="T6" y="T7"/>
              </a:cxn>
            </a:cxnLst>
            <a:rect l="0" t="0" r="r" b="b"/>
            <a:pathLst>
              <a:path w="1020" h="1849">
                <a:moveTo>
                  <a:pt x="0" y="900"/>
                </a:moveTo>
                <a:lnTo>
                  <a:pt x="1016" y="0"/>
                </a:lnTo>
                <a:lnTo>
                  <a:pt x="1020" y="1849"/>
                </a:lnTo>
                <a:lnTo>
                  <a:pt x="102" y="1038"/>
                </a:lnTo>
              </a:path>
            </a:pathLst>
          </a:custGeom>
          <a:gradFill rotWithShape="0">
            <a:gsLst>
              <a:gs pos="0">
                <a:schemeClr val="folHlink">
                  <a:gamma/>
                  <a:shade val="75686"/>
                  <a:invGamma/>
                </a:schemeClr>
              </a:gs>
              <a:gs pos="100000">
                <a:schemeClr val="folHlink"/>
              </a:gs>
            </a:gsLst>
            <a:lin ang="0" scaled="1"/>
          </a:gra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fr-FR"/>
          </a:p>
        </p:txBody>
      </p:sp>
      <p:sp>
        <p:nvSpPr>
          <p:cNvPr id="109574" name="Rectangle 5"/>
          <p:cNvSpPr>
            <a:spLocks noChangeArrowheads="1"/>
          </p:cNvSpPr>
          <p:nvPr/>
        </p:nvSpPr>
        <p:spPr bwMode="auto">
          <a:xfrm>
            <a:off x="4570413" y="2362200"/>
            <a:ext cx="3430587" cy="2927350"/>
          </a:xfrm>
          <a:prstGeom prst="rect">
            <a:avLst/>
          </a:prstGeom>
          <a:solidFill>
            <a:schemeClr val="folHlink"/>
          </a:solidFill>
          <a:ln w="12700">
            <a:solidFill>
              <a:schemeClr val="tx1"/>
            </a:solidFill>
            <a:miter lim="800000"/>
            <a:headEnd/>
            <a:tailEnd/>
          </a:ln>
          <a:effectLst>
            <a:outerShdw dist="35921" dir="2700000" algn="ctr" rotWithShape="0">
              <a:schemeClr val="tx1"/>
            </a:outerShdw>
          </a:effectLst>
        </p:spPr>
        <p:txBody>
          <a:bodyPr wrap="none" lIns="186662" tIns="93332" rIns="186662" bIns="93332" anchor="ctr"/>
          <a:lstStyle/>
          <a:p>
            <a:pPr algn="l" defTabSz="1028700" eaLnBrk="0" hangingPunct="0">
              <a:lnSpc>
                <a:spcPts val="2138"/>
              </a:lnSpc>
            </a:pPr>
            <a:r>
              <a:rPr lang="en-US">
                <a:solidFill>
                  <a:srgbClr val="000000"/>
                </a:solidFill>
                <a:latin typeface="Helvetica" pitchFamily="34" charset="0"/>
              </a:rPr>
              <a:t>Internet Protocol (IP)</a:t>
            </a:r>
          </a:p>
          <a:p>
            <a:pPr algn="l" defTabSz="1028700" eaLnBrk="0" hangingPunct="0">
              <a:lnSpc>
                <a:spcPts val="2138"/>
              </a:lnSpc>
            </a:pPr>
            <a:endParaRPr lang="en-US">
              <a:solidFill>
                <a:srgbClr val="000000"/>
              </a:solidFill>
              <a:latin typeface="Helvetica" pitchFamily="34" charset="0"/>
            </a:endParaRPr>
          </a:p>
          <a:p>
            <a:pPr algn="l" defTabSz="1028700" eaLnBrk="0" hangingPunct="0">
              <a:lnSpc>
                <a:spcPts val="2138"/>
              </a:lnSpc>
            </a:pPr>
            <a:r>
              <a:rPr lang="en-US">
                <a:solidFill>
                  <a:srgbClr val="000000"/>
                </a:solidFill>
                <a:latin typeface="Helvetica" pitchFamily="34" charset="0"/>
              </a:rPr>
              <a:t>Internet Control Message</a:t>
            </a:r>
          </a:p>
          <a:p>
            <a:pPr algn="l" defTabSz="1028700" eaLnBrk="0" hangingPunct="0">
              <a:lnSpc>
                <a:spcPts val="2138"/>
              </a:lnSpc>
            </a:pPr>
            <a:r>
              <a:rPr lang="en-US">
                <a:solidFill>
                  <a:srgbClr val="000000"/>
                </a:solidFill>
                <a:latin typeface="Helvetica" pitchFamily="34" charset="0"/>
              </a:rPr>
              <a:t>Protocol (ICMP)</a:t>
            </a:r>
          </a:p>
          <a:p>
            <a:pPr algn="l" defTabSz="1028700" eaLnBrk="0" hangingPunct="0">
              <a:lnSpc>
                <a:spcPts val="2138"/>
              </a:lnSpc>
            </a:pPr>
            <a:endParaRPr lang="en-US">
              <a:solidFill>
                <a:srgbClr val="000000"/>
              </a:solidFill>
              <a:latin typeface="Helvetica" pitchFamily="34" charset="0"/>
            </a:endParaRPr>
          </a:p>
          <a:p>
            <a:pPr algn="l" defTabSz="1028700" eaLnBrk="0" hangingPunct="0">
              <a:lnSpc>
                <a:spcPts val="2138"/>
              </a:lnSpc>
            </a:pPr>
            <a:r>
              <a:rPr lang="en-US">
                <a:solidFill>
                  <a:srgbClr val="000000"/>
                </a:solidFill>
                <a:latin typeface="Helvetica" pitchFamily="34" charset="0"/>
              </a:rPr>
              <a:t>Address Resolution</a:t>
            </a:r>
          </a:p>
          <a:p>
            <a:pPr algn="l" defTabSz="1028700" eaLnBrk="0" hangingPunct="0">
              <a:lnSpc>
                <a:spcPts val="2138"/>
              </a:lnSpc>
            </a:pPr>
            <a:r>
              <a:rPr lang="en-US">
                <a:solidFill>
                  <a:srgbClr val="000000"/>
                </a:solidFill>
                <a:latin typeface="Helvetica" pitchFamily="34" charset="0"/>
              </a:rPr>
              <a:t>Protocol (ARP)</a:t>
            </a:r>
          </a:p>
          <a:p>
            <a:pPr algn="l" defTabSz="1028700" eaLnBrk="0" hangingPunct="0">
              <a:lnSpc>
                <a:spcPts val="2138"/>
              </a:lnSpc>
            </a:pPr>
            <a:endParaRPr lang="en-US">
              <a:solidFill>
                <a:srgbClr val="000000"/>
              </a:solidFill>
              <a:latin typeface="Helvetica" pitchFamily="34" charset="0"/>
            </a:endParaRPr>
          </a:p>
          <a:p>
            <a:pPr algn="l" defTabSz="1028700" eaLnBrk="0" hangingPunct="0">
              <a:lnSpc>
                <a:spcPts val="2138"/>
              </a:lnSpc>
            </a:pPr>
            <a:r>
              <a:rPr lang="en-US">
                <a:solidFill>
                  <a:srgbClr val="000000"/>
                </a:solidFill>
                <a:latin typeface="Helvetica" pitchFamily="34" charset="0"/>
              </a:rPr>
              <a:t>Reverse Address</a:t>
            </a:r>
          </a:p>
          <a:p>
            <a:pPr algn="l" defTabSz="1028700" eaLnBrk="0" hangingPunct="0">
              <a:lnSpc>
                <a:spcPts val="2138"/>
              </a:lnSpc>
            </a:pPr>
            <a:r>
              <a:rPr lang="en-US">
                <a:solidFill>
                  <a:srgbClr val="000000"/>
                </a:solidFill>
                <a:latin typeface="Helvetica" pitchFamily="34" charset="0"/>
              </a:rPr>
              <a:t>Resolution Protocol (RARP)</a:t>
            </a:r>
          </a:p>
        </p:txBody>
      </p:sp>
      <p:sp>
        <p:nvSpPr>
          <p:cNvPr id="19" name="Freeform 5"/>
          <p:cNvSpPr>
            <a:spLocks/>
          </p:cNvSpPr>
          <p:nvPr/>
        </p:nvSpPr>
        <p:spPr bwMode="auto">
          <a:xfrm>
            <a:off x="3222602" y="1285860"/>
            <a:ext cx="155575" cy="3937000"/>
          </a:xfrm>
          <a:custGeom>
            <a:avLst/>
            <a:gdLst>
              <a:gd name="T0" fmla="*/ 2147483647 w 87"/>
              <a:gd name="T1" fmla="*/ 0 h 2204"/>
              <a:gd name="T2" fmla="*/ 2147483647 w 87"/>
              <a:gd name="T3" fmla="*/ 0 h 2204"/>
              <a:gd name="T4" fmla="*/ 0 w 87"/>
              <a:gd name="T5" fmla="*/ 2147483647 h 2204"/>
              <a:gd name="T6" fmla="*/ 0 w 87"/>
              <a:gd name="T7" fmla="*/ 2147483647 h 2204"/>
              <a:gd name="T8" fmla="*/ 2147483647 w 87"/>
              <a:gd name="T9" fmla="*/ 2147483647 h 2204"/>
              <a:gd name="T10" fmla="*/ 2147483647 w 87"/>
              <a:gd name="T11" fmla="*/ 0 h 22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2204">
                <a:moveTo>
                  <a:pt x="86" y="0"/>
                </a:moveTo>
                <a:lnTo>
                  <a:pt x="86" y="0"/>
                </a:lnTo>
                <a:lnTo>
                  <a:pt x="0" y="86"/>
                </a:lnTo>
                <a:lnTo>
                  <a:pt x="0" y="2203"/>
                </a:lnTo>
                <a:lnTo>
                  <a:pt x="86" y="2117"/>
                </a:lnTo>
                <a:lnTo>
                  <a:pt x="86" y="0"/>
                </a:lnTo>
              </a:path>
            </a:pathLst>
          </a:custGeom>
          <a:ln>
            <a:headEnd/>
            <a:tailEnd/>
          </a:ln>
        </p:spPr>
        <p:style>
          <a:lnRef idx="2">
            <a:schemeClr val="accent2"/>
          </a:lnRef>
          <a:fillRef idx="0">
            <a:schemeClr val="accent2"/>
          </a:fillRef>
          <a:effectRef idx="1">
            <a:schemeClr val="accent2"/>
          </a:effectRef>
          <a:fontRef idx="minor">
            <a:schemeClr val="tx1"/>
          </a:fontRef>
        </p:style>
        <p:txBody>
          <a:bodyPr lIns="148759" tIns="74378" rIns="148759" bIns="74378">
            <a:spAutoFit/>
          </a:bodyPr>
          <a:lstStyle/>
          <a:p>
            <a:endParaRPr lang="en-US"/>
          </a:p>
        </p:txBody>
      </p:sp>
      <p:sp>
        <p:nvSpPr>
          <p:cNvPr id="20" name="Rectangle 6"/>
          <p:cNvSpPr>
            <a:spLocks noChangeArrowheads="1"/>
          </p:cNvSpPr>
          <p:nvPr/>
        </p:nvSpPr>
        <p:spPr bwMode="auto">
          <a:xfrm>
            <a:off x="1222352" y="1446198"/>
            <a:ext cx="1993900" cy="37671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48759" tIns="74378" rIns="148759" bIns="74378">
            <a:spAutoFit/>
          </a:bodyPr>
          <a:lstStyle/>
          <a:p>
            <a:endParaRPr lang="fr-FR"/>
          </a:p>
        </p:txBody>
      </p:sp>
      <p:sp>
        <p:nvSpPr>
          <p:cNvPr id="21" name="Rectangle 7"/>
          <p:cNvSpPr>
            <a:spLocks noChangeArrowheads="1"/>
          </p:cNvSpPr>
          <p:nvPr/>
        </p:nvSpPr>
        <p:spPr bwMode="auto">
          <a:xfrm>
            <a:off x="1470002" y="2552685"/>
            <a:ext cx="1498600"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Application</a:t>
            </a:r>
          </a:p>
        </p:txBody>
      </p:sp>
      <p:sp>
        <p:nvSpPr>
          <p:cNvPr id="22" name="Rectangle 8"/>
          <p:cNvSpPr>
            <a:spLocks noChangeArrowheads="1"/>
          </p:cNvSpPr>
          <p:nvPr/>
        </p:nvSpPr>
        <p:spPr bwMode="auto">
          <a:xfrm>
            <a:off x="1571602" y="3174985"/>
            <a:ext cx="1311275"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Transport</a:t>
            </a:r>
          </a:p>
        </p:txBody>
      </p:sp>
      <p:sp>
        <p:nvSpPr>
          <p:cNvPr id="23" name="Rectangle 9"/>
          <p:cNvSpPr>
            <a:spLocks noChangeArrowheads="1"/>
          </p:cNvSpPr>
          <p:nvPr/>
        </p:nvSpPr>
        <p:spPr bwMode="auto">
          <a:xfrm>
            <a:off x="1571602" y="3716323"/>
            <a:ext cx="1311275"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Internet</a:t>
            </a:r>
          </a:p>
        </p:txBody>
      </p:sp>
      <p:sp>
        <p:nvSpPr>
          <p:cNvPr id="24" name="Rectangle 10"/>
          <p:cNvSpPr>
            <a:spLocks noChangeArrowheads="1"/>
          </p:cNvSpPr>
          <p:nvPr/>
        </p:nvSpPr>
        <p:spPr bwMode="auto">
          <a:xfrm>
            <a:off x="1571602" y="4076685"/>
            <a:ext cx="1311275" cy="617538"/>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Liaison de données</a:t>
            </a:r>
          </a:p>
        </p:txBody>
      </p:sp>
      <p:sp>
        <p:nvSpPr>
          <p:cNvPr id="25" name="Rectangle 11"/>
          <p:cNvSpPr>
            <a:spLocks noChangeArrowheads="1"/>
          </p:cNvSpPr>
          <p:nvPr/>
        </p:nvSpPr>
        <p:spPr bwMode="auto">
          <a:xfrm>
            <a:off x="1571602" y="4797410"/>
            <a:ext cx="1311275" cy="381000"/>
          </a:xfrm>
          <a:prstGeom prst="rect">
            <a:avLst/>
          </a:prstGeom>
          <a:noFill/>
          <a:ln w="9525">
            <a:noFill/>
            <a:miter lim="800000"/>
            <a:headEnd/>
            <a:tailEnd/>
          </a:ln>
          <a:effectLst/>
        </p:spPr>
        <p:txBody>
          <a:bodyPr lIns="148759" tIns="74378" rIns="148759" bIns="74378">
            <a:spAutoFit/>
          </a:bodyPr>
          <a:lstStyle/>
          <a:p>
            <a:pPr defTabSz="831850" eaLnBrk="0" hangingPunct="0">
              <a:lnSpc>
                <a:spcPct val="95000"/>
              </a:lnSpc>
              <a:spcBef>
                <a:spcPct val="50000"/>
              </a:spcBef>
            </a:pPr>
            <a:r>
              <a:rPr lang="en-US" sz="1600">
                <a:solidFill>
                  <a:schemeClr val="tx2"/>
                </a:solidFill>
                <a:latin typeface="Helvetica" pitchFamily="34" charset="0"/>
              </a:rPr>
              <a:t>Physique</a:t>
            </a:r>
          </a:p>
        </p:txBody>
      </p:sp>
      <p:sp>
        <p:nvSpPr>
          <p:cNvPr id="26" name="Freeform 12"/>
          <p:cNvSpPr>
            <a:spLocks/>
          </p:cNvSpPr>
          <p:nvPr/>
        </p:nvSpPr>
        <p:spPr bwMode="auto">
          <a:xfrm>
            <a:off x="1214414" y="1285860"/>
            <a:ext cx="2163763" cy="155575"/>
          </a:xfrm>
          <a:custGeom>
            <a:avLst/>
            <a:gdLst>
              <a:gd name="T0" fmla="*/ 0 w 1211"/>
              <a:gd name="T1" fmla="*/ 2147483647 h 87"/>
              <a:gd name="T2" fmla="*/ 2147483647 w 1211"/>
              <a:gd name="T3" fmla="*/ 0 h 87"/>
              <a:gd name="T4" fmla="*/ 2147483647 w 1211"/>
              <a:gd name="T5" fmla="*/ 0 h 87"/>
              <a:gd name="T6" fmla="*/ 2147483647 w 1211"/>
              <a:gd name="T7" fmla="*/ 2147483647 h 87"/>
              <a:gd name="T8" fmla="*/ 0 w 1211"/>
              <a:gd name="T9" fmla="*/ 214748364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1" h="87">
                <a:moveTo>
                  <a:pt x="0" y="86"/>
                </a:moveTo>
                <a:lnTo>
                  <a:pt x="89" y="0"/>
                </a:lnTo>
                <a:lnTo>
                  <a:pt x="1210" y="0"/>
                </a:lnTo>
                <a:lnTo>
                  <a:pt x="1124" y="86"/>
                </a:lnTo>
                <a:lnTo>
                  <a:pt x="0" y="86"/>
                </a:lnTo>
              </a:path>
            </a:pathLst>
          </a:custGeom>
          <a:ln>
            <a:headEnd/>
            <a:tailEnd/>
          </a:ln>
        </p:spPr>
        <p:style>
          <a:lnRef idx="1">
            <a:schemeClr val="dk1"/>
          </a:lnRef>
          <a:fillRef idx="0">
            <a:schemeClr val="dk1"/>
          </a:fillRef>
          <a:effectRef idx="0">
            <a:schemeClr val="dk1"/>
          </a:effectRef>
          <a:fontRef idx="minor">
            <a:schemeClr val="tx1"/>
          </a:fontRef>
        </p:style>
        <p:txBody>
          <a:bodyPr lIns="148759" tIns="74378" rIns="148759" bIns="74378">
            <a:spAutoFit/>
          </a:bodyPr>
          <a:lstStyle/>
          <a:p>
            <a:endParaRPr lang="en-US"/>
          </a:p>
        </p:txBody>
      </p:sp>
      <p:sp>
        <p:nvSpPr>
          <p:cNvPr id="27" name="Freeform 13"/>
          <p:cNvSpPr>
            <a:spLocks/>
          </p:cNvSpPr>
          <p:nvPr/>
        </p:nvSpPr>
        <p:spPr bwMode="auto">
          <a:xfrm>
            <a:off x="1214414" y="2906698"/>
            <a:ext cx="2163763" cy="157162"/>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
        <p:nvSpPr>
          <p:cNvPr id="28" name="Freeform 14"/>
          <p:cNvSpPr>
            <a:spLocks/>
          </p:cNvSpPr>
          <p:nvPr/>
        </p:nvSpPr>
        <p:spPr bwMode="auto">
          <a:xfrm>
            <a:off x="1214414" y="3444860"/>
            <a:ext cx="2163763" cy="157163"/>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
        <p:nvSpPr>
          <p:cNvPr id="29" name="Freeform 15"/>
          <p:cNvSpPr>
            <a:spLocks/>
          </p:cNvSpPr>
          <p:nvPr/>
        </p:nvSpPr>
        <p:spPr bwMode="auto">
          <a:xfrm>
            <a:off x="1214414" y="3986198"/>
            <a:ext cx="2163763" cy="155575"/>
          </a:xfrm>
          <a:custGeom>
            <a:avLst/>
            <a:gdLst>
              <a:gd name="T0" fmla="*/ 0 w 1211"/>
              <a:gd name="T1" fmla="*/ 2147483647 h 87"/>
              <a:gd name="T2" fmla="*/ 2147483647 w 1211"/>
              <a:gd name="T3" fmla="*/ 2147483647 h 87"/>
              <a:gd name="T4" fmla="*/ 2147483647 w 1211"/>
              <a:gd name="T5" fmla="*/ 0 h 87"/>
              <a:gd name="T6" fmla="*/ 0 60000 65536"/>
              <a:gd name="T7" fmla="*/ 0 60000 65536"/>
              <a:gd name="T8" fmla="*/ 0 60000 65536"/>
            </a:gdLst>
            <a:ahLst/>
            <a:cxnLst>
              <a:cxn ang="T6">
                <a:pos x="T0" y="T1"/>
              </a:cxn>
              <a:cxn ang="T7">
                <a:pos x="T2" y="T3"/>
              </a:cxn>
              <a:cxn ang="T8">
                <a:pos x="T4" y="T5"/>
              </a:cxn>
            </a:cxnLst>
            <a:rect l="0" t="0" r="r" b="b"/>
            <a:pathLst>
              <a:path w="1211" h="87">
                <a:moveTo>
                  <a:pt x="0" y="86"/>
                </a:moveTo>
                <a:lnTo>
                  <a:pt x="1124" y="86"/>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
        <p:nvSpPr>
          <p:cNvPr id="30" name="Freeform 16"/>
          <p:cNvSpPr>
            <a:spLocks/>
          </p:cNvSpPr>
          <p:nvPr/>
        </p:nvSpPr>
        <p:spPr bwMode="auto">
          <a:xfrm>
            <a:off x="1214414" y="4525948"/>
            <a:ext cx="2163763" cy="157162"/>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lIns="148759" tIns="74378" rIns="148759" bIns="74378">
            <a:spAutoFit/>
          </a:bodyPr>
          <a:lstStyle/>
          <a:p>
            <a:endParaRPr 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Co</a:t>
            </a:r>
            <a:r>
              <a:rPr lang="en-US" dirty="0" err="1" smtClean="0"/>
              <a:t>mmutateur</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644812160"/>
              </p:ext>
            </p:extLst>
          </p:nvPr>
        </p:nvGraphicFramePr>
        <p:xfrm>
          <a:off x="457200" y="1219200"/>
          <a:ext cx="8229600" cy="48514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509095235"/>
                    </a:ext>
                  </a:extLst>
                </a:gridCol>
                <a:gridCol w="2743200">
                  <a:extLst>
                    <a:ext uri="{9D8B030D-6E8A-4147-A177-3AD203B41FA5}">
                      <a16:colId xmlns:a16="http://schemas.microsoft.com/office/drawing/2014/main" val="2387592049"/>
                    </a:ext>
                  </a:extLst>
                </a:gridCol>
                <a:gridCol w="2743200">
                  <a:extLst>
                    <a:ext uri="{9D8B030D-6E8A-4147-A177-3AD203B41FA5}">
                      <a16:colId xmlns:a16="http://schemas.microsoft.com/office/drawing/2014/main" val="1980442695"/>
                    </a:ext>
                  </a:extLst>
                </a:gridCol>
              </a:tblGrid>
              <a:tr h="370840">
                <a:tc>
                  <a:txBody>
                    <a:bodyPr/>
                    <a:lstStyle/>
                    <a:p>
                      <a:r>
                        <a:rPr lang="en-US" dirty="0" smtClean="0"/>
                        <a:t>Configuration</a:t>
                      </a:r>
                      <a:r>
                        <a:rPr lang="en-US" baseline="0" dirty="0" smtClean="0"/>
                        <a:t> fixe</a:t>
                      </a:r>
                      <a:endParaRPr lang="en-US" dirty="0"/>
                    </a:p>
                  </a:txBody>
                  <a:tcPr/>
                </a:tc>
                <a:tc>
                  <a:txBody>
                    <a:bodyPr/>
                    <a:lstStyle/>
                    <a:p>
                      <a:r>
                        <a:rPr lang="en-US" dirty="0" err="1" smtClean="0"/>
                        <a:t>Modulaire</a:t>
                      </a:r>
                      <a:endParaRPr lang="en-US" dirty="0"/>
                    </a:p>
                  </a:txBody>
                  <a:tcPr/>
                </a:tc>
                <a:tc>
                  <a:txBody>
                    <a:bodyPr/>
                    <a:lstStyle/>
                    <a:p>
                      <a:r>
                        <a:rPr lang="en-US" dirty="0" err="1" smtClean="0"/>
                        <a:t>Empilable</a:t>
                      </a:r>
                      <a:endParaRPr lang="en-US" dirty="0"/>
                    </a:p>
                  </a:txBody>
                  <a:tcPr/>
                </a:tc>
                <a:extLst>
                  <a:ext uri="{0D108BD9-81ED-4DB2-BD59-A6C34878D82A}">
                    <a16:rowId xmlns:a16="http://schemas.microsoft.com/office/drawing/2014/main" val="3375359948"/>
                  </a:ext>
                </a:extLst>
              </a:tr>
              <a:tr h="370840">
                <a:tc>
                  <a:txBody>
                    <a:bodyPr/>
                    <a:lstStyle/>
                    <a:p>
                      <a:r>
                        <a:rPr lang="en-US" dirty="0" smtClean="0"/>
                        <a:t>Non modifiable et non configurable.</a:t>
                      </a:r>
                      <a:r>
                        <a:rPr lang="en-US" baseline="0" dirty="0" smtClean="0"/>
                        <a:t> </a:t>
                      </a:r>
                    </a:p>
                    <a:p>
                      <a:endParaRPr lang="en-US" baseline="0" dirty="0" smtClean="0"/>
                    </a:p>
                    <a:p>
                      <a:r>
                        <a:rPr lang="en-US" baseline="0" dirty="0" smtClean="0"/>
                        <a:t>On ne </a:t>
                      </a:r>
                      <a:r>
                        <a:rPr lang="en-US" baseline="0" dirty="0" err="1" smtClean="0"/>
                        <a:t>peut</a:t>
                      </a:r>
                      <a:r>
                        <a:rPr lang="en-US" baseline="0" dirty="0" smtClean="0"/>
                        <a:t> changer les </a:t>
                      </a:r>
                      <a:r>
                        <a:rPr lang="en-US" baseline="0" dirty="0" err="1" smtClean="0"/>
                        <a:t>composantes</a:t>
                      </a:r>
                      <a:r>
                        <a:rPr lang="en-US" baseline="0" dirty="0" smtClean="0"/>
                        <a:t> hardware, (On ne </a:t>
                      </a:r>
                      <a:r>
                        <a:rPr lang="en-US" baseline="0" dirty="0" err="1" smtClean="0"/>
                        <a:t>peut</a:t>
                      </a:r>
                      <a:r>
                        <a:rPr lang="en-US" baseline="0" dirty="0" smtClean="0"/>
                        <a:t> pas changer les ports 100mb/s par </a:t>
                      </a:r>
                      <a:r>
                        <a:rPr lang="en-US" baseline="0" dirty="0" err="1" smtClean="0"/>
                        <a:t>ceux</a:t>
                      </a:r>
                      <a:r>
                        <a:rPr lang="en-US" baseline="0" dirty="0" smtClean="0"/>
                        <a:t> de 1gb/s)</a:t>
                      </a:r>
                    </a:p>
                    <a:p>
                      <a:endParaRPr lang="en-US" baseline="0" dirty="0" smtClean="0"/>
                    </a:p>
                    <a:p>
                      <a:endParaRPr lang="en-US" baseline="0" dirty="0" smtClean="0"/>
                    </a:p>
                    <a:p>
                      <a:r>
                        <a:rPr lang="en-US" baseline="0" dirty="0" smtClean="0"/>
                        <a:t>Non configurable, ne </a:t>
                      </a:r>
                      <a:r>
                        <a:rPr lang="en-US" baseline="0" dirty="0" err="1" smtClean="0"/>
                        <a:t>sont</a:t>
                      </a:r>
                      <a:r>
                        <a:rPr lang="en-US" baseline="0" dirty="0" smtClean="0"/>
                        <a:t> pas dotes par des interfaces de configuration et de </a:t>
                      </a:r>
                      <a:r>
                        <a:rPr lang="en-US" baseline="0" dirty="0" err="1" smtClean="0"/>
                        <a:t>gestion</a:t>
                      </a:r>
                      <a:r>
                        <a:rPr lang="en-US" baseline="0" dirty="0" smtClean="0"/>
                        <a:t>. </a:t>
                      </a:r>
                    </a:p>
                    <a:p>
                      <a:endParaRPr lang="en-US" baseline="0" dirty="0" smtClean="0"/>
                    </a:p>
                    <a:p>
                      <a:r>
                        <a:rPr lang="en-US" baseline="0" dirty="0" smtClean="0"/>
                        <a:t>(Grand Pont)</a:t>
                      </a:r>
                    </a:p>
                  </a:txBody>
                  <a:tcPr/>
                </a:tc>
                <a:tc>
                  <a:txBody>
                    <a:bodyPr/>
                    <a:lstStyle/>
                    <a:p>
                      <a:r>
                        <a:rPr lang="en-US" dirty="0" err="1" smtClean="0"/>
                        <a:t>Modifiables</a:t>
                      </a:r>
                      <a:r>
                        <a:rPr lang="en-US" baseline="0" dirty="0" smtClean="0"/>
                        <a:t> et configurable</a:t>
                      </a:r>
                    </a:p>
                    <a:p>
                      <a:endParaRPr lang="en-US" baseline="0" dirty="0" smtClean="0"/>
                    </a:p>
                    <a:p>
                      <a:endParaRPr lang="en-US" baseline="0" dirty="0" smtClean="0"/>
                    </a:p>
                    <a:p>
                      <a:r>
                        <a:rPr lang="en-US" baseline="0" dirty="0" smtClean="0"/>
                        <a:t>Changer des  chassis (100M par 1G)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err="1" smtClean="0"/>
                        <a:t>Configurer</a:t>
                      </a:r>
                      <a:r>
                        <a:rPr lang="en-US" baseline="0" dirty="0" smtClean="0"/>
                        <a:t> via CLI, GUI, </a:t>
                      </a:r>
                      <a:r>
                        <a:rPr lang="en-US" baseline="0" dirty="0" err="1" smtClean="0"/>
                        <a:t>autre</a:t>
                      </a:r>
                      <a:endParaRPr lang="en-US" baseline="0" dirty="0" smtClean="0"/>
                    </a:p>
                    <a:p>
                      <a:endParaRPr lang="en-US" baseline="0" dirty="0" smtClean="0"/>
                    </a:p>
                    <a:p>
                      <a:endParaRPr lang="en-US" baseline="0" dirty="0" smtClean="0"/>
                    </a:p>
                    <a:p>
                      <a:r>
                        <a:rPr lang="en-US" baseline="0" dirty="0" smtClean="0"/>
                        <a:t>LIMITE EN TERMES DES PORTS</a:t>
                      </a:r>
                      <a:endParaRPr lang="en-US" dirty="0"/>
                    </a:p>
                  </a:txBody>
                  <a:tcPr/>
                </a:tc>
                <a:tc>
                  <a:txBody>
                    <a:bodyPr/>
                    <a:lstStyle/>
                    <a:p>
                      <a:r>
                        <a:rPr lang="en-US" dirty="0" err="1" smtClean="0"/>
                        <a:t>Modulaire</a:t>
                      </a:r>
                      <a:r>
                        <a:rPr lang="en-US" dirty="0" smtClean="0"/>
                        <a:t> + </a:t>
                      </a:r>
                      <a:r>
                        <a:rPr lang="en-US" dirty="0" err="1" smtClean="0"/>
                        <a:t>capacite</a:t>
                      </a:r>
                      <a:r>
                        <a:rPr lang="en-US" baseline="0" dirty="0" smtClean="0"/>
                        <a:t> de faire le cascade. </a:t>
                      </a:r>
                    </a:p>
                    <a:p>
                      <a:endParaRPr lang="en-US" baseline="0" dirty="0" smtClean="0"/>
                    </a:p>
                    <a:p>
                      <a:r>
                        <a:rPr lang="en-US" baseline="0" dirty="0" smtClean="0"/>
                        <a:t>Dotes par des port STACKWISE (Fond de panier) </a:t>
                      </a:r>
                    </a:p>
                    <a:p>
                      <a:endParaRPr lang="en-US" baseline="0" dirty="0" smtClean="0"/>
                    </a:p>
                    <a:p>
                      <a:endParaRPr lang="en-US" baseline="0" dirty="0" smtClean="0"/>
                    </a:p>
                    <a:p>
                      <a:r>
                        <a:rPr lang="en-US" baseline="0" dirty="0" smtClean="0"/>
                        <a:t>First with last.</a:t>
                      </a:r>
                    </a:p>
                    <a:p>
                      <a:r>
                        <a:rPr lang="en-US" baseline="0" dirty="0" smtClean="0"/>
                        <a:t>First to second…</a:t>
                      </a:r>
                    </a:p>
                    <a:p>
                      <a:endParaRPr lang="en-US" dirty="0" smtClean="0"/>
                    </a:p>
                    <a:p>
                      <a:endParaRPr lang="en-US" dirty="0" smtClean="0"/>
                    </a:p>
                    <a:p>
                      <a:r>
                        <a:rPr lang="en-US" dirty="0" smtClean="0"/>
                        <a:t>5</a:t>
                      </a:r>
                      <a:r>
                        <a:rPr lang="en-US" baseline="0" dirty="0" smtClean="0"/>
                        <a:t> switch </a:t>
                      </a:r>
                      <a:r>
                        <a:rPr lang="en-US" baseline="0" dirty="0" err="1" smtClean="0"/>
                        <a:t>chacun</a:t>
                      </a:r>
                      <a:r>
                        <a:rPr lang="en-US" baseline="0" dirty="0" smtClean="0"/>
                        <a:t> 48 ports</a:t>
                      </a:r>
                    </a:p>
                    <a:p>
                      <a:r>
                        <a:rPr lang="en-US" baseline="0" dirty="0" smtClean="0"/>
                        <a:t>1 switch avec 5x48 ports</a:t>
                      </a:r>
                      <a:endParaRPr lang="en-US" dirty="0"/>
                    </a:p>
                  </a:txBody>
                  <a:tcPr/>
                </a:tc>
                <a:extLst>
                  <a:ext uri="{0D108BD9-81ED-4DB2-BD59-A6C34878D82A}">
                    <a16:rowId xmlns:a16="http://schemas.microsoft.com/office/drawing/2014/main" val="48269829"/>
                  </a:ext>
                </a:extLst>
              </a:tr>
            </a:tbl>
          </a:graphicData>
        </a:graphic>
      </p:graphicFrame>
    </p:spTree>
    <p:extLst>
      <p:ext uri="{BB962C8B-B14F-4D97-AF65-F5344CB8AC3E}">
        <p14:creationId xmlns:p14="http://schemas.microsoft.com/office/powerpoint/2010/main" val="14343400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4"/>
          <p:cNvSpPr>
            <a:spLocks noGrp="1"/>
          </p:cNvSpPr>
          <p:nvPr>
            <p:ph type="sldNum" sz="quarter" idx="12"/>
          </p:nvPr>
        </p:nvSpPr>
        <p:spPr>
          <a:noFill/>
          <a:ln>
            <a:miter lim="800000"/>
            <a:headEnd/>
            <a:tailEnd/>
          </a:ln>
        </p:spPr>
        <p:txBody>
          <a:bodyPr/>
          <a:lstStyle/>
          <a:p>
            <a:fld id="{88E9D9D8-731B-46EA-BE0D-5EEA02FC1572}" type="slidenum">
              <a:rPr lang="en-US" smtClean="0"/>
              <a:pPr/>
              <a:t>120</a:t>
            </a:fld>
            <a:endParaRPr lang="en-US" smtClean="0"/>
          </a:p>
        </p:txBody>
      </p:sp>
      <p:sp>
        <p:nvSpPr>
          <p:cNvPr id="110595" name="Rectangle 2"/>
          <p:cNvSpPr>
            <a:spLocks noGrp="1" noChangeArrowheads="1"/>
          </p:cNvSpPr>
          <p:nvPr>
            <p:ph type="title"/>
          </p:nvPr>
        </p:nvSpPr>
        <p:spPr>
          <a:xfrm>
            <a:off x="685800" y="-71462"/>
            <a:ext cx="7772400" cy="1143000"/>
          </a:xfrm>
          <a:noFill/>
          <a:effectLst>
            <a:outerShdw dist="35921" dir="2700000" algn="ctr" rotWithShape="0">
              <a:schemeClr val="bg2"/>
            </a:outerShdw>
          </a:effectLst>
        </p:spPr>
        <p:txBody>
          <a:bodyPr lIns="82153" tIns="41076" rIns="82153" bIns="41076"/>
          <a:lstStyle/>
          <a:p>
            <a:pPr eaLnBrk="1" hangingPunct="1"/>
            <a:r>
              <a:rPr lang="en-US" dirty="0" err="1" smtClean="0"/>
              <a:t>Datagramme</a:t>
            </a:r>
            <a:r>
              <a:rPr lang="en-US" dirty="0" smtClean="0"/>
              <a:t> IP</a:t>
            </a:r>
          </a:p>
        </p:txBody>
      </p:sp>
      <p:sp>
        <p:nvSpPr>
          <p:cNvPr id="110596" name="Rectangle 3"/>
          <p:cNvSpPr>
            <a:spLocks noChangeArrowheads="1"/>
          </p:cNvSpPr>
          <p:nvPr/>
        </p:nvSpPr>
        <p:spPr bwMode="auto">
          <a:xfrm>
            <a:off x="228600" y="1676400"/>
            <a:ext cx="8072438" cy="45720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spAutoFit/>
          </a:bodyPr>
          <a:lstStyle/>
          <a:p>
            <a:endParaRPr lang="fr-FR"/>
          </a:p>
        </p:txBody>
      </p:sp>
      <p:sp>
        <p:nvSpPr>
          <p:cNvPr id="110597" name="Line 4"/>
          <p:cNvSpPr>
            <a:spLocks noChangeShapeType="1"/>
          </p:cNvSpPr>
          <p:nvPr/>
        </p:nvSpPr>
        <p:spPr bwMode="auto">
          <a:xfrm>
            <a:off x="4414838" y="1676400"/>
            <a:ext cx="0" cy="60960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110598" name="Line 5"/>
          <p:cNvSpPr>
            <a:spLocks noChangeShapeType="1"/>
          </p:cNvSpPr>
          <p:nvPr/>
        </p:nvSpPr>
        <p:spPr bwMode="auto">
          <a:xfrm>
            <a:off x="2438400" y="2895600"/>
            <a:ext cx="0" cy="60960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grpSp>
        <p:nvGrpSpPr>
          <p:cNvPr id="2" name="Group 6"/>
          <p:cNvGrpSpPr>
            <a:grpSpLocks/>
          </p:cNvGrpSpPr>
          <p:nvPr/>
        </p:nvGrpSpPr>
        <p:grpSpPr bwMode="auto">
          <a:xfrm>
            <a:off x="228600" y="2286000"/>
            <a:ext cx="8072438" cy="3048000"/>
            <a:chOff x="333" y="1584"/>
            <a:chExt cx="4896" cy="1920"/>
          </a:xfrm>
        </p:grpSpPr>
        <p:sp>
          <p:nvSpPr>
            <p:cNvPr id="110627" name="Line 7"/>
            <p:cNvSpPr>
              <a:spLocks noChangeShapeType="1"/>
            </p:cNvSpPr>
            <p:nvPr/>
          </p:nvSpPr>
          <p:spPr bwMode="auto">
            <a:xfrm>
              <a:off x="333" y="1584"/>
              <a:ext cx="4896"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110628" name="Line 8"/>
            <p:cNvSpPr>
              <a:spLocks noChangeShapeType="1"/>
            </p:cNvSpPr>
            <p:nvPr/>
          </p:nvSpPr>
          <p:spPr bwMode="auto">
            <a:xfrm>
              <a:off x="333" y="1968"/>
              <a:ext cx="4896"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110629" name="Line 9"/>
            <p:cNvSpPr>
              <a:spLocks noChangeShapeType="1"/>
            </p:cNvSpPr>
            <p:nvPr/>
          </p:nvSpPr>
          <p:spPr bwMode="auto">
            <a:xfrm>
              <a:off x="333" y="2352"/>
              <a:ext cx="4896"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110630" name="Line 10"/>
            <p:cNvSpPr>
              <a:spLocks noChangeShapeType="1"/>
            </p:cNvSpPr>
            <p:nvPr/>
          </p:nvSpPr>
          <p:spPr bwMode="auto">
            <a:xfrm>
              <a:off x="333" y="2736"/>
              <a:ext cx="4896"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110631" name="Line 11"/>
            <p:cNvSpPr>
              <a:spLocks noChangeShapeType="1"/>
            </p:cNvSpPr>
            <p:nvPr/>
          </p:nvSpPr>
          <p:spPr bwMode="auto">
            <a:xfrm>
              <a:off x="333" y="3120"/>
              <a:ext cx="4896"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110632" name="Line 12"/>
            <p:cNvSpPr>
              <a:spLocks noChangeShapeType="1"/>
            </p:cNvSpPr>
            <p:nvPr/>
          </p:nvSpPr>
          <p:spPr bwMode="auto">
            <a:xfrm>
              <a:off x="333" y="3504"/>
              <a:ext cx="4896"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grpSp>
      <p:sp>
        <p:nvSpPr>
          <p:cNvPr id="110600" name="Text Box 13"/>
          <p:cNvSpPr txBox="1">
            <a:spLocks noChangeArrowheads="1"/>
          </p:cNvSpPr>
          <p:nvPr/>
        </p:nvSpPr>
        <p:spPr bwMode="auto">
          <a:xfrm>
            <a:off x="304800" y="1674813"/>
            <a:ext cx="928688" cy="581025"/>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1600">
                <a:latin typeface="Helvetica" pitchFamily="34" charset="0"/>
              </a:rPr>
              <a:t>Version</a:t>
            </a:r>
            <a:br>
              <a:rPr lang="en-US" sz="1600">
                <a:latin typeface="Helvetica" pitchFamily="34" charset="0"/>
              </a:rPr>
            </a:br>
            <a:r>
              <a:rPr lang="en-US" sz="1600">
                <a:latin typeface="Helvetica" pitchFamily="34" charset="0"/>
              </a:rPr>
              <a:t>(4)</a:t>
            </a:r>
          </a:p>
        </p:txBody>
      </p:sp>
      <p:sp>
        <p:nvSpPr>
          <p:cNvPr id="110601" name="Text Box 14"/>
          <p:cNvSpPr txBox="1">
            <a:spLocks noChangeArrowheads="1"/>
          </p:cNvSpPr>
          <p:nvPr/>
        </p:nvSpPr>
        <p:spPr bwMode="auto">
          <a:xfrm>
            <a:off x="2847975" y="4267200"/>
            <a:ext cx="314960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Destination IP Address (32)</a:t>
            </a:r>
          </a:p>
        </p:txBody>
      </p:sp>
      <p:sp>
        <p:nvSpPr>
          <p:cNvPr id="110602" name="Text Box 15"/>
          <p:cNvSpPr txBox="1">
            <a:spLocks noChangeArrowheads="1"/>
          </p:cNvSpPr>
          <p:nvPr/>
        </p:nvSpPr>
        <p:spPr bwMode="auto">
          <a:xfrm>
            <a:off x="3071813" y="4876800"/>
            <a:ext cx="269240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Options (0 or 32 if Any)</a:t>
            </a:r>
          </a:p>
        </p:txBody>
      </p:sp>
      <p:sp>
        <p:nvSpPr>
          <p:cNvPr id="110603" name="Text Box 16"/>
          <p:cNvSpPr txBox="1">
            <a:spLocks noChangeArrowheads="1"/>
          </p:cNvSpPr>
          <p:nvPr/>
        </p:nvSpPr>
        <p:spPr bwMode="auto">
          <a:xfrm>
            <a:off x="3370263" y="5638800"/>
            <a:ext cx="227330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Data (Varies if Any)</a:t>
            </a:r>
          </a:p>
        </p:txBody>
      </p:sp>
      <p:sp>
        <p:nvSpPr>
          <p:cNvPr id="110604" name="Line 17"/>
          <p:cNvSpPr>
            <a:spLocks noChangeShapeType="1"/>
          </p:cNvSpPr>
          <p:nvPr/>
        </p:nvSpPr>
        <p:spPr bwMode="auto">
          <a:xfrm>
            <a:off x="8682038" y="1676400"/>
            <a:ext cx="0" cy="3048000"/>
          </a:xfrm>
          <a:prstGeom prst="line">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txBody>
          <a:bodyPr wrap="none" anchor="ctr">
            <a:spAutoFit/>
          </a:bodyPr>
          <a:lstStyle/>
          <a:p>
            <a:endParaRPr lang="en-US"/>
          </a:p>
        </p:txBody>
      </p:sp>
      <p:sp>
        <p:nvSpPr>
          <p:cNvPr id="110605" name="Text Box 18"/>
          <p:cNvSpPr txBox="1">
            <a:spLocks noChangeArrowheads="1"/>
          </p:cNvSpPr>
          <p:nvPr/>
        </p:nvSpPr>
        <p:spPr bwMode="auto">
          <a:xfrm>
            <a:off x="522288" y="1295400"/>
            <a:ext cx="311150" cy="366713"/>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a:t>
            </a:r>
          </a:p>
        </p:txBody>
      </p:sp>
      <p:sp>
        <p:nvSpPr>
          <p:cNvPr id="110606" name="Text Box 19"/>
          <p:cNvSpPr txBox="1">
            <a:spLocks noChangeArrowheads="1"/>
          </p:cNvSpPr>
          <p:nvPr/>
        </p:nvSpPr>
        <p:spPr bwMode="auto">
          <a:xfrm>
            <a:off x="414338" y="1233488"/>
            <a:ext cx="679450" cy="366712"/>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0</a:t>
            </a:r>
          </a:p>
        </p:txBody>
      </p:sp>
      <p:sp>
        <p:nvSpPr>
          <p:cNvPr id="110607" name="Text Box 20"/>
          <p:cNvSpPr txBox="1">
            <a:spLocks noChangeArrowheads="1"/>
          </p:cNvSpPr>
          <p:nvPr/>
        </p:nvSpPr>
        <p:spPr bwMode="auto">
          <a:xfrm>
            <a:off x="3589338" y="1295400"/>
            <a:ext cx="806450" cy="366713"/>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15</a:t>
            </a:r>
          </a:p>
        </p:txBody>
      </p:sp>
      <p:sp>
        <p:nvSpPr>
          <p:cNvPr id="110608" name="Text Box 21"/>
          <p:cNvSpPr txBox="1">
            <a:spLocks noChangeArrowheads="1"/>
          </p:cNvSpPr>
          <p:nvPr/>
        </p:nvSpPr>
        <p:spPr bwMode="auto">
          <a:xfrm>
            <a:off x="4414838" y="1295400"/>
            <a:ext cx="806450" cy="366713"/>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16</a:t>
            </a:r>
          </a:p>
        </p:txBody>
      </p:sp>
      <p:sp>
        <p:nvSpPr>
          <p:cNvPr id="110609" name="Text Box 22"/>
          <p:cNvSpPr txBox="1">
            <a:spLocks noChangeArrowheads="1"/>
          </p:cNvSpPr>
          <p:nvPr/>
        </p:nvSpPr>
        <p:spPr bwMode="auto">
          <a:xfrm>
            <a:off x="7570788" y="1295400"/>
            <a:ext cx="806450" cy="366713"/>
          </a:xfrm>
          <a:prstGeom prst="rect">
            <a:avLst/>
          </a:prstGeom>
          <a:solidFill>
            <a:schemeClr val="bg1"/>
          </a:solid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Bit 31</a:t>
            </a:r>
          </a:p>
        </p:txBody>
      </p:sp>
      <p:sp>
        <p:nvSpPr>
          <p:cNvPr id="110610" name="Line 23"/>
          <p:cNvSpPr>
            <a:spLocks noChangeShapeType="1"/>
          </p:cNvSpPr>
          <p:nvPr/>
        </p:nvSpPr>
        <p:spPr bwMode="auto">
          <a:xfrm>
            <a:off x="2438400" y="1676400"/>
            <a:ext cx="0" cy="60960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110611" name="Line 24"/>
          <p:cNvSpPr>
            <a:spLocks noChangeShapeType="1"/>
          </p:cNvSpPr>
          <p:nvPr/>
        </p:nvSpPr>
        <p:spPr bwMode="auto">
          <a:xfrm>
            <a:off x="1270000" y="1676400"/>
            <a:ext cx="0" cy="60960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110612" name="Text Box 25"/>
          <p:cNvSpPr txBox="1">
            <a:spLocks noChangeArrowheads="1"/>
          </p:cNvSpPr>
          <p:nvPr/>
        </p:nvSpPr>
        <p:spPr bwMode="auto">
          <a:xfrm>
            <a:off x="1282700" y="1674813"/>
            <a:ext cx="1166813" cy="581025"/>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1600">
                <a:latin typeface="Helvetica" pitchFamily="34" charset="0"/>
              </a:rPr>
              <a:t>Header</a:t>
            </a:r>
            <a:br>
              <a:rPr lang="en-US" sz="1600">
                <a:latin typeface="Helvetica" pitchFamily="34" charset="0"/>
              </a:rPr>
            </a:br>
            <a:r>
              <a:rPr lang="en-US" sz="1600">
                <a:latin typeface="Helvetica" pitchFamily="34" charset="0"/>
              </a:rPr>
              <a:t>Length (4)</a:t>
            </a:r>
          </a:p>
        </p:txBody>
      </p:sp>
      <p:sp>
        <p:nvSpPr>
          <p:cNvPr id="110613" name="Text Box 26"/>
          <p:cNvSpPr txBox="1">
            <a:spLocks noChangeArrowheads="1"/>
          </p:cNvSpPr>
          <p:nvPr/>
        </p:nvSpPr>
        <p:spPr bwMode="auto">
          <a:xfrm>
            <a:off x="2533650" y="1676400"/>
            <a:ext cx="1746250" cy="641350"/>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Priority &amp;Type</a:t>
            </a:r>
            <a:br>
              <a:rPr lang="en-US">
                <a:latin typeface="Helvetica" pitchFamily="34" charset="0"/>
              </a:rPr>
            </a:br>
            <a:r>
              <a:rPr lang="en-US">
                <a:latin typeface="Helvetica" pitchFamily="34" charset="0"/>
              </a:rPr>
              <a:t> of Service (8)</a:t>
            </a:r>
          </a:p>
        </p:txBody>
      </p:sp>
      <p:sp>
        <p:nvSpPr>
          <p:cNvPr id="110614" name="Text Box 27"/>
          <p:cNvSpPr txBox="1">
            <a:spLocks noChangeArrowheads="1"/>
          </p:cNvSpPr>
          <p:nvPr/>
        </p:nvSpPr>
        <p:spPr bwMode="auto">
          <a:xfrm>
            <a:off x="5289550" y="1828800"/>
            <a:ext cx="20256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Total Length (16)</a:t>
            </a:r>
          </a:p>
        </p:txBody>
      </p:sp>
      <p:sp>
        <p:nvSpPr>
          <p:cNvPr id="110615" name="Line 28"/>
          <p:cNvSpPr>
            <a:spLocks noChangeShapeType="1"/>
          </p:cNvSpPr>
          <p:nvPr/>
        </p:nvSpPr>
        <p:spPr bwMode="auto">
          <a:xfrm>
            <a:off x="4419600" y="2286000"/>
            <a:ext cx="0" cy="60960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110616" name="Text Box 29"/>
          <p:cNvSpPr txBox="1">
            <a:spLocks noChangeArrowheads="1"/>
          </p:cNvSpPr>
          <p:nvPr/>
        </p:nvSpPr>
        <p:spPr bwMode="auto">
          <a:xfrm>
            <a:off x="1416050" y="2438400"/>
            <a:ext cx="20764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Identification (16)</a:t>
            </a:r>
          </a:p>
        </p:txBody>
      </p:sp>
      <p:sp>
        <p:nvSpPr>
          <p:cNvPr id="110617" name="Text Box 30"/>
          <p:cNvSpPr txBox="1">
            <a:spLocks noChangeArrowheads="1"/>
          </p:cNvSpPr>
          <p:nvPr/>
        </p:nvSpPr>
        <p:spPr bwMode="auto">
          <a:xfrm>
            <a:off x="4429124" y="2254250"/>
            <a:ext cx="781050" cy="641350"/>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dirty="0">
                <a:latin typeface="Helvetica" pitchFamily="34" charset="0"/>
              </a:rPr>
              <a:t>Flags</a:t>
            </a:r>
            <a:br>
              <a:rPr lang="en-US" dirty="0">
                <a:latin typeface="Helvetica" pitchFamily="34" charset="0"/>
              </a:rPr>
            </a:br>
            <a:r>
              <a:rPr lang="en-US" dirty="0">
                <a:latin typeface="Helvetica" pitchFamily="34" charset="0"/>
              </a:rPr>
              <a:t>(3)</a:t>
            </a:r>
          </a:p>
        </p:txBody>
      </p:sp>
      <p:sp>
        <p:nvSpPr>
          <p:cNvPr id="110618" name="Line 31"/>
          <p:cNvSpPr>
            <a:spLocks noChangeShapeType="1"/>
          </p:cNvSpPr>
          <p:nvPr/>
        </p:nvSpPr>
        <p:spPr bwMode="auto">
          <a:xfrm>
            <a:off x="5181600" y="2286000"/>
            <a:ext cx="0" cy="60960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110619" name="Text Box 32"/>
          <p:cNvSpPr txBox="1">
            <a:spLocks noChangeArrowheads="1"/>
          </p:cNvSpPr>
          <p:nvPr/>
        </p:nvSpPr>
        <p:spPr bwMode="auto">
          <a:xfrm>
            <a:off x="5461000" y="2438400"/>
            <a:ext cx="24193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Fragment Offset (13)</a:t>
            </a:r>
          </a:p>
        </p:txBody>
      </p:sp>
      <p:sp>
        <p:nvSpPr>
          <p:cNvPr id="110620" name="Text Box 33"/>
          <p:cNvSpPr txBox="1">
            <a:spLocks noChangeArrowheads="1"/>
          </p:cNvSpPr>
          <p:nvPr/>
        </p:nvSpPr>
        <p:spPr bwMode="auto">
          <a:xfrm>
            <a:off x="255588" y="3032125"/>
            <a:ext cx="1882775"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Time-to-Live (8)</a:t>
            </a:r>
          </a:p>
        </p:txBody>
      </p:sp>
      <p:sp>
        <p:nvSpPr>
          <p:cNvPr id="110621" name="Text Box 34"/>
          <p:cNvSpPr txBox="1">
            <a:spLocks noChangeArrowheads="1"/>
          </p:cNvSpPr>
          <p:nvPr/>
        </p:nvSpPr>
        <p:spPr bwMode="auto">
          <a:xfrm>
            <a:off x="2584450" y="3048000"/>
            <a:ext cx="14541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Protocol (8)</a:t>
            </a:r>
          </a:p>
        </p:txBody>
      </p:sp>
      <p:sp>
        <p:nvSpPr>
          <p:cNvPr id="110622" name="Line 35"/>
          <p:cNvSpPr>
            <a:spLocks noChangeShapeType="1"/>
          </p:cNvSpPr>
          <p:nvPr/>
        </p:nvSpPr>
        <p:spPr bwMode="auto">
          <a:xfrm>
            <a:off x="4419600" y="2895600"/>
            <a:ext cx="0" cy="60960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anchor="ctr">
            <a:spAutoFit/>
          </a:bodyPr>
          <a:lstStyle/>
          <a:p>
            <a:endParaRPr lang="en-US"/>
          </a:p>
        </p:txBody>
      </p:sp>
      <p:sp>
        <p:nvSpPr>
          <p:cNvPr id="110623" name="Text Box 36"/>
          <p:cNvSpPr txBox="1">
            <a:spLocks noChangeArrowheads="1"/>
          </p:cNvSpPr>
          <p:nvPr/>
        </p:nvSpPr>
        <p:spPr bwMode="auto">
          <a:xfrm>
            <a:off x="5118100" y="3048000"/>
            <a:ext cx="26479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Header Checksum (16)</a:t>
            </a:r>
          </a:p>
        </p:txBody>
      </p:sp>
      <p:sp>
        <p:nvSpPr>
          <p:cNvPr id="110624" name="Text Box 37"/>
          <p:cNvSpPr txBox="1">
            <a:spLocks noChangeArrowheads="1"/>
          </p:cNvSpPr>
          <p:nvPr/>
        </p:nvSpPr>
        <p:spPr bwMode="auto">
          <a:xfrm>
            <a:off x="3082925" y="3657600"/>
            <a:ext cx="267970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Source IP Address (32)</a:t>
            </a:r>
          </a:p>
        </p:txBody>
      </p:sp>
      <p:sp>
        <p:nvSpPr>
          <p:cNvPr id="110625" name="Rectangle 38"/>
          <p:cNvSpPr>
            <a:spLocks noChangeArrowheads="1"/>
          </p:cNvSpPr>
          <p:nvPr/>
        </p:nvSpPr>
        <p:spPr bwMode="auto">
          <a:xfrm>
            <a:off x="8610600" y="3009900"/>
            <a:ext cx="165100" cy="571500"/>
          </a:xfrm>
          <a:prstGeom prst="rect">
            <a:avLst/>
          </a:prstGeom>
          <a:solidFill>
            <a:schemeClr val="bg1"/>
          </a:solidFill>
          <a:ln w="38100">
            <a:solidFill>
              <a:schemeClr val="bg1"/>
            </a:solidFill>
            <a:miter lim="800000"/>
            <a:headEnd type="none" w="sm" len="sm"/>
            <a:tailEnd type="none" w="sm" len="sm"/>
          </a:ln>
          <a:effectLst/>
        </p:spPr>
        <p:txBody>
          <a:bodyPr anchor="ctr">
            <a:spAutoFit/>
          </a:bodyPr>
          <a:lstStyle/>
          <a:p>
            <a:endParaRPr lang="fr-FR"/>
          </a:p>
        </p:txBody>
      </p:sp>
      <p:sp>
        <p:nvSpPr>
          <p:cNvPr id="110626" name="Text Box 39"/>
          <p:cNvSpPr txBox="1">
            <a:spLocks noChangeArrowheads="1"/>
          </p:cNvSpPr>
          <p:nvPr/>
        </p:nvSpPr>
        <p:spPr bwMode="auto">
          <a:xfrm>
            <a:off x="8332788" y="2971800"/>
            <a:ext cx="806450" cy="641350"/>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20</a:t>
            </a:r>
            <a:br>
              <a:rPr lang="en-US">
                <a:latin typeface="Helvetica" pitchFamily="34" charset="0"/>
              </a:rPr>
            </a:br>
            <a:r>
              <a:rPr lang="en-US">
                <a:latin typeface="Helvetica" pitchFamily="34" charset="0"/>
              </a:rPr>
              <a:t>Bytes</a:t>
            </a: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6"/>
          <p:cNvSpPr>
            <a:spLocks noGrp="1"/>
          </p:cNvSpPr>
          <p:nvPr>
            <p:ph type="sldNum" sz="quarter" idx="12"/>
          </p:nvPr>
        </p:nvSpPr>
        <p:spPr>
          <a:noFill/>
          <a:ln>
            <a:miter lim="800000"/>
            <a:headEnd/>
            <a:tailEnd/>
          </a:ln>
        </p:spPr>
        <p:txBody>
          <a:bodyPr/>
          <a:lstStyle/>
          <a:p>
            <a:fld id="{E65329C5-24D8-4345-A7E0-5867592699EA}" type="slidenum">
              <a:rPr lang="en-US" smtClean="0"/>
              <a:pPr/>
              <a:t>121</a:t>
            </a:fld>
            <a:endParaRPr lang="en-US" smtClean="0"/>
          </a:p>
        </p:txBody>
      </p:sp>
      <p:sp>
        <p:nvSpPr>
          <p:cNvPr id="111619" name="Rectangle 2"/>
          <p:cNvSpPr>
            <a:spLocks noChangeArrowheads="1"/>
          </p:cNvSpPr>
          <p:nvPr/>
        </p:nvSpPr>
        <p:spPr bwMode="auto">
          <a:xfrm>
            <a:off x="2565400" y="1970088"/>
            <a:ext cx="4186238" cy="3028950"/>
          </a:xfrm>
          <a:prstGeom prst="rect">
            <a:avLst/>
          </a:prstGeom>
          <a:solidFill>
            <a:schemeClr val="bg1"/>
          </a:solidFill>
          <a:ln w="38100">
            <a:noFill/>
            <a:miter lim="800000"/>
            <a:headEnd type="none" w="sm" len="sm"/>
            <a:tailEnd type="none" w="sm" len="sm"/>
          </a:ln>
          <a:effectLst>
            <a:outerShdw dist="53882" dir="2700000" algn="ctr" rotWithShape="0">
              <a:schemeClr val="tx1"/>
            </a:outerShdw>
          </a:effectLst>
        </p:spPr>
        <p:txBody>
          <a:bodyPr wrap="none" anchor="ctr">
            <a:spAutoFit/>
          </a:bodyPr>
          <a:lstStyle/>
          <a:p>
            <a:endParaRPr lang="fr-FR"/>
          </a:p>
        </p:txBody>
      </p:sp>
      <p:sp>
        <p:nvSpPr>
          <p:cNvPr id="111620" name="Rectangle 3"/>
          <p:cNvSpPr>
            <a:spLocks noGrp="1" noChangeArrowheads="1"/>
          </p:cNvSpPr>
          <p:nvPr>
            <p:ph type="body" sz="half" idx="2"/>
          </p:nvPr>
        </p:nvSpPr>
        <p:spPr>
          <a:xfrm>
            <a:off x="231775" y="5334000"/>
            <a:ext cx="8683625" cy="982663"/>
          </a:xfrm>
          <a:noFill/>
        </p:spPr>
        <p:txBody>
          <a:bodyPr lIns="82153" tIns="41076" rIns="82153" bIns="41076" anchor="ctr" anchorCtr="1">
            <a:normAutofit lnSpcReduction="10000"/>
          </a:bodyPr>
          <a:lstStyle/>
          <a:p>
            <a:pPr marL="177800" indent="-177800" defTabSz="915988"/>
            <a:r>
              <a:rPr lang="fr-FR" sz="3000" dirty="0" smtClean="0"/>
              <a:t>Détermine le protocole de destination de la couche supérieure</a:t>
            </a:r>
            <a:endParaRPr lang="en-US" sz="3000" dirty="0" smtClean="0"/>
          </a:p>
        </p:txBody>
      </p:sp>
      <p:sp>
        <p:nvSpPr>
          <p:cNvPr id="111621" name="Rectangle 4"/>
          <p:cNvSpPr>
            <a:spLocks noGrp="1" noChangeArrowheads="1"/>
          </p:cNvSpPr>
          <p:nvPr>
            <p:ph type="title"/>
          </p:nvPr>
        </p:nvSpPr>
        <p:spPr>
          <a:xfrm>
            <a:off x="457200" y="-24"/>
            <a:ext cx="8229600" cy="1143000"/>
          </a:xfrm>
          <a:noFill/>
          <a:effectLst>
            <a:outerShdw dist="35921" dir="2700000" algn="ctr" rotWithShape="0">
              <a:schemeClr val="bg2"/>
            </a:outerShdw>
          </a:effectLst>
        </p:spPr>
        <p:txBody>
          <a:bodyPr lIns="82153" tIns="41076" rIns="82153" bIns="41076"/>
          <a:lstStyle/>
          <a:p>
            <a:pPr eaLnBrk="1" hangingPunct="1"/>
            <a:r>
              <a:rPr lang="en-US" dirty="0" smtClean="0"/>
              <a:t>Champ </a:t>
            </a:r>
            <a:r>
              <a:rPr lang="en-US" dirty="0" err="1" smtClean="0"/>
              <a:t>Protocole</a:t>
            </a:r>
            <a:endParaRPr lang="en-US" dirty="0" smtClean="0"/>
          </a:p>
        </p:txBody>
      </p:sp>
      <p:sp>
        <p:nvSpPr>
          <p:cNvPr id="111622" name="Rectangle 5"/>
          <p:cNvSpPr>
            <a:spLocks noChangeArrowheads="1"/>
          </p:cNvSpPr>
          <p:nvPr/>
        </p:nvSpPr>
        <p:spPr bwMode="auto">
          <a:xfrm>
            <a:off x="2565400" y="3484563"/>
            <a:ext cx="4186238" cy="1514475"/>
          </a:xfrm>
          <a:prstGeom prst="rect">
            <a:avLst/>
          </a:prstGeom>
          <a:solidFill>
            <a:srgbClr val="45F3BB"/>
          </a:solidFill>
          <a:ln w="12700">
            <a:solidFill>
              <a:srgbClr val="000000"/>
            </a:solidFill>
            <a:miter lim="800000"/>
            <a:headEnd/>
            <a:tailEnd/>
          </a:ln>
          <a:effectLst/>
        </p:spPr>
        <p:txBody>
          <a:bodyPr wrap="none" anchor="ctr"/>
          <a:lstStyle/>
          <a:p>
            <a:endParaRPr lang="fr-FR"/>
          </a:p>
        </p:txBody>
      </p:sp>
      <p:sp>
        <p:nvSpPr>
          <p:cNvPr id="111623" name="Rectangle 6"/>
          <p:cNvSpPr>
            <a:spLocks noChangeArrowheads="1"/>
          </p:cNvSpPr>
          <p:nvPr/>
        </p:nvSpPr>
        <p:spPr bwMode="auto">
          <a:xfrm>
            <a:off x="642938" y="2390775"/>
            <a:ext cx="2114550" cy="771525"/>
          </a:xfrm>
          <a:prstGeom prst="rect">
            <a:avLst/>
          </a:prstGeom>
          <a:noFill/>
          <a:ln w="9525">
            <a:noFill/>
            <a:miter lim="800000"/>
            <a:headEnd/>
            <a:tailEnd/>
          </a:ln>
          <a:effectLst/>
        </p:spPr>
        <p:txBody>
          <a:bodyPr wrap="none" lIns="21431" tIns="30362" rIns="21431" bIns="30362"/>
          <a:lstStyle/>
          <a:p>
            <a:pPr defTabSz="1028700" eaLnBrk="0" hangingPunct="0">
              <a:lnSpc>
                <a:spcPts val="2363"/>
              </a:lnSpc>
              <a:tabLst>
                <a:tab pos="514350" algn="l"/>
                <a:tab pos="1028700" algn="l"/>
                <a:tab pos="1543050" algn="l"/>
              </a:tabLst>
            </a:pPr>
            <a:r>
              <a:rPr lang="en-US" sz="2000">
                <a:solidFill>
                  <a:srgbClr val="000000"/>
                </a:solidFill>
                <a:latin typeface="Helvetica" pitchFamily="34" charset="0"/>
              </a:rPr>
              <a:t>Transport</a:t>
            </a:r>
            <a:br>
              <a:rPr lang="en-US" sz="2000">
                <a:solidFill>
                  <a:srgbClr val="000000"/>
                </a:solidFill>
                <a:latin typeface="Helvetica" pitchFamily="34" charset="0"/>
              </a:rPr>
            </a:br>
            <a:r>
              <a:rPr lang="en-US" sz="2000">
                <a:solidFill>
                  <a:srgbClr val="000000"/>
                </a:solidFill>
                <a:latin typeface="Helvetica" pitchFamily="34" charset="0"/>
              </a:rPr>
              <a:t>Layer</a:t>
            </a:r>
          </a:p>
        </p:txBody>
      </p:sp>
      <p:sp>
        <p:nvSpPr>
          <p:cNvPr id="111624" name="Rectangle 7"/>
          <p:cNvSpPr>
            <a:spLocks noChangeArrowheads="1"/>
          </p:cNvSpPr>
          <p:nvPr/>
        </p:nvSpPr>
        <p:spPr bwMode="auto">
          <a:xfrm>
            <a:off x="857250" y="3805238"/>
            <a:ext cx="1700213" cy="771525"/>
          </a:xfrm>
          <a:prstGeom prst="rect">
            <a:avLst/>
          </a:prstGeom>
          <a:noFill/>
          <a:ln w="9525">
            <a:noFill/>
            <a:miter lim="800000"/>
            <a:headEnd/>
            <a:tailEnd/>
          </a:ln>
          <a:effectLst/>
        </p:spPr>
        <p:txBody>
          <a:bodyPr wrap="none" lIns="21431" tIns="30362" rIns="21431" bIns="30362"/>
          <a:lstStyle/>
          <a:p>
            <a:pPr defTabSz="1028700" eaLnBrk="0" hangingPunct="0">
              <a:lnSpc>
                <a:spcPts val="2363"/>
              </a:lnSpc>
              <a:tabLst>
                <a:tab pos="514350" algn="l"/>
                <a:tab pos="1028700" algn="l"/>
                <a:tab pos="1543050" algn="l"/>
              </a:tabLst>
            </a:pPr>
            <a:r>
              <a:rPr lang="en-US" sz="2000">
                <a:solidFill>
                  <a:srgbClr val="000000"/>
                </a:solidFill>
                <a:latin typeface="Helvetica" pitchFamily="34" charset="0"/>
              </a:rPr>
              <a:t>Internet</a:t>
            </a:r>
            <a:br>
              <a:rPr lang="en-US" sz="2000">
                <a:solidFill>
                  <a:srgbClr val="000000"/>
                </a:solidFill>
                <a:latin typeface="Helvetica" pitchFamily="34" charset="0"/>
              </a:rPr>
            </a:br>
            <a:r>
              <a:rPr lang="en-US" sz="2000">
                <a:solidFill>
                  <a:srgbClr val="000000"/>
                </a:solidFill>
                <a:latin typeface="Helvetica" pitchFamily="34" charset="0"/>
              </a:rPr>
              <a:t>Layer</a:t>
            </a:r>
          </a:p>
        </p:txBody>
      </p:sp>
      <p:sp>
        <p:nvSpPr>
          <p:cNvPr id="111625" name="Rectangle 8"/>
          <p:cNvSpPr>
            <a:spLocks noChangeArrowheads="1"/>
          </p:cNvSpPr>
          <p:nvPr/>
        </p:nvSpPr>
        <p:spPr bwMode="auto">
          <a:xfrm>
            <a:off x="2565400" y="1970088"/>
            <a:ext cx="4186238" cy="1514475"/>
          </a:xfrm>
          <a:prstGeom prst="rect">
            <a:avLst/>
          </a:prstGeom>
          <a:solidFill>
            <a:srgbClr val="FFE9AA"/>
          </a:solidFill>
          <a:ln w="12700">
            <a:solidFill>
              <a:srgbClr val="000000"/>
            </a:solidFill>
            <a:miter lim="800000"/>
            <a:headEnd/>
            <a:tailEnd/>
          </a:ln>
          <a:effectLst/>
        </p:spPr>
        <p:txBody>
          <a:bodyPr wrap="none" anchor="ctr"/>
          <a:lstStyle/>
          <a:p>
            <a:endParaRPr lang="fr-FR"/>
          </a:p>
        </p:txBody>
      </p:sp>
      <p:sp>
        <p:nvSpPr>
          <p:cNvPr id="111626" name="Rectangle 9"/>
          <p:cNvSpPr>
            <a:spLocks noChangeArrowheads="1"/>
          </p:cNvSpPr>
          <p:nvPr/>
        </p:nvSpPr>
        <p:spPr bwMode="auto">
          <a:xfrm>
            <a:off x="2571750" y="2576513"/>
            <a:ext cx="2057400" cy="471487"/>
          </a:xfrm>
          <a:prstGeom prst="rect">
            <a:avLst/>
          </a:prstGeom>
          <a:noFill/>
          <a:ln w="9525">
            <a:noFill/>
            <a:miter lim="800000"/>
            <a:headEnd/>
            <a:tailEnd/>
          </a:ln>
          <a:effectLst/>
        </p:spPr>
        <p:txBody>
          <a:bodyPr wrap="none" lIns="21431" tIns="30362" rIns="21431" bIns="30362"/>
          <a:lstStyle/>
          <a:p>
            <a:pPr defTabSz="1028700" eaLnBrk="0" hangingPunct="0">
              <a:lnSpc>
                <a:spcPts val="2363"/>
              </a:lnSpc>
              <a:tabLst>
                <a:tab pos="514350" algn="l"/>
                <a:tab pos="1028700" algn="l"/>
                <a:tab pos="1543050" algn="l"/>
              </a:tabLst>
            </a:pPr>
            <a:r>
              <a:rPr lang="en-US" sz="2000">
                <a:solidFill>
                  <a:srgbClr val="000000"/>
                </a:solidFill>
                <a:latin typeface="Helvetica" pitchFamily="34" charset="0"/>
              </a:rPr>
              <a:t>TCP</a:t>
            </a:r>
          </a:p>
        </p:txBody>
      </p:sp>
      <p:sp>
        <p:nvSpPr>
          <p:cNvPr id="111627" name="Rectangle 10"/>
          <p:cNvSpPr>
            <a:spLocks noChangeArrowheads="1"/>
          </p:cNvSpPr>
          <p:nvPr/>
        </p:nvSpPr>
        <p:spPr bwMode="auto">
          <a:xfrm>
            <a:off x="4743450" y="2562225"/>
            <a:ext cx="1971675" cy="471488"/>
          </a:xfrm>
          <a:prstGeom prst="rect">
            <a:avLst/>
          </a:prstGeom>
          <a:noFill/>
          <a:ln w="9525">
            <a:noFill/>
            <a:miter lim="800000"/>
            <a:headEnd/>
            <a:tailEnd/>
          </a:ln>
          <a:effectLst/>
        </p:spPr>
        <p:txBody>
          <a:bodyPr wrap="none" lIns="21431" tIns="30362" rIns="21431" bIns="30362"/>
          <a:lstStyle/>
          <a:p>
            <a:pPr defTabSz="1028700" eaLnBrk="0" hangingPunct="0">
              <a:lnSpc>
                <a:spcPts val="2363"/>
              </a:lnSpc>
              <a:tabLst>
                <a:tab pos="514350" algn="l"/>
                <a:tab pos="1028700" algn="l"/>
                <a:tab pos="1543050" algn="l"/>
              </a:tabLst>
            </a:pPr>
            <a:r>
              <a:rPr lang="en-US" sz="2000">
                <a:solidFill>
                  <a:srgbClr val="000000"/>
                </a:solidFill>
                <a:latin typeface="Helvetica" pitchFamily="34" charset="0"/>
              </a:rPr>
              <a:t>UDP</a:t>
            </a:r>
          </a:p>
        </p:txBody>
      </p:sp>
      <p:sp>
        <p:nvSpPr>
          <p:cNvPr id="111628" name="Rectangle 11"/>
          <p:cNvSpPr>
            <a:spLocks noChangeArrowheads="1"/>
          </p:cNvSpPr>
          <p:nvPr/>
        </p:nvSpPr>
        <p:spPr bwMode="auto">
          <a:xfrm>
            <a:off x="7753350" y="3190875"/>
            <a:ext cx="1314450" cy="771525"/>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Protocol</a:t>
            </a:r>
            <a:br>
              <a:rPr lang="en-US" sz="2000">
                <a:solidFill>
                  <a:srgbClr val="000000"/>
                </a:solidFill>
                <a:latin typeface="Helvetica" pitchFamily="34" charset="0"/>
              </a:rPr>
            </a:br>
            <a:r>
              <a:rPr lang="en-US" sz="2000">
                <a:solidFill>
                  <a:srgbClr val="000000"/>
                </a:solidFill>
                <a:latin typeface="Helvetica" pitchFamily="34" charset="0"/>
              </a:rPr>
              <a:t>Numbers</a:t>
            </a:r>
          </a:p>
        </p:txBody>
      </p:sp>
      <p:sp>
        <p:nvSpPr>
          <p:cNvPr id="111629" name="Rectangle 12"/>
          <p:cNvSpPr>
            <a:spLocks noChangeArrowheads="1"/>
          </p:cNvSpPr>
          <p:nvPr/>
        </p:nvSpPr>
        <p:spPr bwMode="auto">
          <a:xfrm>
            <a:off x="4429125" y="4048125"/>
            <a:ext cx="528638" cy="471488"/>
          </a:xfrm>
          <a:prstGeom prst="rect">
            <a:avLst/>
          </a:prstGeom>
          <a:noFill/>
          <a:ln w="9525">
            <a:noFill/>
            <a:miter lim="800000"/>
            <a:headEnd/>
            <a:tailEnd/>
          </a:ln>
          <a:effectLst/>
        </p:spPr>
        <p:txBody>
          <a:bodyPr wrap="none" lIns="21431" tIns="30362" rIns="21431" bIns="30362"/>
          <a:lstStyle/>
          <a:p>
            <a:pPr defTabSz="1028700" eaLnBrk="0" hangingPunct="0">
              <a:lnSpc>
                <a:spcPts val="2363"/>
              </a:lnSpc>
              <a:tabLst>
                <a:tab pos="514350" algn="l"/>
                <a:tab pos="1028700" algn="l"/>
                <a:tab pos="1543050" algn="l"/>
              </a:tabLst>
            </a:pPr>
            <a:r>
              <a:rPr lang="en-US" sz="2000">
                <a:solidFill>
                  <a:schemeClr val="bg2"/>
                </a:solidFill>
                <a:latin typeface="Helvetica" pitchFamily="34" charset="0"/>
              </a:rPr>
              <a:t>IP</a:t>
            </a:r>
          </a:p>
        </p:txBody>
      </p:sp>
      <p:grpSp>
        <p:nvGrpSpPr>
          <p:cNvPr id="2" name="Group 13"/>
          <p:cNvGrpSpPr>
            <a:grpSpLocks/>
          </p:cNvGrpSpPr>
          <p:nvPr/>
        </p:nvGrpSpPr>
        <p:grpSpPr bwMode="auto">
          <a:xfrm>
            <a:off x="857250" y="3490913"/>
            <a:ext cx="1585913" cy="0"/>
            <a:chOff x="480" y="1736"/>
            <a:chExt cx="888" cy="0"/>
          </a:xfrm>
        </p:grpSpPr>
        <p:sp>
          <p:nvSpPr>
            <p:cNvPr id="111635" name="Line 14"/>
            <p:cNvSpPr>
              <a:spLocks noChangeShapeType="1"/>
            </p:cNvSpPr>
            <p:nvPr/>
          </p:nvSpPr>
          <p:spPr bwMode="auto">
            <a:xfrm>
              <a:off x="1280" y="1736"/>
              <a:ext cx="88" cy="0"/>
            </a:xfrm>
            <a:prstGeom prst="line">
              <a:avLst/>
            </a:prstGeom>
            <a:noFill/>
            <a:ln w="25400">
              <a:solidFill>
                <a:srgbClr val="000000"/>
              </a:solidFill>
              <a:round/>
              <a:headEnd type="none" w="sm" len="sm"/>
              <a:tailEnd type="none" w="sm" len="sm"/>
            </a:ln>
            <a:effectLst/>
          </p:spPr>
          <p:txBody>
            <a:bodyPr wrap="none" anchor="ctr"/>
            <a:lstStyle/>
            <a:p>
              <a:endParaRPr lang="en-US"/>
            </a:p>
          </p:txBody>
        </p:sp>
        <p:sp>
          <p:nvSpPr>
            <p:cNvPr id="111636" name="Line 15"/>
            <p:cNvSpPr>
              <a:spLocks noChangeShapeType="1"/>
            </p:cNvSpPr>
            <p:nvPr/>
          </p:nvSpPr>
          <p:spPr bwMode="auto">
            <a:xfrm>
              <a:off x="1120" y="1736"/>
              <a:ext cx="88" cy="0"/>
            </a:xfrm>
            <a:prstGeom prst="line">
              <a:avLst/>
            </a:prstGeom>
            <a:noFill/>
            <a:ln w="25400">
              <a:solidFill>
                <a:srgbClr val="000000"/>
              </a:solidFill>
              <a:round/>
              <a:headEnd type="none" w="sm" len="sm"/>
              <a:tailEnd type="none" w="sm" len="sm"/>
            </a:ln>
            <a:effectLst/>
          </p:spPr>
          <p:txBody>
            <a:bodyPr wrap="none" anchor="ctr"/>
            <a:lstStyle/>
            <a:p>
              <a:endParaRPr lang="en-US"/>
            </a:p>
          </p:txBody>
        </p:sp>
        <p:sp>
          <p:nvSpPr>
            <p:cNvPr id="111637" name="Line 16"/>
            <p:cNvSpPr>
              <a:spLocks noChangeShapeType="1"/>
            </p:cNvSpPr>
            <p:nvPr/>
          </p:nvSpPr>
          <p:spPr bwMode="auto">
            <a:xfrm>
              <a:off x="960" y="1736"/>
              <a:ext cx="88" cy="0"/>
            </a:xfrm>
            <a:prstGeom prst="line">
              <a:avLst/>
            </a:prstGeom>
            <a:noFill/>
            <a:ln w="25400">
              <a:solidFill>
                <a:srgbClr val="000000"/>
              </a:solidFill>
              <a:round/>
              <a:headEnd type="none" w="sm" len="sm"/>
              <a:tailEnd type="none" w="sm" len="sm"/>
            </a:ln>
            <a:effectLst/>
          </p:spPr>
          <p:txBody>
            <a:bodyPr wrap="none" anchor="ctr"/>
            <a:lstStyle/>
            <a:p>
              <a:endParaRPr lang="en-US"/>
            </a:p>
          </p:txBody>
        </p:sp>
        <p:sp>
          <p:nvSpPr>
            <p:cNvPr id="111638" name="Line 17"/>
            <p:cNvSpPr>
              <a:spLocks noChangeShapeType="1"/>
            </p:cNvSpPr>
            <p:nvPr/>
          </p:nvSpPr>
          <p:spPr bwMode="auto">
            <a:xfrm>
              <a:off x="800" y="1736"/>
              <a:ext cx="88" cy="0"/>
            </a:xfrm>
            <a:prstGeom prst="line">
              <a:avLst/>
            </a:prstGeom>
            <a:noFill/>
            <a:ln w="25400">
              <a:solidFill>
                <a:srgbClr val="000000"/>
              </a:solidFill>
              <a:round/>
              <a:headEnd type="none" w="sm" len="sm"/>
              <a:tailEnd type="none" w="sm" len="sm"/>
            </a:ln>
            <a:effectLst/>
          </p:spPr>
          <p:txBody>
            <a:bodyPr wrap="none" anchor="ctr"/>
            <a:lstStyle/>
            <a:p>
              <a:endParaRPr lang="en-US"/>
            </a:p>
          </p:txBody>
        </p:sp>
        <p:sp>
          <p:nvSpPr>
            <p:cNvPr id="111639" name="Line 18"/>
            <p:cNvSpPr>
              <a:spLocks noChangeShapeType="1"/>
            </p:cNvSpPr>
            <p:nvPr/>
          </p:nvSpPr>
          <p:spPr bwMode="auto">
            <a:xfrm>
              <a:off x="640" y="1736"/>
              <a:ext cx="88" cy="0"/>
            </a:xfrm>
            <a:prstGeom prst="line">
              <a:avLst/>
            </a:prstGeom>
            <a:noFill/>
            <a:ln w="25400">
              <a:solidFill>
                <a:srgbClr val="000000"/>
              </a:solidFill>
              <a:round/>
              <a:headEnd type="none" w="sm" len="sm"/>
              <a:tailEnd type="none" w="sm" len="sm"/>
            </a:ln>
            <a:effectLst/>
          </p:spPr>
          <p:txBody>
            <a:bodyPr wrap="none" anchor="ctr"/>
            <a:lstStyle/>
            <a:p>
              <a:endParaRPr lang="en-US"/>
            </a:p>
          </p:txBody>
        </p:sp>
        <p:sp>
          <p:nvSpPr>
            <p:cNvPr id="111640" name="Line 19"/>
            <p:cNvSpPr>
              <a:spLocks noChangeShapeType="1"/>
            </p:cNvSpPr>
            <p:nvPr/>
          </p:nvSpPr>
          <p:spPr bwMode="auto">
            <a:xfrm>
              <a:off x="480" y="1736"/>
              <a:ext cx="88" cy="0"/>
            </a:xfrm>
            <a:prstGeom prst="line">
              <a:avLst/>
            </a:prstGeom>
            <a:noFill/>
            <a:ln w="25400">
              <a:solidFill>
                <a:srgbClr val="000000"/>
              </a:solidFill>
              <a:round/>
              <a:headEnd type="none" w="sm" len="sm"/>
              <a:tailEnd type="none" w="sm" len="sm"/>
            </a:ln>
            <a:effectLst/>
          </p:spPr>
          <p:txBody>
            <a:bodyPr wrap="none" anchor="ctr"/>
            <a:lstStyle/>
            <a:p>
              <a:endParaRPr lang="en-US"/>
            </a:p>
          </p:txBody>
        </p:sp>
      </p:grpSp>
      <p:sp>
        <p:nvSpPr>
          <p:cNvPr id="111631" name="Line 20"/>
          <p:cNvSpPr>
            <a:spLocks noChangeShapeType="1"/>
          </p:cNvSpPr>
          <p:nvPr/>
        </p:nvSpPr>
        <p:spPr bwMode="auto">
          <a:xfrm flipH="1">
            <a:off x="6896100" y="3490913"/>
            <a:ext cx="800100" cy="0"/>
          </a:xfrm>
          <a:prstGeom prst="line">
            <a:avLst/>
          </a:prstGeom>
          <a:noFill/>
          <a:ln w="25400">
            <a:solidFill>
              <a:srgbClr val="000000"/>
            </a:solidFill>
            <a:round/>
            <a:headEnd/>
            <a:tailEnd type="triangle" w="med" len="med"/>
          </a:ln>
          <a:effectLst/>
        </p:spPr>
        <p:txBody>
          <a:bodyPr wrap="none" anchor="ctr"/>
          <a:lstStyle/>
          <a:p>
            <a:endParaRPr lang="en-US"/>
          </a:p>
        </p:txBody>
      </p:sp>
      <p:sp>
        <p:nvSpPr>
          <p:cNvPr id="111632" name="Line 21"/>
          <p:cNvSpPr>
            <a:spLocks noChangeShapeType="1"/>
          </p:cNvSpPr>
          <p:nvPr/>
        </p:nvSpPr>
        <p:spPr bwMode="auto">
          <a:xfrm flipH="1">
            <a:off x="4629150" y="1982788"/>
            <a:ext cx="0" cy="1522412"/>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111633" name="Oval 22"/>
          <p:cNvSpPr>
            <a:spLocks noChangeArrowheads="1"/>
          </p:cNvSpPr>
          <p:nvPr/>
        </p:nvSpPr>
        <p:spPr bwMode="auto">
          <a:xfrm>
            <a:off x="5437188" y="3267075"/>
            <a:ext cx="414337" cy="414338"/>
          </a:xfrm>
          <a:prstGeom prst="ellipse">
            <a:avLst/>
          </a:prstGeom>
          <a:solidFill>
            <a:srgbClr val="FFD255"/>
          </a:solidFill>
          <a:ln w="12700">
            <a:solidFill>
              <a:schemeClr val="tx1"/>
            </a:solidFill>
            <a:round/>
            <a:headEnd/>
            <a:tailEnd/>
          </a:ln>
          <a:effectLst/>
        </p:spPr>
        <p:txBody>
          <a:bodyPr wrap="none" lIns="103584" tIns="51793" rIns="103584" bIns="51793" anchor="ctr"/>
          <a:lstStyle/>
          <a:p>
            <a:pPr defTabSz="1028700" eaLnBrk="0" hangingPunct="0"/>
            <a:r>
              <a:rPr lang="en-US" sz="2000">
                <a:latin typeface="Helvetica" pitchFamily="34" charset="0"/>
              </a:rPr>
              <a:t>17</a:t>
            </a:r>
          </a:p>
        </p:txBody>
      </p:sp>
      <p:sp>
        <p:nvSpPr>
          <p:cNvPr id="111634" name="Oval 23"/>
          <p:cNvSpPr>
            <a:spLocks noChangeArrowheads="1"/>
          </p:cNvSpPr>
          <p:nvPr/>
        </p:nvSpPr>
        <p:spPr bwMode="auto">
          <a:xfrm>
            <a:off x="3379788" y="3267075"/>
            <a:ext cx="414337" cy="414338"/>
          </a:xfrm>
          <a:prstGeom prst="ellipse">
            <a:avLst/>
          </a:prstGeom>
          <a:solidFill>
            <a:srgbClr val="FFD255"/>
          </a:solidFill>
          <a:ln w="12700">
            <a:solidFill>
              <a:schemeClr val="tx1"/>
            </a:solidFill>
            <a:round/>
            <a:headEnd/>
            <a:tailEnd/>
          </a:ln>
          <a:effectLst/>
        </p:spPr>
        <p:txBody>
          <a:bodyPr wrap="none" lIns="103584" tIns="51793" rIns="103584" bIns="51793" anchor="ctr"/>
          <a:lstStyle/>
          <a:p>
            <a:pPr defTabSz="1028700" eaLnBrk="0" hangingPunct="0"/>
            <a:r>
              <a:rPr lang="en-US" sz="2000">
                <a:latin typeface="Helvetica" pitchFamily="34" charset="0"/>
              </a:rPr>
              <a:t>6</a:t>
            </a: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4"/>
          <p:cNvSpPr>
            <a:spLocks noGrp="1"/>
          </p:cNvSpPr>
          <p:nvPr>
            <p:ph type="sldNum" sz="quarter" idx="12"/>
          </p:nvPr>
        </p:nvSpPr>
        <p:spPr>
          <a:noFill/>
          <a:ln>
            <a:miter lim="800000"/>
            <a:headEnd/>
            <a:tailEnd/>
          </a:ln>
        </p:spPr>
        <p:txBody>
          <a:bodyPr/>
          <a:lstStyle/>
          <a:p>
            <a:fld id="{CBF2736C-70EB-453C-A246-C3C170D2377E}" type="slidenum">
              <a:rPr lang="en-US" smtClean="0"/>
              <a:pPr/>
              <a:t>122</a:t>
            </a:fld>
            <a:endParaRPr lang="en-US" smtClean="0"/>
          </a:p>
        </p:txBody>
      </p:sp>
      <p:sp>
        <p:nvSpPr>
          <p:cNvPr id="112643" name="Rectangle 2"/>
          <p:cNvSpPr>
            <a:spLocks noChangeArrowheads="1"/>
          </p:cNvSpPr>
          <p:nvPr/>
        </p:nvSpPr>
        <p:spPr bwMode="auto">
          <a:xfrm>
            <a:off x="2614613" y="3513138"/>
            <a:ext cx="1143000" cy="381000"/>
          </a:xfrm>
          <a:prstGeom prst="rect">
            <a:avLst/>
          </a:prstGeom>
          <a:solidFill>
            <a:srgbClr val="FFEFC2"/>
          </a:solidFill>
          <a:ln w="12700">
            <a:solidFill>
              <a:srgbClr val="000000"/>
            </a:solidFill>
            <a:miter lim="800000"/>
            <a:headEnd/>
            <a:tailEnd/>
          </a:ln>
          <a:effectLst/>
        </p:spPr>
        <p:txBody>
          <a:bodyPr wrap="none" anchor="ctr"/>
          <a:lstStyle/>
          <a:p>
            <a:endParaRPr lang="fr-FR"/>
          </a:p>
        </p:txBody>
      </p:sp>
      <p:sp>
        <p:nvSpPr>
          <p:cNvPr id="112644" name="Rectangle 3"/>
          <p:cNvSpPr>
            <a:spLocks noGrp="1" noChangeArrowheads="1"/>
          </p:cNvSpPr>
          <p:nvPr>
            <p:ph type="title"/>
          </p:nvPr>
        </p:nvSpPr>
        <p:spPr>
          <a:xfrm>
            <a:off x="685800" y="-16"/>
            <a:ext cx="7959725" cy="1143000"/>
          </a:xfrm>
          <a:noFill/>
          <a:effectLst>
            <a:outerShdw dist="35921" dir="2700000" algn="ctr" rotWithShape="0">
              <a:schemeClr val="bg2"/>
            </a:outerShdw>
          </a:effectLst>
        </p:spPr>
        <p:txBody>
          <a:bodyPr lIns="82153" tIns="41076" rIns="82153" bIns="41076"/>
          <a:lstStyle/>
          <a:p>
            <a:pPr eaLnBrk="1" hangingPunct="1"/>
            <a:r>
              <a:rPr lang="en-US" dirty="0" smtClean="0"/>
              <a:t>Internet Control Message Protocol</a:t>
            </a:r>
          </a:p>
        </p:txBody>
      </p:sp>
      <p:sp>
        <p:nvSpPr>
          <p:cNvPr id="112645" name="Freeform 4"/>
          <p:cNvSpPr>
            <a:spLocks/>
          </p:cNvSpPr>
          <p:nvPr/>
        </p:nvSpPr>
        <p:spPr bwMode="auto">
          <a:xfrm>
            <a:off x="4210050" y="2244725"/>
            <a:ext cx="155575" cy="3470275"/>
          </a:xfrm>
          <a:custGeom>
            <a:avLst/>
            <a:gdLst>
              <a:gd name="T0" fmla="*/ 2147483647 w 87"/>
              <a:gd name="T1" fmla="*/ 0 h 1943"/>
              <a:gd name="T2" fmla="*/ 2147483647 w 87"/>
              <a:gd name="T3" fmla="*/ 0 h 1943"/>
              <a:gd name="T4" fmla="*/ 0 w 87"/>
              <a:gd name="T5" fmla="*/ 2147483647 h 1943"/>
              <a:gd name="T6" fmla="*/ 0 w 87"/>
              <a:gd name="T7" fmla="*/ 2147483647 h 1943"/>
              <a:gd name="T8" fmla="*/ 2147483647 w 87"/>
              <a:gd name="T9" fmla="*/ 2147483647 h 1943"/>
              <a:gd name="T10" fmla="*/ 2147483647 w 87"/>
              <a:gd name="T11" fmla="*/ 0 h 19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1943">
                <a:moveTo>
                  <a:pt x="86" y="0"/>
                </a:moveTo>
                <a:lnTo>
                  <a:pt x="86" y="0"/>
                </a:lnTo>
                <a:lnTo>
                  <a:pt x="0" y="86"/>
                </a:lnTo>
                <a:lnTo>
                  <a:pt x="0" y="1942"/>
                </a:lnTo>
                <a:lnTo>
                  <a:pt x="86" y="1846"/>
                </a:lnTo>
                <a:lnTo>
                  <a:pt x="86" y="0"/>
                </a:lnTo>
              </a:path>
            </a:pathLst>
          </a:custGeom>
          <a:solidFill>
            <a:srgbClr val="FFDA74"/>
          </a:solidFill>
          <a:ln w="12700" cap="rnd" cmpd="sng">
            <a:solidFill>
              <a:schemeClr val="tx1"/>
            </a:solidFill>
            <a:prstDash val="solid"/>
            <a:round/>
            <a:headEnd/>
            <a:tailEnd/>
          </a:ln>
          <a:effectLst/>
        </p:spPr>
        <p:txBody>
          <a:bodyPr/>
          <a:lstStyle/>
          <a:p>
            <a:endParaRPr lang="en-US"/>
          </a:p>
        </p:txBody>
      </p:sp>
      <p:sp>
        <p:nvSpPr>
          <p:cNvPr id="112646" name="Rectangle 5"/>
          <p:cNvSpPr>
            <a:spLocks noChangeArrowheads="1"/>
          </p:cNvSpPr>
          <p:nvPr/>
        </p:nvSpPr>
        <p:spPr bwMode="auto">
          <a:xfrm>
            <a:off x="2209800" y="2406650"/>
            <a:ext cx="1992313" cy="3300413"/>
          </a:xfrm>
          <a:prstGeom prst="rect">
            <a:avLst/>
          </a:prstGeom>
          <a:solidFill>
            <a:srgbClr val="FFEFC2"/>
          </a:solidFill>
          <a:ln w="12700">
            <a:solidFill>
              <a:srgbClr val="000000"/>
            </a:solidFill>
            <a:miter lim="800000"/>
            <a:headEnd/>
            <a:tailEnd/>
          </a:ln>
          <a:effectLst/>
        </p:spPr>
        <p:txBody>
          <a:bodyPr wrap="none" anchor="ctr"/>
          <a:lstStyle/>
          <a:p>
            <a:endParaRPr lang="fr-FR"/>
          </a:p>
        </p:txBody>
      </p:sp>
      <p:sp>
        <p:nvSpPr>
          <p:cNvPr id="112647" name="Rectangle 6"/>
          <p:cNvSpPr>
            <a:spLocks noChangeArrowheads="1"/>
          </p:cNvSpPr>
          <p:nvPr/>
        </p:nvSpPr>
        <p:spPr bwMode="auto">
          <a:xfrm>
            <a:off x="2559050" y="2476500"/>
            <a:ext cx="1311275" cy="323850"/>
          </a:xfrm>
          <a:prstGeom prst="rect">
            <a:avLst/>
          </a:prstGeom>
          <a:noFill/>
          <a:ln w="9525">
            <a:noFill/>
            <a:miter lim="800000"/>
            <a:headEnd/>
            <a:tailEnd/>
          </a:ln>
          <a:effectLst/>
        </p:spPr>
        <p:txBody>
          <a:bodyPr lIns="92869" tIns="46434" rIns="92869" bIns="46434">
            <a:spAutoFit/>
          </a:bodyPr>
          <a:lstStyle/>
          <a:p>
            <a:pPr defTabSz="831850" eaLnBrk="0" hangingPunct="0">
              <a:lnSpc>
                <a:spcPct val="95000"/>
              </a:lnSpc>
              <a:spcBef>
                <a:spcPct val="50000"/>
              </a:spcBef>
            </a:pPr>
            <a:r>
              <a:rPr lang="en-US" sz="1600">
                <a:solidFill>
                  <a:schemeClr val="tx2"/>
                </a:solidFill>
                <a:latin typeface="Helvetica" pitchFamily="34" charset="0"/>
              </a:rPr>
              <a:t>Application</a:t>
            </a:r>
          </a:p>
        </p:txBody>
      </p:sp>
      <p:sp>
        <p:nvSpPr>
          <p:cNvPr id="112648" name="Rectangle 7"/>
          <p:cNvSpPr>
            <a:spLocks noChangeArrowheads="1"/>
          </p:cNvSpPr>
          <p:nvPr/>
        </p:nvSpPr>
        <p:spPr bwMode="auto">
          <a:xfrm>
            <a:off x="2559050" y="2960688"/>
            <a:ext cx="1311275" cy="323850"/>
          </a:xfrm>
          <a:prstGeom prst="rect">
            <a:avLst/>
          </a:prstGeom>
          <a:noFill/>
          <a:ln w="9525">
            <a:noFill/>
            <a:miter lim="800000"/>
            <a:headEnd/>
            <a:tailEnd/>
          </a:ln>
          <a:effectLst/>
        </p:spPr>
        <p:txBody>
          <a:bodyPr lIns="92869" tIns="46434" rIns="92869" bIns="46434">
            <a:spAutoFit/>
          </a:bodyPr>
          <a:lstStyle/>
          <a:p>
            <a:pPr defTabSz="831850" eaLnBrk="0" hangingPunct="0">
              <a:lnSpc>
                <a:spcPct val="95000"/>
              </a:lnSpc>
              <a:spcBef>
                <a:spcPct val="50000"/>
              </a:spcBef>
            </a:pPr>
            <a:r>
              <a:rPr lang="en-US" sz="1600">
                <a:solidFill>
                  <a:schemeClr val="tx2"/>
                </a:solidFill>
                <a:latin typeface="Helvetica" pitchFamily="34" charset="0"/>
              </a:rPr>
              <a:t>Transport</a:t>
            </a:r>
          </a:p>
        </p:txBody>
      </p:sp>
      <p:sp>
        <p:nvSpPr>
          <p:cNvPr id="112649" name="Rectangle 8"/>
          <p:cNvSpPr>
            <a:spLocks noChangeArrowheads="1"/>
          </p:cNvSpPr>
          <p:nvPr/>
        </p:nvSpPr>
        <p:spPr bwMode="auto">
          <a:xfrm>
            <a:off x="2574925" y="4114800"/>
            <a:ext cx="1311275" cy="323850"/>
          </a:xfrm>
          <a:prstGeom prst="rect">
            <a:avLst/>
          </a:prstGeom>
          <a:noFill/>
          <a:ln w="9525">
            <a:noFill/>
            <a:miter lim="800000"/>
            <a:headEnd/>
            <a:tailEnd/>
          </a:ln>
          <a:effectLst/>
        </p:spPr>
        <p:txBody>
          <a:bodyPr lIns="92869" tIns="46434" rIns="92869" bIns="46434">
            <a:spAutoFit/>
          </a:bodyPr>
          <a:lstStyle/>
          <a:p>
            <a:pPr defTabSz="831850" eaLnBrk="0" hangingPunct="0">
              <a:lnSpc>
                <a:spcPct val="95000"/>
              </a:lnSpc>
              <a:spcBef>
                <a:spcPct val="50000"/>
              </a:spcBef>
            </a:pPr>
            <a:r>
              <a:rPr lang="en-US" sz="1600">
                <a:solidFill>
                  <a:schemeClr val="tx2"/>
                </a:solidFill>
                <a:latin typeface="Helvetica" pitchFamily="34" charset="0"/>
              </a:rPr>
              <a:t>Internet</a:t>
            </a:r>
          </a:p>
        </p:txBody>
      </p:sp>
      <p:sp>
        <p:nvSpPr>
          <p:cNvPr id="112650" name="Rectangle 9"/>
          <p:cNvSpPr>
            <a:spLocks noChangeArrowheads="1"/>
          </p:cNvSpPr>
          <p:nvPr/>
        </p:nvSpPr>
        <p:spPr bwMode="auto">
          <a:xfrm>
            <a:off x="2559050" y="4705350"/>
            <a:ext cx="1311275" cy="323850"/>
          </a:xfrm>
          <a:prstGeom prst="rect">
            <a:avLst/>
          </a:prstGeom>
          <a:noFill/>
          <a:ln w="9525">
            <a:noFill/>
            <a:miter lim="800000"/>
            <a:headEnd/>
            <a:tailEnd/>
          </a:ln>
          <a:effectLst/>
        </p:spPr>
        <p:txBody>
          <a:bodyPr lIns="92869" tIns="46434" rIns="92869" bIns="46434">
            <a:spAutoFit/>
          </a:bodyPr>
          <a:lstStyle/>
          <a:p>
            <a:pPr defTabSz="831850" eaLnBrk="0" hangingPunct="0">
              <a:lnSpc>
                <a:spcPct val="95000"/>
              </a:lnSpc>
              <a:spcBef>
                <a:spcPct val="50000"/>
              </a:spcBef>
            </a:pPr>
            <a:r>
              <a:rPr lang="en-US" sz="1600">
                <a:solidFill>
                  <a:schemeClr val="tx2"/>
                </a:solidFill>
                <a:latin typeface="Helvetica" pitchFamily="34" charset="0"/>
              </a:rPr>
              <a:t>Data-Link</a:t>
            </a:r>
          </a:p>
        </p:txBody>
      </p:sp>
      <p:sp>
        <p:nvSpPr>
          <p:cNvPr id="112651" name="Rectangle 10"/>
          <p:cNvSpPr>
            <a:spLocks noChangeArrowheads="1"/>
          </p:cNvSpPr>
          <p:nvPr/>
        </p:nvSpPr>
        <p:spPr bwMode="auto">
          <a:xfrm>
            <a:off x="2559050" y="5241925"/>
            <a:ext cx="1311275" cy="323850"/>
          </a:xfrm>
          <a:prstGeom prst="rect">
            <a:avLst/>
          </a:prstGeom>
          <a:noFill/>
          <a:ln w="9525">
            <a:noFill/>
            <a:miter lim="800000"/>
            <a:headEnd/>
            <a:tailEnd/>
          </a:ln>
          <a:effectLst/>
        </p:spPr>
        <p:txBody>
          <a:bodyPr lIns="92869" tIns="46434" rIns="92869" bIns="46434">
            <a:spAutoFit/>
          </a:bodyPr>
          <a:lstStyle/>
          <a:p>
            <a:pPr defTabSz="831850" eaLnBrk="0" hangingPunct="0">
              <a:lnSpc>
                <a:spcPct val="95000"/>
              </a:lnSpc>
              <a:spcBef>
                <a:spcPct val="50000"/>
              </a:spcBef>
            </a:pPr>
            <a:r>
              <a:rPr lang="en-US" sz="1600">
                <a:solidFill>
                  <a:schemeClr val="tx2"/>
                </a:solidFill>
                <a:latin typeface="Helvetica" pitchFamily="34" charset="0"/>
              </a:rPr>
              <a:t>Physical</a:t>
            </a:r>
          </a:p>
        </p:txBody>
      </p:sp>
      <p:sp>
        <p:nvSpPr>
          <p:cNvPr id="112652" name="Freeform 11"/>
          <p:cNvSpPr>
            <a:spLocks/>
          </p:cNvSpPr>
          <p:nvPr/>
        </p:nvSpPr>
        <p:spPr bwMode="auto">
          <a:xfrm>
            <a:off x="2201863" y="2244725"/>
            <a:ext cx="2163762" cy="155575"/>
          </a:xfrm>
          <a:custGeom>
            <a:avLst/>
            <a:gdLst>
              <a:gd name="T0" fmla="*/ 0 w 1211"/>
              <a:gd name="T1" fmla="*/ 2147483647 h 87"/>
              <a:gd name="T2" fmla="*/ 2147483647 w 1211"/>
              <a:gd name="T3" fmla="*/ 0 h 87"/>
              <a:gd name="T4" fmla="*/ 2147483647 w 1211"/>
              <a:gd name="T5" fmla="*/ 0 h 87"/>
              <a:gd name="T6" fmla="*/ 2147483647 w 1211"/>
              <a:gd name="T7" fmla="*/ 2147483647 h 87"/>
              <a:gd name="T8" fmla="*/ 0 w 1211"/>
              <a:gd name="T9" fmla="*/ 214748364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1" h="87">
                <a:moveTo>
                  <a:pt x="0" y="86"/>
                </a:moveTo>
                <a:lnTo>
                  <a:pt x="89" y="0"/>
                </a:lnTo>
                <a:lnTo>
                  <a:pt x="1210" y="0"/>
                </a:lnTo>
                <a:lnTo>
                  <a:pt x="1124" y="86"/>
                </a:lnTo>
                <a:lnTo>
                  <a:pt x="0" y="86"/>
                </a:lnTo>
              </a:path>
            </a:pathLst>
          </a:custGeom>
          <a:solidFill>
            <a:srgbClr val="FFDA74"/>
          </a:solidFill>
          <a:ln w="12700" cap="rnd" cmpd="sng">
            <a:solidFill>
              <a:schemeClr val="tx1"/>
            </a:solidFill>
            <a:prstDash val="solid"/>
            <a:round/>
            <a:headEnd/>
            <a:tailEnd/>
          </a:ln>
          <a:effectLst/>
        </p:spPr>
        <p:txBody>
          <a:bodyPr/>
          <a:lstStyle/>
          <a:p>
            <a:endParaRPr lang="en-US"/>
          </a:p>
        </p:txBody>
      </p:sp>
      <p:sp>
        <p:nvSpPr>
          <p:cNvPr id="112653" name="Freeform 12"/>
          <p:cNvSpPr>
            <a:spLocks/>
          </p:cNvSpPr>
          <p:nvPr/>
        </p:nvSpPr>
        <p:spPr bwMode="auto">
          <a:xfrm>
            <a:off x="2201863" y="2751138"/>
            <a:ext cx="2163762" cy="157162"/>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112654" name="Freeform 13"/>
          <p:cNvSpPr>
            <a:spLocks/>
          </p:cNvSpPr>
          <p:nvPr/>
        </p:nvSpPr>
        <p:spPr bwMode="auto">
          <a:xfrm>
            <a:off x="2201863" y="4430713"/>
            <a:ext cx="2163762" cy="155575"/>
          </a:xfrm>
          <a:custGeom>
            <a:avLst/>
            <a:gdLst>
              <a:gd name="T0" fmla="*/ 0 w 1211"/>
              <a:gd name="T1" fmla="*/ 2147483647 h 87"/>
              <a:gd name="T2" fmla="*/ 2147483647 w 1211"/>
              <a:gd name="T3" fmla="*/ 2147483647 h 87"/>
              <a:gd name="T4" fmla="*/ 2147483647 w 1211"/>
              <a:gd name="T5" fmla="*/ 0 h 87"/>
              <a:gd name="T6" fmla="*/ 0 60000 65536"/>
              <a:gd name="T7" fmla="*/ 0 60000 65536"/>
              <a:gd name="T8" fmla="*/ 0 60000 65536"/>
            </a:gdLst>
            <a:ahLst/>
            <a:cxnLst>
              <a:cxn ang="T6">
                <a:pos x="T0" y="T1"/>
              </a:cxn>
              <a:cxn ang="T7">
                <a:pos x="T2" y="T3"/>
              </a:cxn>
              <a:cxn ang="T8">
                <a:pos x="T4" y="T5"/>
              </a:cxn>
            </a:cxnLst>
            <a:rect l="0" t="0" r="r" b="b"/>
            <a:pathLst>
              <a:path w="1211" h="87">
                <a:moveTo>
                  <a:pt x="0" y="86"/>
                </a:moveTo>
                <a:lnTo>
                  <a:pt x="1124" y="86"/>
                </a:lnTo>
                <a:lnTo>
                  <a:pt x="1210" y="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112655" name="Freeform 14"/>
          <p:cNvSpPr>
            <a:spLocks/>
          </p:cNvSpPr>
          <p:nvPr/>
        </p:nvSpPr>
        <p:spPr bwMode="auto">
          <a:xfrm>
            <a:off x="2201863" y="4970463"/>
            <a:ext cx="2163762" cy="157162"/>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112656" name="Rectangle 15"/>
          <p:cNvSpPr>
            <a:spLocks noChangeArrowheads="1"/>
          </p:cNvSpPr>
          <p:nvPr/>
        </p:nvSpPr>
        <p:spPr bwMode="auto">
          <a:xfrm>
            <a:off x="4824413" y="2827338"/>
            <a:ext cx="2566987" cy="1981200"/>
          </a:xfrm>
          <a:prstGeom prst="rect">
            <a:avLst/>
          </a:prstGeom>
          <a:solidFill>
            <a:schemeClr val="folHlink"/>
          </a:solidFill>
          <a:ln w="12700">
            <a:solidFill>
              <a:schemeClr val="tx1"/>
            </a:solidFill>
            <a:miter lim="800000"/>
            <a:headEnd/>
            <a:tailEnd/>
          </a:ln>
          <a:effectLst>
            <a:outerShdw dist="35921" dir="2700000" algn="ctr" rotWithShape="0">
              <a:schemeClr val="tx1"/>
            </a:outerShdw>
          </a:effectLst>
        </p:spPr>
        <p:txBody>
          <a:bodyPr wrap="none" anchor="ctr"/>
          <a:lstStyle/>
          <a:p>
            <a:endParaRPr lang="fr-FR"/>
          </a:p>
        </p:txBody>
      </p:sp>
      <p:sp>
        <p:nvSpPr>
          <p:cNvPr id="112657" name="Rectangle 16"/>
          <p:cNvSpPr>
            <a:spLocks noChangeArrowheads="1"/>
          </p:cNvSpPr>
          <p:nvPr/>
        </p:nvSpPr>
        <p:spPr bwMode="auto">
          <a:xfrm>
            <a:off x="5008563" y="2895600"/>
            <a:ext cx="1577975" cy="1833563"/>
          </a:xfrm>
          <a:prstGeom prst="rect">
            <a:avLst/>
          </a:prstGeom>
          <a:noFill/>
          <a:ln w="9525">
            <a:noFill/>
            <a:miter lim="800000"/>
            <a:headEnd/>
            <a:tailEnd/>
          </a:ln>
          <a:effectLst/>
        </p:spPr>
        <p:txBody>
          <a:bodyPr wrap="none" lIns="103584" tIns="51793" rIns="103584" bIns="51793">
            <a:spAutoFit/>
          </a:bodyPr>
          <a:lstStyle/>
          <a:p>
            <a:pPr algn="l" defTabSz="1028700" eaLnBrk="0" hangingPunct="0">
              <a:lnSpc>
                <a:spcPts val="2363"/>
              </a:lnSpc>
            </a:pPr>
            <a:r>
              <a:rPr lang="en-US">
                <a:solidFill>
                  <a:srgbClr val="000000"/>
                </a:solidFill>
                <a:latin typeface="Helvetica" pitchFamily="34" charset="0"/>
              </a:rPr>
              <a:t>Destination </a:t>
            </a:r>
            <a:br>
              <a:rPr lang="en-US">
                <a:solidFill>
                  <a:srgbClr val="000000"/>
                </a:solidFill>
                <a:latin typeface="Helvetica" pitchFamily="34" charset="0"/>
              </a:rPr>
            </a:br>
            <a:r>
              <a:rPr lang="en-US">
                <a:solidFill>
                  <a:srgbClr val="000000"/>
                </a:solidFill>
                <a:latin typeface="Helvetica" pitchFamily="34" charset="0"/>
              </a:rPr>
              <a:t>Unreachable</a:t>
            </a:r>
          </a:p>
          <a:p>
            <a:pPr algn="l" defTabSz="1028700" eaLnBrk="0" hangingPunct="0">
              <a:lnSpc>
                <a:spcPts val="2363"/>
              </a:lnSpc>
            </a:pPr>
            <a:endParaRPr lang="en-US">
              <a:solidFill>
                <a:srgbClr val="000000"/>
              </a:solidFill>
              <a:latin typeface="Helvetica" pitchFamily="34" charset="0"/>
            </a:endParaRPr>
          </a:p>
          <a:p>
            <a:pPr algn="l" defTabSz="1028700" eaLnBrk="0" hangingPunct="0">
              <a:lnSpc>
                <a:spcPts val="2363"/>
              </a:lnSpc>
            </a:pPr>
            <a:r>
              <a:rPr lang="en-US">
                <a:solidFill>
                  <a:srgbClr val="000000"/>
                </a:solidFill>
                <a:latin typeface="Helvetica" pitchFamily="34" charset="0"/>
              </a:rPr>
              <a:t>Echo (Ping)</a:t>
            </a:r>
            <a:endParaRPr lang="en-US" sz="1400">
              <a:solidFill>
                <a:srgbClr val="000000"/>
              </a:solidFill>
              <a:latin typeface="Helvetica" pitchFamily="34" charset="0"/>
            </a:endParaRPr>
          </a:p>
          <a:p>
            <a:pPr algn="l" defTabSz="1028700" eaLnBrk="0" hangingPunct="0">
              <a:lnSpc>
                <a:spcPts val="1800"/>
              </a:lnSpc>
            </a:pPr>
            <a:endParaRPr lang="en-US" sz="1400">
              <a:solidFill>
                <a:srgbClr val="000000"/>
              </a:solidFill>
              <a:latin typeface="Helvetica" pitchFamily="34" charset="0"/>
            </a:endParaRPr>
          </a:p>
          <a:p>
            <a:pPr algn="l" defTabSz="1028700" eaLnBrk="0" hangingPunct="0">
              <a:lnSpc>
                <a:spcPts val="2363"/>
              </a:lnSpc>
            </a:pPr>
            <a:r>
              <a:rPr lang="en-US">
                <a:solidFill>
                  <a:srgbClr val="000000"/>
                </a:solidFill>
                <a:latin typeface="Helvetica" pitchFamily="34" charset="0"/>
              </a:rPr>
              <a:t>Other</a:t>
            </a:r>
          </a:p>
        </p:txBody>
      </p:sp>
      <p:sp>
        <p:nvSpPr>
          <p:cNvPr id="112658" name="Line 17"/>
          <p:cNvSpPr>
            <a:spLocks noChangeShapeType="1"/>
          </p:cNvSpPr>
          <p:nvPr/>
        </p:nvSpPr>
        <p:spPr bwMode="auto">
          <a:xfrm>
            <a:off x="2209800" y="3513138"/>
            <a:ext cx="1524000" cy="0"/>
          </a:xfrm>
          <a:prstGeom prst="line">
            <a:avLst/>
          </a:prstGeom>
          <a:noFill/>
          <a:ln w="28575">
            <a:solidFill>
              <a:schemeClr val="tx1"/>
            </a:solidFill>
            <a:round/>
            <a:headEnd type="none" w="sm" len="sm"/>
            <a:tailEnd type="none" w="sm" len="sm"/>
          </a:ln>
          <a:effectLst/>
        </p:spPr>
        <p:txBody>
          <a:bodyPr wrap="none" anchor="ctr">
            <a:spAutoFit/>
          </a:bodyPr>
          <a:lstStyle/>
          <a:p>
            <a:endParaRPr lang="en-US"/>
          </a:p>
        </p:txBody>
      </p:sp>
      <p:sp>
        <p:nvSpPr>
          <p:cNvPr id="1680402" name="Freeform 18"/>
          <p:cNvSpPr>
            <a:spLocks/>
          </p:cNvSpPr>
          <p:nvPr/>
        </p:nvSpPr>
        <p:spPr bwMode="auto">
          <a:xfrm>
            <a:off x="3594100" y="2827338"/>
            <a:ext cx="1228725" cy="1979612"/>
          </a:xfrm>
          <a:custGeom>
            <a:avLst/>
            <a:gdLst>
              <a:gd name="T0" fmla="*/ 28 w 774"/>
              <a:gd name="T1" fmla="*/ 519 h 1247"/>
              <a:gd name="T2" fmla="*/ 774 w 774"/>
              <a:gd name="T3" fmla="*/ 0 h 1247"/>
              <a:gd name="T4" fmla="*/ 774 w 774"/>
              <a:gd name="T5" fmla="*/ 1247 h 1247"/>
              <a:gd name="T6" fmla="*/ 0 w 774"/>
              <a:gd name="T7" fmla="*/ 643 h 1247"/>
            </a:gdLst>
            <a:ahLst/>
            <a:cxnLst>
              <a:cxn ang="0">
                <a:pos x="T0" y="T1"/>
              </a:cxn>
              <a:cxn ang="0">
                <a:pos x="T2" y="T3"/>
              </a:cxn>
              <a:cxn ang="0">
                <a:pos x="T4" y="T5"/>
              </a:cxn>
              <a:cxn ang="0">
                <a:pos x="T6" y="T7"/>
              </a:cxn>
            </a:cxnLst>
            <a:rect l="0" t="0" r="r" b="b"/>
            <a:pathLst>
              <a:path w="774" h="1247">
                <a:moveTo>
                  <a:pt x="28" y="519"/>
                </a:moveTo>
                <a:lnTo>
                  <a:pt x="774" y="0"/>
                </a:lnTo>
                <a:lnTo>
                  <a:pt x="774" y="1247"/>
                </a:lnTo>
                <a:lnTo>
                  <a:pt x="0" y="643"/>
                </a:lnTo>
              </a:path>
            </a:pathLst>
          </a:custGeom>
          <a:gradFill rotWithShape="0">
            <a:gsLst>
              <a:gs pos="0">
                <a:schemeClr val="folHlink">
                  <a:gamma/>
                  <a:shade val="75686"/>
                  <a:invGamma/>
                </a:schemeClr>
              </a:gs>
              <a:gs pos="100000">
                <a:schemeClr val="folHlink"/>
              </a:gs>
            </a:gsLst>
            <a:lin ang="0" scaled="1"/>
          </a:gra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fr-FR"/>
          </a:p>
        </p:txBody>
      </p:sp>
      <p:sp>
        <p:nvSpPr>
          <p:cNvPr id="112660" name="Rectangle 19"/>
          <p:cNvSpPr>
            <a:spLocks noChangeArrowheads="1"/>
          </p:cNvSpPr>
          <p:nvPr/>
        </p:nvSpPr>
        <p:spPr bwMode="auto">
          <a:xfrm>
            <a:off x="2590800" y="3581400"/>
            <a:ext cx="1143000" cy="381000"/>
          </a:xfrm>
          <a:prstGeom prst="rect">
            <a:avLst/>
          </a:prstGeom>
          <a:solidFill>
            <a:srgbClr val="FFEFC2"/>
          </a:solidFill>
          <a:ln w="12700">
            <a:solidFill>
              <a:srgbClr val="000000"/>
            </a:solidFill>
            <a:miter lim="800000"/>
            <a:headEnd/>
            <a:tailEnd/>
          </a:ln>
          <a:effectLst>
            <a:outerShdw dist="35921" dir="2700000" algn="ctr" rotWithShape="0">
              <a:schemeClr val="bg2"/>
            </a:outerShdw>
          </a:effectLst>
        </p:spPr>
        <p:txBody>
          <a:bodyPr wrap="none" anchor="ctr"/>
          <a:lstStyle/>
          <a:p>
            <a:endParaRPr lang="fr-FR"/>
          </a:p>
        </p:txBody>
      </p:sp>
      <p:sp>
        <p:nvSpPr>
          <p:cNvPr id="112661" name="Rectangle 20"/>
          <p:cNvSpPr>
            <a:spLocks noChangeArrowheads="1"/>
          </p:cNvSpPr>
          <p:nvPr/>
        </p:nvSpPr>
        <p:spPr bwMode="auto">
          <a:xfrm>
            <a:off x="2538413" y="3589338"/>
            <a:ext cx="1311275" cy="323850"/>
          </a:xfrm>
          <a:prstGeom prst="rect">
            <a:avLst/>
          </a:prstGeom>
          <a:noFill/>
          <a:ln w="9525">
            <a:noFill/>
            <a:miter lim="800000"/>
            <a:headEnd/>
            <a:tailEnd/>
          </a:ln>
          <a:effectLst/>
        </p:spPr>
        <p:txBody>
          <a:bodyPr lIns="92869" tIns="46434" rIns="92869" bIns="46434">
            <a:spAutoFit/>
          </a:bodyPr>
          <a:lstStyle/>
          <a:p>
            <a:pPr defTabSz="831850" eaLnBrk="0" hangingPunct="0">
              <a:lnSpc>
                <a:spcPct val="95000"/>
              </a:lnSpc>
              <a:spcBef>
                <a:spcPct val="50000"/>
              </a:spcBef>
            </a:pPr>
            <a:r>
              <a:rPr lang="en-US" sz="1600">
                <a:solidFill>
                  <a:schemeClr val="tx2"/>
                </a:solidFill>
                <a:latin typeface="Helvetica" pitchFamily="34" charset="0"/>
              </a:rPr>
              <a:t>ICMP</a:t>
            </a:r>
          </a:p>
        </p:txBody>
      </p:sp>
      <p:sp>
        <p:nvSpPr>
          <p:cNvPr id="112662" name="Oval 21"/>
          <p:cNvSpPr>
            <a:spLocks noChangeArrowheads="1"/>
          </p:cNvSpPr>
          <p:nvPr/>
        </p:nvSpPr>
        <p:spPr bwMode="auto">
          <a:xfrm>
            <a:off x="2995613" y="3284538"/>
            <a:ext cx="304800" cy="304800"/>
          </a:xfrm>
          <a:prstGeom prst="ellipse">
            <a:avLst/>
          </a:prstGeom>
          <a:solidFill>
            <a:srgbClr val="FFD255"/>
          </a:solidFill>
          <a:ln w="12700">
            <a:solidFill>
              <a:schemeClr val="tx1"/>
            </a:solidFill>
            <a:round/>
            <a:headEnd/>
            <a:tailEnd/>
          </a:ln>
          <a:effectLst/>
        </p:spPr>
        <p:txBody>
          <a:bodyPr wrap="none" lIns="103584" tIns="51793" rIns="103584" bIns="51793" anchor="ctr"/>
          <a:lstStyle/>
          <a:p>
            <a:pPr defTabSz="1028700" eaLnBrk="0" hangingPunct="0"/>
            <a:r>
              <a:rPr lang="en-US" sz="2000">
                <a:latin typeface="Helvetica" pitchFamily="34" charset="0"/>
              </a:rPr>
              <a:t>1</a:t>
            </a: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6"/>
          <p:cNvSpPr>
            <a:spLocks noGrp="1"/>
          </p:cNvSpPr>
          <p:nvPr>
            <p:ph type="sldNum" sz="quarter" idx="12"/>
          </p:nvPr>
        </p:nvSpPr>
        <p:spPr>
          <a:noFill/>
          <a:ln>
            <a:miter lim="800000"/>
            <a:headEnd/>
            <a:tailEnd/>
          </a:ln>
        </p:spPr>
        <p:txBody>
          <a:bodyPr/>
          <a:lstStyle/>
          <a:p>
            <a:fld id="{0991C78D-7530-4F05-8D5B-841A827C6C63}" type="slidenum">
              <a:rPr lang="en-US" smtClean="0"/>
              <a:pPr/>
              <a:t>123</a:t>
            </a:fld>
            <a:endParaRPr lang="en-US" smtClean="0"/>
          </a:p>
        </p:txBody>
      </p:sp>
      <p:sp>
        <p:nvSpPr>
          <p:cNvPr id="113667" name="Line 2"/>
          <p:cNvSpPr>
            <a:spLocks noChangeShapeType="1"/>
          </p:cNvSpPr>
          <p:nvPr/>
        </p:nvSpPr>
        <p:spPr bwMode="auto">
          <a:xfrm>
            <a:off x="5848350" y="2981325"/>
            <a:ext cx="0" cy="40005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13668" name="Rectangle 3"/>
          <p:cNvSpPr>
            <a:spLocks noGrp="1" noChangeArrowheads="1"/>
          </p:cNvSpPr>
          <p:nvPr>
            <p:ph type="title"/>
          </p:nvPr>
        </p:nvSpPr>
        <p:spPr>
          <a:xfrm>
            <a:off x="685800" y="457200"/>
            <a:ext cx="7772400" cy="1143000"/>
          </a:xfrm>
          <a:noFill/>
          <a:effectLst>
            <a:outerShdw dist="35921" dir="2700000" algn="ctr" rotWithShape="0">
              <a:schemeClr val="bg2"/>
            </a:outerShdw>
          </a:effectLst>
        </p:spPr>
        <p:txBody>
          <a:bodyPr lIns="82153" tIns="41076" rIns="82153" bIns="41076"/>
          <a:lstStyle/>
          <a:p>
            <a:pPr eaLnBrk="1" hangingPunct="1"/>
            <a:r>
              <a:rPr lang="en-US" smtClean="0"/>
              <a:t>Address Resolution Protocol</a:t>
            </a:r>
          </a:p>
        </p:txBody>
      </p:sp>
      <p:sp>
        <p:nvSpPr>
          <p:cNvPr id="113669" name="Rectangle 4"/>
          <p:cNvSpPr>
            <a:spLocks noGrp="1" noChangeArrowheads="1"/>
          </p:cNvSpPr>
          <p:nvPr>
            <p:ph type="body" sz="half" idx="2"/>
          </p:nvPr>
        </p:nvSpPr>
        <p:spPr>
          <a:xfrm>
            <a:off x="2192338" y="5210175"/>
            <a:ext cx="4970462" cy="1114425"/>
          </a:xfrm>
          <a:noFill/>
        </p:spPr>
        <p:txBody>
          <a:bodyPr lIns="82153" tIns="41076" rIns="82153" bIns="41076" anchor="ctr" anchorCtr="1">
            <a:normAutofit lnSpcReduction="10000"/>
          </a:bodyPr>
          <a:lstStyle/>
          <a:p>
            <a:pPr eaLnBrk="1" hangingPunct="1">
              <a:spcBef>
                <a:spcPct val="30000"/>
              </a:spcBef>
            </a:pPr>
            <a:r>
              <a:rPr lang="en-US" sz="3000" smtClean="0"/>
              <a:t>Map IP	                   MAC      </a:t>
            </a:r>
          </a:p>
          <a:p>
            <a:pPr algn="ctr" eaLnBrk="1" hangingPunct="1">
              <a:spcBef>
                <a:spcPct val="30000"/>
              </a:spcBef>
            </a:pPr>
            <a:r>
              <a:rPr lang="en-US" sz="3000" smtClean="0"/>
              <a:t>Local ARP</a:t>
            </a:r>
          </a:p>
        </p:txBody>
      </p:sp>
      <p:sp>
        <p:nvSpPr>
          <p:cNvPr id="113670" name="Line 5"/>
          <p:cNvSpPr>
            <a:spLocks noChangeShapeType="1"/>
          </p:cNvSpPr>
          <p:nvPr/>
        </p:nvSpPr>
        <p:spPr bwMode="auto">
          <a:xfrm>
            <a:off x="3887788" y="5514975"/>
            <a:ext cx="1371600" cy="0"/>
          </a:xfrm>
          <a:prstGeom prst="line">
            <a:avLst/>
          </a:prstGeom>
          <a:noFill/>
          <a:ln w="25400">
            <a:solidFill>
              <a:schemeClr val="accent2"/>
            </a:solidFill>
            <a:round/>
            <a:headEnd type="none" w="sm" len="sm"/>
            <a:tailEnd type="triangle" w="med" len="med"/>
          </a:ln>
          <a:effectLst>
            <a:outerShdw dist="35921" dir="2700000" algn="ctr" rotWithShape="0">
              <a:schemeClr val="bg2"/>
            </a:outerShdw>
          </a:effectLst>
        </p:spPr>
        <p:txBody>
          <a:bodyPr wrap="none" anchor="ctr"/>
          <a:lstStyle/>
          <a:p>
            <a:endParaRPr lang="en-US"/>
          </a:p>
        </p:txBody>
      </p:sp>
      <p:sp>
        <p:nvSpPr>
          <p:cNvPr id="113671" name="Line 6"/>
          <p:cNvSpPr>
            <a:spLocks noChangeShapeType="1"/>
          </p:cNvSpPr>
          <p:nvPr/>
        </p:nvSpPr>
        <p:spPr bwMode="auto">
          <a:xfrm>
            <a:off x="2762250" y="2981325"/>
            <a:ext cx="0" cy="40005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13672" name="Line 7"/>
          <p:cNvSpPr>
            <a:spLocks noChangeShapeType="1"/>
          </p:cNvSpPr>
          <p:nvPr/>
        </p:nvSpPr>
        <p:spPr bwMode="auto">
          <a:xfrm>
            <a:off x="1990725" y="3381375"/>
            <a:ext cx="4814888"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13673" name="Rectangle 8"/>
          <p:cNvSpPr>
            <a:spLocks noChangeArrowheads="1"/>
          </p:cNvSpPr>
          <p:nvPr/>
        </p:nvSpPr>
        <p:spPr bwMode="auto">
          <a:xfrm>
            <a:off x="2951163" y="3078163"/>
            <a:ext cx="771525" cy="341312"/>
          </a:xfrm>
          <a:prstGeom prst="rect">
            <a:avLst/>
          </a:prstGeom>
          <a:noFill/>
          <a:ln w="9525">
            <a:noFill/>
            <a:miter lim="800000"/>
            <a:headEnd/>
            <a:tailEnd/>
          </a:ln>
          <a:effectLst/>
        </p:spPr>
        <p:txBody>
          <a:bodyPr wrap="none" lIns="21431" tIns="30362" rIns="21431" bIns="30362"/>
          <a:lstStyle/>
          <a:p>
            <a:pPr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172.16.3.1</a:t>
            </a:r>
          </a:p>
        </p:txBody>
      </p:sp>
      <p:sp>
        <p:nvSpPr>
          <p:cNvPr id="113674" name="Freeform 9"/>
          <p:cNvSpPr>
            <a:spLocks/>
          </p:cNvSpPr>
          <p:nvPr/>
        </p:nvSpPr>
        <p:spPr bwMode="auto">
          <a:xfrm>
            <a:off x="2590800" y="2867025"/>
            <a:ext cx="412750" cy="1287463"/>
          </a:xfrm>
          <a:custGeom>
            <a:avLst/>
            <a:gdLst>
              <a:gd name="T0" fmla="*/ 0 w 385"/>
              <a:gd name="T1" fmla="*/ 0 h 721"/>
              <a:gd name="T2" fmla="*/ 0 w 385"/>
              <a:gd name="T3" fmla="*/ 2147483647 h 721"/>
              <a:gd name="T4" fmla="*/ 2147483647 w 385"/>
              <a:gd name="T5" fmla="*/ 2147483647 h 721"/>
              <a:gd name="T6" fmla="*/ 2147483647 w 385"/>
              <a:gd name="T7" fmla="*/ 2147483647 h 721"/>
              <a:gd name="T8" fmla="*/ 2147483647 w 385"/>
              <a:gd name="T9" fmla="*/ 2147483647 h 7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5" h="721">
                <a:moveTo>
                  <a:pt x="0" y="0"/>
                </a:moveTo>
                <a:lnTo>
                  <a:pt x="0" y="720"/>
                </a:lnTo>
                <a:lnTo>
                  <a:pt x="96" y="720"/>
                </a:lnTo>
                <a:lnTo>
                  <a:pt x="192" y="720"/>
                </a:lnTo>
                <a:lnTo>
                  <a:pt x="384" y="72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p:spPr>
        <p:txBody>
          <a:bodyPr/>
          <a:lstStyle/>
          <a:p>
            <a:endParaRPr lang="en-US"/>
          </a:p>
        </p:txBody>
      </p:sp>
      <p:sp>
        <p:nvSpPr>
          <p:cNvPr id="113675" name="Freeform 10"/>
          <p:cNvSpPr>
            <a:spLocks/>
          </p:cNvSpPr>
          <p:nvPr/>
        </p:nvSpPr>
        <p:spPr bwMode="auto">
          <a:xfrm>
            <a:off x="4819650" y="3124200"/>
            <a:ext cx="777875" cy="1030288"/>
          </a:xfrm>
          <a:custGeom>
            <a:avLst/>
            <a:gdLst>
              <a:gd name="T0" fmla="*/ 0 w 436"/>
              <a:gd name="T1" fmla="*/ 2147483647 h 577"/>
              <a:gd name="T2" fmla="*/ 2147483647 w 436"/>
              <a:gd name="T3" fmla="*/ 2147483647 h 577"/>
              <a:gd name="T4" fmla="*/ 2147483647 w 436"/>
              <a:gd name="T5" fmla="*/ 0 h 577"/>
              <a:gd name="T6" fmla="*/ 0 60000 65536"/>
              <a:gd name="T7" fmla="*/ 0 60000 65536"/>
              <a:gd name="T8" fmla="*/ 0 60000 65536"/>
            </a:gdLst>
            <a:ahLst/>
            <a:cxnLst>
              <a:cxn ang="T6">
                <a:pos x="T0" y="T1"/>
              </a:cxn>
              <a:cxn ang="T7">
                <a:pos x="T2" y="T3"/>
              </a:cxn>
              <a:cxn ang="T8">
                <a:pos x="T4" y="T5"/>
              </a:cxn>
            </a:cxnLst>
            <a:rect l="0" t="0" r="r" b="b"/>
            <a:pathLst>
              <a:path w="436" h="577">
                <a:moveTo>
                  <a:pt x="0" y="576"/>
                </a:moveTo>
                <a:lnTo>
                  <a:pt x="432" y="576"/>
                </a:lnTo>
                <a:lnTo>
                  <a:pt x="435" y="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p:spPr>
        <p:txBody>
          <a:bodyPr/>
          <a:lstStyle/>
          <a:p>
            <a:endParaRPr lang="en-US"/>
          </a:p>
        </p:txBody>
      </p:sp>
      <p:sp>
        <p:nvSpPr>
          <p:cNvPr id="113676" name="Freeform 11"/>
          <p:cNvSpPr>
            <a:spLocks/>
          </p:cNvSpPr>
          <p:nvPr/>
        </p:nvSpPr>
        <p:spPr bwMode="auto">
          <a:xfrm>
            <a:off x="5732463" y="2952750"/>
            <a:ext cx="374650" cy="1887538"/>
          </a:xfrm>
          <a:custGeom>
            <a:avLst/>
            <a:gdLst>
              <a:gd name="T0" fmla="*/ 2147483647 w 289"/>
              <a:gd name="T1" fmla="*/ 0 h 1057"/>
              <a:gd name="T2" fmla="*/ 2147483647 w 289"/>
              <a:gd name="T3" fmla="*/ 2147483647 h 1057"/>
              <a:gd name="T4" fmla="*/ 2147483647 w 289"/>
              <a:gd name="T5" fmla="*/ 2147483647 h 1057"/>
              <a:gd name="T6" fmla="*/ 2147483647 w 289"/>
              <a:gd name="T7" fmla="*/ 2147483647 h 1057"/>
              <a:gd name="T8" fmla="*/ 0 w 289"/>
              <a:gd name="T9" fmla="*/ 2147483647 h 10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1057">
                <a:moveTo>
                  <a:pt x="287" y="0"/>
                </a:moveTo>
                <a:lnTo>
                  <a:pt x="288" y="1056"/>
                </a:lnTo>
                <a:lnTo>
                  <a:pt x="216" y="1056"/>
                </a:lnTo>
                <a:lnTo>
                  <a:pt x="144" y="1056"/>
                </a:lnTo>
                <a:lnTo>
                  <a:pt x="0" y="1056"/>
                </a:lnTo>
              </a:path>
            </a:pathLst>
          </a:custGeom>
          <a:noFill/>
          <a:ln w="25400" cap="rnd" cmpd="sng">
            <a:solidFill>
              <a:schemeClr val="accent2"/>
            </a:solidFill>
            <a:prstDash val="solid"/>
            <a:round/>
            <a:headEnd type="none" w="med" len="med"/>
            <a:tailEnd type="triangle" w="med" len="med"/>
          </a:ln>
          <a:effectLst>
            <a:outerShdw dist="35921" dir="2700000" algn="ctr" rotWithShape="0">
              <a:schemeClr val="bg2"/>
            </a:outerShdw>
          </a:effectLst>
        </p:spPr>
        <p:txBody>
          <a:bodyPr/>
          <a:lstStyle/>
          <a:p>
            <a:endParaRPr lang="en-US"/>
          </a:p>
        </p:txBody>
      </p:sp>
      <p:sp>
        <p:nvSpPr>
          <p:cNvPr id="113677" name="Rectangle 12"/>
          <p:cNvSpPr>
            <a:spLocks noChangeArrowheads="1"/>
          </p:cNvSpPr>
          <p:nvPr/>
        </p:nvSpPr>
        <p:spPr bwMode="auto">
          <a:xfrm>
            <a:off x="3003550" y="4510088"/>
            <a:ext cx="2728913" cy="571500"/>
          </a:xfrm>
          <a:prstGeom prst="rect">
            <a:avLst/>
          </a:prstGeom>
          <a:solidFill>
            <a:schemeClr val="folHlink"/>
          </a:solidFill>
          <a:ln w="19050">
            <a:solidFill>
              <a:schemeClr val="bg2"/>
            </a:solidFill>
            <a:miter lim="800000"/>
            <a:headEnd/>
            <a:tailEnd/>
          </a:ln>
          <a:effectLst>
            <a:outerShdw dist="35921" dir="2700000" algn="ctr" rotWithShape="0">
              <a:schemeClr val="bg2"/>
            </a:outerShdw>
          </a:effectLst>
        </p:spPr>
        <p:txBody>
          <a:bodyPr wrap="none" lIns="103584" tIns="51793" rIns="103584" bIns="51793" anchor="ctr"/>
          <a:lstStyle/>
          <a:p>
            <a:pPr algn="l" defTabSz="1028700" eaLnBrk="0" hangingPunct="0"/>
            <a:r>
              <a:rPr lang="en-US" sz="1600">
                <a:latin typeface="Helvetica" pitchFamily="34" charset="0"/>
              </a:rPr>
              <a:t>IP: 172.16.3.2 </a:t>
            </a:r>
          </a:p>
          <a:p>
            <a:pPr algn="l" defTabSz="1028700" eaLnBrk="0" hangingPunct="0"/>
            <a:r>
              <a:rPr lang="en-US" sz="1600">
                <a:latin typeface="Helvetica" pitchFamily="34" charset="0"/>
              </a:rPr>
              <a:t>Ethernet: 0800.0020.1111 </a:t>
            </a:r>
          </a:p>
        </p:txBody>
      </p:sp>
      <p:sp>
        <p:nvSpPr>
          <p:cNvPr id="113678" name="Rectangle 13"/>
          <p:cNvSpPr>
            <a:spLocks noChangeArrowheads="1"/>
          </p:cNvSpPr>
          <p:nvPr/>
        </p:nvSpPr>
        <p:spPr bwMode="auto">
          <a:xfrm>
            <a:off x="4619625" y="3084513"/>
            <a:ext cx="771525" cy="341312"/>
          </a:xfrm>
          <a:prstGeom prst="rect">
            <a:avLst/>
          </a:prstGeom>
          <a:noFill/>
          <a:ln w="9525">
            <a:noFill/>
            <a:miter lim="800000"/>
            <a:headEnd/>
            <a:tailEnd/>
          </a:ln>
          <a:effectLst/>
        </p:spPr>
        <p:txBody>
          <a:bodyPr wrap="none" lIns="21431" tIns="30362" rIns="21431" bIns="30362"/>
          <a:lstStyle/>
          <a:p>
            <a:pPr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172.16.3.2</a:t>
            </a:r>
          </a:p>
        </p:txBody>
      </p:sp>
      <p:pic>
        <p:nvPicPr>
          <p:cNvPr id="113679" name="Picture 14"/>
          <p:cNvPicPr>
            <a:picLocks noChangeArrowheads="1"/>
          </p:cNvPicPr>
          <p:nvPr/>
        </p:nvPicPr>
        <p:blipFill>
          <a:blip r:embed="rId3"/>
          <a:srcRect/>
          <a:stretch>
            <a:fillRect/>
          </a:stretch>
        </p:blipFill>
        <p:spPr bwMode="auto">
          <a:xfrm>
            <a:off x="5459413" y="2381250"/>
            <a:ext cx="817562" cy="739775"/>
          </a:xfrm>
          <a:prstGeom prst="rect">
            <a:avLst/>
          </a:prstGeom>
          <a:noFill/>
          <a:ln w="9525">
            <a:noFill/>
            <a:miter lim="800000"/>
            <a:headEnd/>
            <a:tailEnd/>
          </a:ln>
          <a:effectLst/>
        </p:spPr>
      </p:pic>
      <p:sp>
        <p:nvSpPr>
          <p:cNvPr id="113680" name="Rectangle 15"/>
          <p:cNvSpPr>
            <a:spLocks noChangeArrowheads="1"/>
          </p:cNvSpPr>
          <p:nvPr/>
        </p:nvSpPr>
        <p:spPr bwMode="auto">
          <a:xfrm>
            <a:off x="2990850" y="3995738"/>
            <a:ext cx="2114550" cy="314325"/>
          </a:xfrm>
          <a:prstGeom prst="rect">
            <a:avLst/>
          </a:prstGeom>
          <a:solidFill>
            <a:schemeClr val="folHlink"/>
          </a:solidFill>
          <a:ln w="19050">
            <a:solidFill>
              <a:schemeClr val="bg2"/>
            </a:solidFill>
            <a:miter lim="800000"/>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1600">
                <a:latin typeface="Helvetica" pitchFamily="34" charset="0"/>
              </a:rPr>
              <a:t>IP: 172.16.3.2 = ???</a:t>
            </a:r>
          </a:p>
        </p:txBody>
      </p:sp>
      <p:sp>
        <p:nvSpPr>
          <p:cNvPr id="113681" name="Freeform 16"/>
          <p:cNvSpPr>
            <a:spLocks/>
          </p:cNvSpPr>
          <p:nvPr/>
        </p:nvSpPr>
        <p:spPr bwMode="auto">
          <a:xfrm>
            <a:off x="1733550" y="2867025"/>
            <a:ext cx="687388" cy="1287463"/>
          </a:xfrm>
          <a:custGeom>
            <a:avLst/>
            <a:gdLst>
              <a:gd name="T0" fmla="*/ 2147483647 w 385"/>
              <a:gd name="T1" fmla="*/ 0 h 721"/>
              <a:gd name="T2" fmla="*/ 2147483647 w 385"/>
              <a:gd name="T3" fmla="*/ 2147483647 h 721"/>
              <a:gd name="T4" fmla="*/ 2147483647 w 385"/>
              <a:gd name="T5" fmla="*/ 2147483647 h 721"/>
              <a:gd name="T6" fmla="*/ 2147483647 w 385"/>
              <a:gd name="T7" fmla="*/ 2147483647 h 721"/>
              <a:gd name="T8" fmla="*/ 0 w 385"/>
              <a:gd name="T9" fmla="*/ 2147483647 h 7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5" h="721">
                <a:moveTo>
                  <a:pt x="384" y="0"/>
                </a:moveTo>
                <a:lnTo>
                  <a:pt x="384" y="720"/>
                </a:lnTo>
                <a:lnTo>
                  <a:pt x="288" y="720"/>
                </a:lnTo>
                <a:lnTo>
                  <a:pt x="192" y="720"/>
                </a:lnTo>
                <a:lnTo>
                  <a:pt x="0" y="72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p:spPr>
        <p:txBody>
          <a:bodyPr/>
          <a:lstStyle/>
          <a:p>
            <a:endParaRPr lang="en-US"/>
          </a:p>
        </p:txBody>
      </p:sp>
      <p:pic>
        <p:nvPicPr>
          <p:cNvPr id="113682" name="Picture 17"/>
          <p:cNvPicPr>
            <a:picLocks noChangeArrowheads="1"/>
          </p:cNvPicPr>
          <p:nvPr/>
        </p:nvPicPr>
        <p:blipFill>
          <a:blip r:embed="rId3"/>
          <a:srcRect/>
          <a:stretch>
            <a:fillRect/>
          </a:stretch>
        </p:blipFill>
        <p:spPr bwMode="auto">
          <a:xfrm>
            <a:off x="2201863" y="2381250"/>
            <a:ext cx="817562" cy="739775"/>
          </a:xfrm>
          <a:prstGeom prst="rect">
            <a:avLst/>
          </a:prstGeom>
          <a:noFill/>
          <a:ln w="9525">
            <a:noFill/>
            <a:miter lim="800000"/>
            <a:headEnd/>
            <a:tailEnd/>
          </a:ln>
          <a:effectLst/>
        </p:spPr>
      </p:pic>
      <p:grpSp>
        <p:nvGrpSpPr>
          <p:cNvPr id="2" name="Group 18"/>
          <p:cNvGrpSpPr>
            <a:grpSpLocks/>
          </p:cNvGrpSpPr>
          <p:nvPr/>
        </p:nvGrpSpPr>
        <p:grpSpPr bwMode="auto">
          <a:xfrm>
            <a:off x="153988" y="1379538"/>
            <a:ext cx="8913812" cy="2000250"/>
            <a:chOff x="97" y="965"/>
            <a:chExt cx="5615" cy="1260"/>
          </a:xfrm>
        </p:grpSpPr>
        <p:sp>
          <p:nvSpPr>
            <p:cNvPr id="113684" name="AutoShape 19"/>
            <p:cNvSpPr>
              <a:spLocks noChangeArrowheads="1"/>
            </p:cNvSpPr>
            <p:nvPr/>
          </p:nvSpPr>
          <p:spPr bwMode="auto">
            <a:xfrm>
              <a:off x="3963" y="976"/>
              <a:ext cx="1673" cy="1249"/>
            </a:xfrm>
            <a:prstGeom prst="cloudCallout">
              <a:avLst>
                <a:gd name="adj1" fmla="val -53167"/>
                <a:gd name="adj2" fmla="val 29102"/>
              </a:avLst>
            </a:prstGeom>
            <a:solidFill>
              <a:srgbClr val="FFFFFF"/>
            </a:solidFill>
            <a:ln w="19050">
              <a:solidFill>
                <a:schemeClr val="tx1"/>
              </a:solidFill>
              <a:round/>
              <a:headEnd type="none" w="sm" len="sm"/>
              <a:tailEnd type="none" w="sm" len="sm"/>
            </a:ln>
            <a:effectLst>
              <a:outerShdw dist="35921" dir="2700000" algn="ctr" rotWithShape="0">
                <a:schemeClr val="tx1"/>
              </a:outerShdw>
            </a:effectLst>
          </p:spPr>
          <p:txBody>
            <a:bodyPr wrap="none" anchor="ctr"/>
            <a:lstStyle/>
            <a:p>
              <a:pPr eaLnBrk="0" hangingPunct="0"/>
              <a:endParaRPr lang="fr-FR">
                <a:latin typeface="Helvetica" pitchFamily="34" charset="0"/>
              </a:endParaRPr>
            </a:p>
          </p:txBody>
        </p:sp>
        <p:sp>
          <p:nvSpPr>
            <p:cNvPr id="113685" name="Rectangle 20"/>
            <p:cNvSpPr>
              <a:spLocks noChangeArrowheads="1"/>
            </p:cNvSpPr>
            <p:nvPr/>
          </p:nvSpPr>
          <p:spPr bwMode="auto">
            <a:xfrm>
              <a:off x="4132" y="1224"/>
              <a:ext cx="1580" cy="750"/>
            </a:xfrm>
            <a:prstGeom prst="rect">
              <a:avLst/>
            </a:prstGeom>
            <a:noFill/>
            <a:ln w="9525">
              <a:noFill/>
              <a:miter lim="800000"/>
              <a:headEnd/>
              <a:tailEnd/>
            </a:ln>
            <a:effectLst/>
          </p:spPr>
          <p:txBody>
            <a:bodyPr lIns="103584" tIns="51793" rIns="103584" bIns="51793">
              <a:spAutoFit/>
            </a:bodyPr>
            <a:lstStyle/>
            <a:p>
              <a:pPr algn="l" defTabSz="1028700" eaLnBrk="0" hangingPunct="0">
                <a:lnSpc>
                  <a:spcPts val="2138"/>
                </a:lnSpc>
              </a:pPr>
              <a:r>
                <a:rPr lang="en-US" sz="1600">
                  <a:latin typeface="Helvetica" pitchFamily="34" charset="0"/>
                </a:rPr>
                <a:t>I heard that broadcast. The message is for me. Here is my Ethernet address.</a:t>
              </a:r>
            </a:p>
          </p:txBody>
        </p:sp>
        <p:sp>
          <p:nvSpPr>
            <p:cNvPr id="113686" name="AutoShape 21"/>
            <p:cNvSpPr>
              <a:spLocks noChangeArrowheads="1"/>
            </p:cNvSpPr>
            <p:nvPr/>
          </p:nvSpPr>
          <p:spPr bwMode="auto">
            <a:xfrm>
              <a:off x="97" y="965"/>
              <a:ext cx="1265" cy="1099"/>
            </a:xfrm>
            <a:prstGeom prst="cloudCallout">
              <a:avLst>
                <a:gd name="adj1" fmla="val 54032"/>
                <a:gd name="adj2" fmla="val 43995"/>
              </a:avLst>
            </a:prstGeom>
            <a:solidFill>
              <a:srgbClr val="FFFFFF"/>
            </a:solidFill>
            <a:ln w="19050">
              <a:solidFill>
                <a:schemeClr val="tx1"/>
              </a:solidFill>
              <a:round/>
              <a:headEnd type="none" w="sm" len="sm"/>
              <a:tailEnd type="none" w="sm" len="sm"/>
            </a:ln>
            <a:effectLst>
              <a:outerShdw dist="35921" dir="2700000" algn="ctr" rotWithShape="0">
                <a:schemeClr val="tx1"/>
              </a:outerShdw>
            </a:effectLst>
          </p:spPr>
          <p:txBody>
            <a:bodyPr wrap="none" anchor="ctr"/>
            <a:lstStyle/>
            <a:p>
              <a:pPr eaLnBrk="0" hangingPunct="0"/>
              <a:endParaRPr lang="fr-FR">
                <a:latin typeface="Helvetica" pitchFamily="34" charset="0"/>
              </a:endParaRPr>
            </a:p>
          </p:txBody>
        </p:sp>
        <p:sp>
          <p:nvSpPr>
            <p:cNvPr id="113687" name="Rectangle 22"/>
            <p:cNvSpPr>
              <a:spLocks noChangeArrowheads="1"/>
            </p:cNvSpPr>
            <p:nvPr/>
          </p:nvSpPr>
          <p:spPr bwMode="auto">
            <a:xfrm>
              <a:off x="164" y="1122"/>
              <a:ext cx="1170" cy="750"/>
            </a:xfrm>
            <a:prstGeom prst="rect">
              <a:avLst/>
            </a:prstGeom>
            <a:noFill/>
            <a:ln w="9525">
              <a:noFill/>
              <a:miter lim="800000"/>
              <a:headEnd/>
              <a:tailEnd/>
            </a:ln>
            <a:effectLst/>
          </p:spPr>
          <p:txBody>
            <a:bodyPr lIns="103584" tIns="51793" rIns="103584" bIns="51793" anchor="ctr" anchorCtr="1">
              <a:spAutoFit/>
            </a:bodyPr>
            <a:lstStyle/>
            <a:p>
              <a:pPr algn="l" defTabSz="1028700" eaLnBrk="0" hangingPunct="0">
                <a:lnSpc>
                  <a:spcPts val="2138"/>
                </a:lnSpc>
              </a:pPr>
              <a:r>
                <a:rPr lang="en-US" sz="1600">
                  <a:latin typeface="Helvetica" pitchFamily="34" charset="0"/>
                </a:rPr>
                <a:t>I need the Ethernet address of 176.16.3.2.</a:t>
              </a:r>
            </a:p>
          </p:txBody>
        </p:sp>
      </p:gr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6"/>
          <p:cNvSpPr>
            <a:spLocks noGrp="1"/>
          </p:cNvSpPr>
          <p:nvPr>
            <p:ph type="sldNum" sz="quarter" idx="12"/>
          </p:nvPr>
        </p:nvSpPr>
        <p:spPr>
          <a:noFill/>
          <a:ln>
            <a:miter lim="800000"/>
            <a:headEnd/>
            <a:tailEnd/>
          </a:ln>
        </p:spPr>
        <p:txBody>
          <a:bodyPr/>
          <a:lstStyle/>
          <a:p>
            <a:fld id="{485E0F59-949C-4E9F-BCFA-228F39F4B3E2}" type="slidenum">
              <a:rPr lang="en-US" smtClean="0"/>
              <a:pPr/>
              <a:t>124</a:t>
            </a:fld>
            <a:endParaRPr lang="en-US" smtClean="0"/>
          </a:p>
        </p:txBody>
      </p:sp>
      <p:sp>
        <p:nvSpPr>
          <p:cNvPr id="114691" name="Freeform 2"/>
          <p:cNvSpPr>
            <a:spLocks/>
          </p:cNvSpPr>
          <p:nvPr/>
        </p:nvSpPr>
        <p:spPr bwMode="auto">
          <a:xfrm>
            <a:off x="5476875" y="3452813"/>
            <a:ext cx="790575" cy="1119187"/>
          </a:xfrm>
          <a:custGeom>
            <a:avLst/>
            <a:gdLst>
              <a:gd name="T0" fmla="*/ 0 w 498"/>
              <a:gd name="T1" fmla="*/ 2147483647 h 705"/>
              <a:gd name="T2" fmla="*/ 2147483647 w 498"/>
              <a:gd name="T3" fmla="*/ 2147483647 h 705"/>
              <a:gd name="T4" fmla="*/ 2147483647 w 498"/>
              <a:gd name="T5" fmla="*/ 0 h 705"/>
              <a:gd name="T6" fmla="*/ 0 60000 65536"/>
              <a:gd name="T7" fmla="*/ 0 60000 65536"/>
              <a:gd name="T8" fmla="*/ 0 60000 65536"/>
            </a:gdLst>
            <a:ahLst/>
            <a:cxnLst>
              <a:cxn ang="T6">
                <a:pos x="T0" y="T1"/>
              </a:cxn>
              <a:cxn ang="T7">
                <a:pos x="T2" y="T3"/>
              </a:cxn>
              <a:cxn ang="T8">
                <a:pos x="T4" y="T5"/>
              </a:cxn>
            </a:cxnLst>
            <a:rect l="0" t="0" r="r" b="b"/>
            <a:pathLst>
              <a:path w="498" h="705">
                <a:moveTo>
                  <a:pt x="0" y="705"/>
                </a:moveTo>
                <a:lnTo>
                  <a:pt x="498" y="699"/>
                </a:lnTo>
                <a:lnTo>
                  <a:pt x="496" y="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p:spPr>
        <p:txBody>
          <a:bodyPr/>
          <a:lstStyle/>
          <a:p>
            <a:endParaRPr lang="en-US"/>
          </a:p>
        </p:txBody>
      </p:sp>
      <p:sp>
        <p:nvSpPr>
          <p:cNvPr id="114692" name="Freeform 3"/>
          <p:cNvSpPr>
            <a:spLocks/>
          </p:cNvSpPr>
          <p:nvPr/>
        </p:nvSpPr>
        <p:spPr bwMode="auto">
          <a:xfrm>
            <a:off x="5124450" y="3305175"/>
            <a:ext cx="1485900" cy="1862138"/>
          </a:xfrm>
          <a:custGeom>
            <a:avLst/>
            <a:gdLst>
              <a:gd name="T0" fmla="*/ 2147483647 w 888"/>
              <a:gd name="T1" fmla="*/ 0 h 1173"/>
              <a:gd name="T2" fmla="*/ 2147483647 w 888"/>
              <a:gd name="T3" fmla="*/ 2147483647 h 1173"/>
              <a:gd name="T4" fmla="*/ 0 w 888"/>
              <a:gd name="T5" fmla="*/ 2147483647 h 1173"/>
              <a:gd name="T6" fmla="*/ 0 60000 65536"/>
              <a:gd name="T7" fmla="*/ 0 60000 65536"/>
              <a:gd name="T8" fmla="*/ 0 60000 65536"/>
            </a:gdLst>
            <a:ahLst/>
            <a:cxnLst>
              <a:cxn ang="T6">
                <a:pos x="T0" y="T1"/>
              </a:cxn>
              <a:cxn ang="T7">
                <a:pos x="T2" y="T3"/>
              </a:cxn>
              <a:cxn ang="T8">
                <a:pos x="T4" y="T5"/>
              </a:cxn>
            </a:cxnLst>
            <a:rect l="0" t="0" r="r" b="b"/>
            <a:pathLst>
              <a:path w="888" h="1173">
                <a:moveTo>
                  <a:pt x="888" y="0"/>
                </a:moveTo>
                <a:lnTo>
                  <a:pt x="888" y="1164"/>
                </a:lnTo>
                <a:lnTo>
                  <a:pt x="0" y="1173"/>
                </a:lnTo>
              </a:path>
            </a:pathLst>
          </a:custGeom>
          <a:noFill/>
          <a:ln w="25400" cap="rnd" cmpd="sng">
            <a:solidFill>
              <a:schemeClr val="accent2"/>
            </a:solidFill>
            <a:prstDash val="solid"/>
            <a:round/>
            <a:headEnd type="none" w="med" len="med"/>
            <a:tailEnd type="triangle" w="med" len="med"/>
          </a:ln>
          <a:effectLst>
            <a:outerShdw dist="35921" dir="2700000" algn="ctr" rotWithShape="0">
              <a:schemeClr val="bg2"/>
            </a:outerShdw>
          </a:effectLst>
        </p:spPr>
        <p:txBody>
          <a:bodyPr/>
          <a:lstStyle/>
          <a:p>
            <a:endParaRPr lang="en-US"/>
          </a:p>
        </p:txBody>
      </p:sp>
      <p:sp>
        <p:nvSpPr>
          <p:cNvPr id="114693" name="Line 4"/>
          <p:cNvSpPr>
            <a:spLocks noChangeShapeType="1"/>
          </p:cNvSpPr>
          <p:nvPr/>
        </p:nvSpPr>
        <p:spPr bwMode="auto">
          <a:xfrm>
            <a:off x="6400800" y="3309938"/>
            <a:ext cx="0" cy="40005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14694" name="Rectangle 5"/>
          <p:cNvSpPr>
            <a:spLocks noGrp="1" noChangeArrowheads="1"/>
          </p:cNvSpPr>
          <p:nvPr>
            <p:ph type="title"/>
          </p:nvPr>
        </p:nvSpPr>
        <p:spPr>
          <a:noFill/>
          <a:effectLst>
            <a:outerShdw dist="35921" dir="2700000" algn="ctr" rotWithShape="0">
              <a:schemeClr val="bg2"/>
            </a:outerShdw>
          </a:effectLst>
        </p:spPr>
        <p:txBody>
          <a:bodyPr lIns="82153" tIns="41076" rIns="82153" bIns="41076"/>
          <a:lstStyle/>
          <a:p>
            <a:pPr eaLnBrk="1" hangingPunct="1"/>
            <a:r>
              <a:rPr lang="en-US" smtClean="0"/>
              <a:t>Reverse ARP</a:t>
            </a:r>
          </a:p>
        </p:txBody>
      </p:sp>
      <p:sp>
        <p:nvSpPr>
          <p:cNvPr id="114695" name="Rectangle 6"/>
          <p:cNvSpPr>
            <a:spLocks noGrp="1" noChangeArrowheads="1"/>
          </p:cNvSpPr>
          <p:nvPr>
            <p:ph type="body" sz="half" idx="2"/>
          </p:nvPr>
        </p:nvSpPr>
        <p:spPr>
          <a:xfrm>
            <a:off x="609600" y="5400675"/>
            <a:ext cx="7543800" cy="1457325"/>
          </a:xfrm>
          <a:noFill/>
        </p:spPr>
        <p:txBody>
          <a:bodyPr lIns="82153" tIns="41076" rIns="82153" bIns="41076" anchor="ctr" anchorCtr="1"/>
          <a:lstStyle/>
          <a:p>
            <a:pPr eaLnBrk="1" hangingPunct="1">
              <a:spcBef>
                <a:spcPct val="30000"/>
              </a:spcBef>
            </a:pPr>
            <a:r>
              <a:rPr lang="en-US" sz="3000" smtClean="0"/>
              <a:t>    Map MAC    	             IP</a:t>
            </a:r>
            <a:endParaRPr lang="en-US" sz="1600" smtClean="0"/>
          </a:p>
          <a:p>
            <a:pPr eaLnBrk="1" hangingPunct="1">
              <a:spcBef>
                <a:spcPct val="30000"/>
              </a:spcBef>
            </a:pPr>
            <a:endParaRPr lang="en-US" sz="2600" smtClean="0"/>
          </a:p>
        </p:txBody>
      </p:sp>
      <p:sp>
        <p:nvSpPr>
          <p:cNvPr id="114696" name="Line 7"/>
          <p:cNvSpPr>
            <a:spLocks noChangeShapeType="1"/>
          </p:cNvSpPr>
          <p:nvPr/>
        </p:nvSpPr>
        <p:spPr bwMode="auto">
          <a:xfrm>
            <a:off x="5029200" y="5867400"/>
            <a:ext cx="762000" cy="0"/>
          </a:xfrm>
          <a:prstGeom prst="line">
            <a:avLst/>
          </a:prstGeom>
          <a:noFill/>
          <a:ln w="25400">
            <a:solidFill>
              <a:schemeClr val="accent2"/>
            </a:solidFill>
            <a:round/>
            <a:headEnd type="none" w="sm" len="sm"/>
            <a:tailEnd type="triangle" w="med" len="med"/>
          </a:ln>
          <a:effectLst>
            <a:outerShdw dist="35921" dir="2700000" algn="ctr" rotWithShape="0">
              <a:schemeClr val="bg2"/>
            </a:outerShdw>
          </a:effectLst>
        </p:spPr>
        <p:txBody>
          <a:bodyPr wrap="none" anchor="ctr"/>
          <a:lstStyle/>
          <a:p>
            <a:endParaRPr lang="en-US"/>
          </a:p>
        </p:txBody>
      </p:sp>
      <p:sp>
        <p:nvSpPr>
          <p:cNvPr id="114697" name="Line 8"/>
          <p:cNvSpPr>
            <a:spLocks noChangeShapeType="1"/>
          </p:cNvSpPr>
          <p:nvPr/>
        </p:nvSpPr>
        <p:spPr bwMode="auto">
          <a:xfrm>
            <a:off x="2428875" y="3309938"/>
            <a:ext cx="0" cy="40005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14698" name="Line 9"/>
          <p:cNvSpPr>
            <a:spLocks noChangeShapeType="1"/>
          </p:cNvSpPr>
          <p:nvPr/>
        </p:nvSpPr>
        <p:spPr bwMode="auto">
          <a:xfrm>
            <a:off x="1657350" y="3709988"/>
            <a:ext cx="5256213"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14699" name="Freeform 10"/>
          <p:cNvSpPr>
            <a:spLocks/>
          </p:cNvSpPr>
          <p:nvPr/>
        </p:nvSpPr>
        <p:spPr bwMode="auto">
          <a:xfrm>
            <a:off x="2257425" y="3195638"/>
            <a:ext cx="428625" cy="1287462"/>
          </a:xfrm>
          <a:custGeom>
            <a:avLst/>
            <a:gdLst>
              <a:gd name="T0" fmla="*/ 0 w 337"/>
              <a:gd name="T1" fmla="*/ 0 h 721"/>
              <a:gd name="T2" fmla="*/ 0 w 337"/>
              <a:gd name="T3" fmla="*/ 2147483647 h 721"/>
              <a:gd name="T4" fmla="*/ 2147483647 w 337"/>
              <a:gd name="T5" fmla="*/ 2147483647 h 721"/>
              <a:gd name="T6" fmla="*/ 2147483647 w 337"/>
              <a:gd name="T7" fmla="*/ 2147483647 h 721"/>
              <a:gd name="T8" fmla="*/ 2147483647 w 337"/>
              <a:gd name="T9" fmla="*/ 2147483647 h 7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7" h="721">
                <a:moveTo>
                  <a:pt x="0" y="0"/>
                </a:moveTo>
                <a:lnTo>
                  <a:pt x="0" y="720"/>
                </a:lnTo>
                <a:lnTo>
                  <a:pt x="84" y="720"/>
                </a:lnTo>
                <a:lnTo>
                  <a:pt x="168" y="720"/>
                </a:lnTo>
                <a:lnTo>
                  <a:pt x="336" y="72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p:spPr>
        <p:txBody>
          <a:bodyPr/>
          <a:lstStyle/>
          <a:p>
            <a:endParaRPr lang="en-US"/>
          </a:p>
        </p:txBody>
      </p:sp>
      <p:sp>
        <p:nvSpPr>
          <p:cNvPr id="114700" name="Rectangle 11"/>
          <p:cNvSpPr>
            <a:spLocks noChangeArrowheads="1"/>
          </p:cNvSpPr>
          <p:nvPr/>
        </p:nvSpPr>
        <p:spPr bwMode="auto">
          <a:xfrm>
            <a:off x="2667000" y="4838700"/>
            <a:ext cx="2457450" cy="571500"/>
          </a:xfrm>
          <a:prstGeom prst="rect">
            <a:avLst/>
          </a:prstGeom>
          <a:solidFill>
            <a:schemeClr val="folHlink"/>
          </a:solidFill>
          <a:ln w="19050">
            <a:solidFill>
              <a:schemeClr val="bg2"/>
            </a:solidFill>
            <a:miter lim="800000"/>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1600">
                <a:latin typeface="Helvetica" pitchFamily="34" charset="0"/>
              </a:rPr>
              <a:t>Ethernet: 0800.0020.1111</a:t>
            </a:r>
          </a:p>
          <a:p>
            <a:pPr defTabSz="1028700" eaLnBrk="0" hangingPunct="0"/>
            <a:r>
              <a:rPr lang="en-US" sz="1600">
                <a:latin typeface="Helvetica" pitchFamily="34" charset="0"/>
              </a:rPr>
              <a:t>IP: 172.16.3.25</a:t>
            </a:r>
          </a:p>
        </p:txBody>
      </p:sp>
      <p:pic>
        <p:nvPicPr>
          <p:cNvPr id="114701" name="Picture 12"/>
          <p:cNvPicPr>
            <a:picLocks noChangeArrowheads="1"/>
          </p:cNvPicPr>
          <p:nvPr/>
        </p:nvPicPr>
        <p:blipFill>
          <a:blip r:embed="rId3"/>
          <a:srcRect/>
          <a:stretch>
            <a:fillRect/>
          </a:stretch>
        </p:blipFill>
        <p:spPr bwMode="auto">
          <a:xfrm>
            <a:off x="6019800" y="2709863"/>
            <a:ext cx="817563" cy="739775"/>
          </a:xfrm>
          <a:prstGeom prst="rect">
            <a:avLst/>
          </a:prstGeom>
          <a:noFill/>
          <a:ln w="9525">
            <a:noFill/>
            <a:miter lim="800000"/>
            <a:headEnd/>
            <a:tailEnd/>
          </a:ln>
          <a:effectLst/>
        </p:spPr>
      </p:pic>
      <p:sp>
        <p:nvSpPr>
          <p:cNvPr id="114702" name="Rectangle 13"/>
          <p:cNvSpPr>
            <a:spLocks noChangeArrowheads="1"/>
          </p:cNvSpPr>
          <p:nvPr/>
        </p:nvSpPr>
        <p:spPr bwMode="auto">
          <a:xfrm>
            <a:off x="2667000" y="4324350"/>
            <a:ext cx="3314700" cy="314325"/>
          </a:xfrm>
          <a:prstGeom prst="rect">
            <a:avLst/>
          </a:prstGeom>
          <a:solidFill>
            <a:schemeClr val="folHlink"/>
          </a:solidFill>
          <a:ln w="19050">
            <a:solidFill>
              <a:schemeClr val="bg2"/>
            </a:solidFill>
            <a:miter lim="800000"/>
            <a:headEnd/>
            <a:tailEnd/>
          </a:ln>
          <a:effectLst>
            <a:outerShdw dist="35921" dir="2700000" algn="ctr" rotWithShape="0">
              <a:schemeClr val="bg2"/>
            </a:outerShdw>
          </a:effectLst>
        </p:spPr>
        <p:txBody>
          <a:bodyPr wrap="none" lIns="103584" tIns="51793" rIns="103584" bIns="51793" anchor="ctr"/>
          <a:lstStyle/>
          <a:p>
            <a:pPr defTabSz="1028700" eaLnBrk="0" hangingPunct="0"/>
            <a:r>
              <a:rPr lang="en-US" sz="1600">
                <a:latin typeface="Helvetica" pitchFamily="34" charset="0"/>
              </a:rPr>
              <a:t>Ethernet: 0800.0020.1111 IP = ???</a:t>
            </a:r>
          </a:p>
        </p:txBody>
      </p:sp>
      <p:sp>
        <p:nvSpPr>
          <p:cNvPr id="114703" name="Freeform 14"/>
          <p:cNvSpPr>
            <a:spLocks/>
          </p:cNvSpPr>
          <p:nvPr/>
        </p:nvSpPr>
        <p:spPr bwMode="auto">
          <a:xfrm>
            <a:off x="1400175" y="3195638"/>
            <a:ext cx="687388" cy="1287462"/>
          </a:xfrm>
          <a:custGeom>
            <a:avLst/>
            <a:gdLst>
              <a:gd name="T0" fmla="*/ 2147483647 w 385"/>
              <a:gd name="T1" fmla="*/ 0 h 721"/>
              <a:gd name="T2" fmla="*/ 2147483647 w 385"/>
              <a:gd name="T3" fmla="*/ 2147483647 h 721"/>
              <a:gd name="T4" fmla="*/ 2147483647 w 385"/>
              <a:gd name="T5" fmla="*/ 2147483647 h 721"/>
              <a:gd name="T6" fmla="*/ 2147483647 w 385"/>
              <a:gd name="T7" fmla="*/ 2147483647 h 721"/>
              <a:gd name="T8" fmla="*/ 0 w 385"/>
              <a:gd name="T9" fmla="*/ 2147483647 h 7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5" h="721">
                <a:moveTo>
                  <a:pt x="384" y="0"/>
                </a:moveTo>
                <a:lnTo>
                  <a:pt x="384" y="720"/>
                </a:lnTo>
                <a:lnTo>
                  <a:pt x="288" y="720"/>
                </a:lnTo>
                <a:lnTo>
                  <a:pt x="192" y="720"/>
                </a:lnTo>
                <a:lnTo>
                  <a:pt x="0" y="72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p:spPr>
        <p:txBody>
          <a:bodyPr/>
          <a:lstStyle/>
          <a:p>
            <a:endParaRPr lang="en-US"/>
          </a:p>
        </p:txBody>
      </p:sp>
      <p:pic>
        <p:nvPicPr>
          <p:cNvPr id="114704" name="Picture 15"/>
          <p:cNvPicPr>
            <a:picLocks noChangeArrowheads="1"/>
          </p:cNvPicPr>
          <p:nvPr/>
        </p:nvPicPr>
        <p:blipFill>
          <a:blip r:embed="rId3"/>
          <a:srcRect/>
          <a:stretch>
            <a:fillRect/>
          </a:stretch>
        </p:blipFill>
        <p:spPr bwMode="auto">
          <a:xfrm>
            <a:off x="1925638" y="2709863"/>
            <a:ext cx="817562" cy="739775"/>
          </a:xfrm>
          <a:prstGeom prst="rect">
            <a:avLst/>
          </a:prstGeom>
          <a:noFill/>
          <a:ln w="9525">
            <a:noFill/>
            <a:miter lim="800000"/>
            <a:headEnd/>
            <a:tailEnd/>
          </a:ln>
          <a:effectLst/>
        </p:spPr>
      </p:pic>
      <p:sp>
        <p:nvSpPr>
          <p:cNvPr id="114705" name="AutoShape 16"/>
          <p:cNvSpPr>
            <a:spLocks noChangeArrowheads="1"/>
          </p:cNvSpPr>
          <p:nvPr/>
        </p:nvSpPr>
        <p:spPr bwMode="auto">
          <a:xfrm>
            <a:off x="76200" y="2133600"/>
            <a:ext cx="1522413" cy="1300163"/>
          </a:xfrm>
          <a:prstGeom prst="cloudCallout">
            <a:avLst>
              <a:gd name="adj1" fmla="val 71481"/>
              <a:gd name="adj2" fmla="val 41940"/>
            </a:avLst>
          </a:prstGeom>
          <a:solidFill>
            <a:srgbClr val="FFFFFF"/>
          </a:solidFill>
          <a:ln w="19050">
            <a:solidFill>
              <a:schemeClr val="tx1"/>
            </a:solidFill>
            <a:round/>
            <a:headEnd type="none" w="sm" len="sm"/>
            <a:tailEnd type="none" w="sm" len="sm"/>
          </a:ln>
          <a:effectLst>
            <a:outerShdw dist="35921" dir="2700000" algn="ctr" rotWithShape="0">
              <a:schemeClr val="tx1"/>
            </a:outerShdw>
          </a:effectLst>
        </p:spPr>
        <p:txBody>
          <a:bodyPr wrap="none" anchor="ctr"/>
          <a:lstStyle/>
          <a:p>
            <a:pPr eaLnBrk="0" hangingPunct="0"/>
            <a:endParaRPr lang="fr-FR">
              <a:latin typeface="Helvetica" pitchFamily="34" charset="0"/>
            </a:endParaRPr>
          </a:p>
        </p:txBody>
      </p:sp>
      <p:sp>
        <p:nvSpPr>
          <p:cNvPr id="114706" name="Rectangle 17"/>
          <p:cNvSpPr>
            <a:spLocks noChangeArrowheads="1"/>
          </p:cNvSpPr>
          <p:nvPr/>
        </p:nvSpPr>
        <p:spPr bwMode="auto">
          <a:xfrm>
            <a:off x="304800" y="2281238"/>
            <a:ext cx="1217613" cy="919162"/>
          </a:xfrm>
          <a:prstGeom prst="rect">
            <a:avLst/>
          </a:prstGeom>
          <a:noFill/>
          <a:ln w="9525">
            <a:noFill/>
            <a:miter lim="800000"/>
            <a:headEnd/>
            <a:tailEnd/>
          </a:ln>
          <a:effectLst/>
        </p:spPr>
        <p:txBody>
          <a:bodyPr lIns="103584" tIns="51793" rIns="103584" bIns="51793">
            <a:spAutoFit/>
          </a:bodyPr>
          <a:lstStyle/>
          <a:p>
            <a:pPr algn="l" defTabSz="1028700" eaLnBrk="0" hangingPunct="0">
              <a:lnSpc>
                <a:spcPts val="2138"/>
              </a:lnSpc>
            </a:pPr>
            <a:r>
              <a:rPr lang="en-US" sz="1600">
                <a:latin typeface="Helvetica" pitchFamily="34" charset="0"/>
              </a:rPr>
              <a:t>What is my IP address?</a:t>
            </a:r>
          </a:p>
        </p:txBody>
      </p:sp>
      <p:sp>
        <p:nvSpPr>
          <p:cNvPr id="114707" name="AutoShape 18"/>
          <p:cNvSpPr>
            <a:spLocks noChangeArrowheads="1"/>
          </p:cNvSpPr>
          <p:nvPr/>
        </p:nvSpPr>
        <p:spPr bwMode="auto">
          <a:xfrm>
            <a:off x="7135813" y="1684338"/>
            <a:ext cx="1779587" cy="2025650"/>
          </a:xfrm>
          <a:prstGeom prst="cloudCallout">
            <a:avLst>
              <a:gd name="adj1" fmla="val -74708"/>
              <a:gd name="adj2" fmla="val 28370"/>
            </a:avLst>
          </a:prstGeom>
          <a:solidFill>
            <a:srgbClr val="FFFFFF"/>
          </a:solidFill>
          <a:ln w="19050">
            <a:solidFill>
              <a:schemeClr val="tx1"/>
            </a:solidFill>
            <a:round/>
            <a:headEnd type="none" w="sm" len="sm"/>
            <a:tailEnd type="none" w="sm" len="sm"/>
          </a:ln>
          <a:effectLst>
            <a:outerShdw dist="35921" dir="2700000" algn="ctr" rotWithShape="0">
              <a:schemeClr val="tx1"/>
            </a:outerShdw>
          </a:effectLst>
        </p:spPr>
        <p:txBody>
          <a:bodyPr wrap="none" anchor="ctr"/>
          <a:lstStyle/>
          <a:p>
            <a:pPr eaLnBrk="0" hangingPunct="0"/>
            <a:endParaRPr lang="fr-FR">
              <a:latin typeface="Helvetica" pitchFamily="34" charset="0"/>
            </a:endParaRPr>
          </a:p>
        </p:txBody>
      </p:sp>
      <p:sp>
        <p:nvSpPr>
          <p:cNvPr id="114708" name="Rectangle 19"/>
          <p:cNvSpPr>
            <a:spLocks noChangeArrowheads="1"/>
          </p:cNvSpPr>
          <p:nvPr/>
        </p:nvSpPr>
        <p:spPr bwMode="auto">
          <a:xfrm>
            <a:off x="7402513" y="1905000"/>
            <a:ext cx="1474787" cy="1462088"/>
          </a:xfrm>
          <a:prstGeom prst="rect">
            <a:avLst/>
          </a:prstGeom>
          <a:noFill/>
          <a:ln w="9525">
            <a:noFill/>
            <a:miter lim="800000"/>
            <a:headEnd/>
            <a:tailEnd/>
          </a:ln>
          <a:effectLst/>
        </p:spPr>
        <p:txBody>
          <a:bodyPr lIns="103584" tIns="51793" rIns="103584" bIns="51793">
            <a:spAutoFit/>
          </a:bodyPr>
          <a:lstStyle/>
          <a:p>
            <a:pPr algn="l" defTabSz="1028700" eaLnBrk="0" hangingPunct="0">
              <a:lnSpc>
                <a:spcPts val="2138"/>
              </a:lnSpc>
            </a:pPr>
            <a:r>
              <a:rPr lang="en-US" sz="1600">
                <a:latin typeface="Helvetica" pitchFamily="34" charset="0"/>
              </a:rPr>
              <a:t>I heard that broadcast. Your IP address is 172.16.3.25.</a:t>
            </a: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miter lim="800000"/>
            <a:headEnd/>
            <a:tailEnd/>
          </a:ln>
        </p:spPr>
        <p:txBody>
          <a:bodyPr/>
          <a:lstStyle/>
          <a:p>
            <a:fld id="{08A57170-583C-4A0E-A40F-95EC0796C3BF}" type="slidenum">
              <a:rPr lang="en-US" smtClean="0"/>
              <a:pPr/>
              <a:t>125</a:t>
            </a:fld>
            <a:endParaRPr lang="en-US" smtClean="0"/>
          </a:p>
        </p:txBody>
      </p:sp>
      <p:sp>
        <p:nvSpPr>
          <p:cNvPr id="4" name="Rectangle 3"/>
          <p:cNvSpPr/>
          <p:nvPr/>
        </p:nvSpPr>
        <p:spPr>
          <a:xfrm>
            <a:off x="785786" y="5000636"/>
            <a:ext cx="7786742" cy="78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p:cNvSpPr txBox="1"/>
          <p:nvPr/>
        </p:nvSpPr>
        <p:spPr>
          <a:xfrm>
            <a:off x="1214414" y="4071942"/>
            <a:ext cx="6929486" cy="523220"/>
          </a:xfrm>
          <a:prstGeom prst="rect">
            <a:avLst/>
          </a:prstGeom>
          <a:noFill/>
        </p:spPr>
        <p:txBody>
          <a:bodyPr wrap="square" rtlCol="0">
            <a:spAutoFit/>
          </a:bodyPr>
          <a:lstStyle/>
          <a:p>
            <a:pPr algn="r"/>
            <a:r>
              <a:rPr lang="fr-FR" sz="2800" dirty="0" smtClean="0">
                <a:solidFill>
                  <a:schemeClr val="bg2">
                    <a:lumMod val="25000"/>
                  </a:schemeClr>
                </a:solidFill>
                <a:effectLst>
                  <a:outerShdw blurRad="38100" dist="38100" dir="2700000" algn="tl">
                    <a:srgbClr val="000000">
                      <a:alpha val="43137"/>
                    </a:srgbClr>
                  </a:outerShdw>
                </a:effectLst>
                <a:latin typeface="+mj-lt"/>
              </a:rPr>
              <a:t>Medias</a:t>
            </a:r>
            <a:endParaRPr lang="en-US" sz="2800" dirty="0">
              <a:solidFill>
                <a:schemeClr val="bg2">
                  <a:lumMod val="25000"/>
                </a:schemeClr>
              </a:solidFill>
              <a:effectLst>
                <a:outerShdw blurRad="38100" dist="38100" dir="2700000" algn="tl">
                  <a:srgbClr val="000000">
                    <a:alpha val="43137"/>
                  </a:srgbClr>
                </a:outerShdw>
              </a:effectLst>
              <a:latin typeface="+mj-lt"/>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Câbles à paires torsadées</a:t>
            </a:r>
            <a:endParaRPr lang="en-US" dirty="0"/>
          </a:p>
        </p:txBody>
      </p:sp>
      <p:sp>
        <p:nvSpPr>
          <p:cNvPr id="118786" name="Slide Number Placeholder 3"/>
          <p:cNvSpPr>
            <a:spLocks noGrp="1"/>
          </p:cNvSpPr>
          <p:nvPr>
            <p:ph type="sldNum" sz="quarter" idx="12"/>
          </p:nvPr>
        </p:nvSpPr>
        <p:spPr>
          <a:noFill/>
          <a:ln>
            <a:miter lim="800000"/>
            <a:headEnd/>
            <a:tailEnd/>
          </a:ln>
        </p:spPr>
        <p:txBody>
          <a:bodyPr/>
          <a:lstStyle/>
          <a:p>
            <a:fld id="{9C940D16-0687-4DED-A02A-C0D42D3C8DEF}" type="slidenum">
              <a:rPr lang="en-US" smtClean="0"/>
              <a:pPr/>
              <a:t>126</a:t>
            </a:fld>
            <a:endParaRPr lang="en-US" smtClean="0"/>
          </a:p>
        </p:txBody>
      </p:sp>
      <p:sp>
        <p:nvSpPr>
          <p:cNvPr id="118787" name="Rectangle 2"/>
          <p:cNvSpPr>
            <a:spLocks noChangeArrowheads="1"/>
          </p:cNvSpPr>
          <p:nvPr/>
        </p:nvSpPr>
        <p:spPr bwMode="auto">
          <a:xfrm>
            <a:off x="457200" y="1981200"/>
            <a:ext cx="7924800" cy="1981200"/>
          </a:xfrm>
          <a:prstGeom prst="rect">
            <a:avLst/>
          </a:prstGeom>
          <a:noFill/>
          <a:ln w="9525">
            <a:noFill/>
            <a:miter lim="800000"/>
            <a:headEnd/>
            <a:tailEnd/>
          </a:ln>
          <a:effectLst/>
        </p:spPr>
        <p:txBody>
          <a:bodyPr lIns="92075" tIns="46038" rIns="92075" bIns="46038"/>
          <a:lstStyle/>
          <a:p>
            <a:pPr marL="342900" indent="-342900">
              <a:lnSpc>
                <a:spcPct val="80000"/>
              </a:lnSpc>
              <a:spcBef>
                <a:spcPct val="20000"/>
              </a:spcBef>
              <a:buClr>
                <a:schemeClr val="tx1"/>
              </a:buClr>
              <a:buFont typeface="Wingdings" pitchFamily="2" charset="2"/>
              <a:buChar char="q"/>
            </a:pPr>
            <a:r>
              <a:rPr lang="fr-FR" sz="2000" dirty="0" smtClean="0">
                <a:solidFill>
                  <a:schemeClr val="tx2"/>
                </a:solidFill>
                <a:latin typeface="+mj-lt"/>
                <a:ea typeface="+mj-ea"/>
                <a:cs typeface="+mj-cs"/>
              </a:rPr>
              <a:t>Câble à paires torsadées non blindées (UTP)</a:t>
            </a:r>
          </a:p>
          <a:p>
            <a:pPr marL="342900" indent="-342900">
              <a:lnSpc>
                <a:spcPct val="80000"/>
              </a:lnSpc>
              <a:spcBef>
                <a:spcPct val="20000"/>
              </a:spcBef>
              <a:buClr>
                <a:schemeClr val="tx1"/>
              </a:buClr>
              <a:buFont typeface="Wingdings" pitchFamily="2" charset="2"/>
              <a:buChar char="q"/>
            </a:pPr>
            <a:endParaRPr lang="fr-FR" sz="2000" dirty="0" smtClean="0">
              <a:solidFill>
                <a:schemeClr val="tx2"/>
              </a:solidFill>
              <a:latin typeface="+mj-lt"/>
              <a:ea typeface="+mj-ea"/>
              <a:cs typeface="+mj-cs"/>
            </a:endParaRPr>
          </a:p>
          <a:p>
            <a:pPr marL="342900" indent="-342900">
              <a:lnSpc>
                <a:spcPct val="80000"/>
              </a:lnSpc>
              <a:spcBef>
                <a:spcPct val="20000"/>
              </a:spcBef>
              <a:buClr>
                <a:schemeClr val="tx1"/>
              </a:buClr>
            </a:pPr>
            <a:r>
              <a:rPr lang="fr-FR" sz="2000" dirty="0" smtClean="0">
                <a:solidFill>
                  <a:schemeClr val="tx2"/>
                </a:solidFill>
                <a:latin typeface="+mj-lt"/>
                <a:ea typeface="+mj-ea"/>
                <a:cs typeface="+mj-cs"/>
              </a:rPr>
              <a:t>le plus populaire</a:t>
            </a:r>
          </a:p>
          <a:p>
            <a:pPr marL="342900" indent="-342900">
              <a:lnSpc>
                <a:spcPct val="80000"/>
              </a:lnSpc>
              <a:spcBef>
                <a:spcPct val="20000"/>
              </a:spcBef>
              <a:buClr>
                <a:schemeClr val="tx1"/>
              </a:buClr>
            </a:pPr>
            <a:r>
              <a:rPr lang="fr-FR" sz="2000" dirty="0" smtClean="0">
                <a:solidFill>
                  <a:schemeClr val="tx2"/>
                </a:solidFill>
                <a:latin typeface="+mj-lt"/>
                <a:ea typeface="+mj-ea"/>
                <a:cs typeface="+mj-cs"/>
              </a:rPr>
              <a:t>longueur maximale de 100 m</a:t>
            </a:r>
          </a:p>
          <a:p>
            <a:pPr marL="342900" indent="-342900">
              <a:lnSpc>
                <a:spcPct val="80000"/>
              </a:lnSpc>
              <a:spcBef>
                <a:spcPct val="20000"/>
              </a:spcBef>
              <a:buClr>
                <a:schemeClr val="tx1"/>
              </a:buClr>
            </a:pPr>
            <a:r>
              <a:rPr lang="fr-FR" sz="2000" dirty="0" smtClean="0">
                <a:solidFill>
                  <a:schemeClr val="tx2"/>
                </a:solidFill>
                <a:latin typeface="+mj-lt"/>
                <a:ea typeface="+mj-ea"/>
                <a:cs typeface="+mj-cs"/>
              </a:rPr>
              <a:t>sensible au bruit</a:t>
            </a:r>
            <a:endParaRPr lang="en-US" sz="2000" dirty="0" smtClean="0">
              <a:solidFill>
                <a:schemeClr val="tx2"/>
              </a:solidFill>
              <a:latin typeface="+mj-lt"/>
              <a:ea typeface="+mj-ea"/>
              <a:cs typeface="+mj-cs"/>
            </a:endParaRPr>
          </a:p>
        </p:txBody>
      </p:sp>
      <p:graphicFrame>
        <p:nvGraphicFramePr>
          <p:cNvPr id="1894403" name="Object 3"/>
          <p:cNvGraphicFramePr>
            <a:graphicFrameLocks noChangeAspect="1"/>
          </p:cNvGraphicFramePr>
          <p:nvPr/>
        </p:nvGraphicFramePr>
        <p:xfrm>
          <a:off x="452469" y="3733800"/>
          <a:ext cx="8548687" cy="3001963"/>
        </p:xfrm>
        <a:graphic>
          <a:graphicData uri="http://schemas.openxmlformats.org/presentationml/2006/ole">
            <mc:AlternateContent xmlns:mc="http://schemas.openxmlformats.org/markup-compatibility/2006">
              <mc:Choice xmlns:v="urn:schemas-microsoft-com:vml" Requires="v">
                <p:oleObj spid="_x0000_s27671" name="Document" r:id="rId3" imgW="8006736" imgH="2763838" progId="Word.Document.8">
                  <p:embed/>
                </p:oleObj>
              </mc:Choice>
              <mc:Fallback>
                <p:oleObj name="Document" r:id="rId3" imgW="8006736" imgH="2763838"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69" y="3733800"/>
                        <a:ext cx="8548687" cy="300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94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p:cNvSpPr>
            <a:spLocks noGrp="1"/>
          </p:cNvSpPr>
          <p:nvPr>
            <p:ph type="title"/>
          </p:nvPr>
        </p:nvSpPr>
        <p:spPr>
          <a:xfrm>
            <a:off x="457200" y="714356"/>
            <a:ext cx="8229600" cy="714396"/>
          </a:xfrm>
        </p:spPr>
        <p:txBody>
          <a:bodyPr>
            <a:normAutofit fontScale="90000"/>
          </a:bodyPr>
          <a:lstStyle/>
          <a:p>
            <a:r>
              <a:rPr lang="en-US" altLang="zh-TW" sz="2800" dirty="0" smtClean="0">
                <a:ea typeface="新細明體" pitchFamily="18" charset="-120"/>
              </a:rPr>
              <a:t/>
            </a:r>
            <a:br>
              <a:rPr lang="en-US" altLang="zh-TW" sz="2800" dirty="0" smtClean="0">
                <a:ea typeface="新細明體" pitchFamily="18" charset="-120"/>
              </a:rPr>
            </a:br>
            <a:r>
              <a:rPr lang="en-US" altLang="zh-TW" sz="2800" dirty="0" smtClean="0">
                <a:ea typeface="新細明體" pitchFamily="18" charset="-120"/>
              </a:rPr>
              <a:t>Baseband</a:t>
            </a:r>
            <a:r>
              <a:rPr lang="en-US" dirty="0" smtClean="0">
                <a:solidFill>
                  <a:srgbClr val="FFCC00"/>
                </a:solidFill>
                <a:latin typeface="Tahoma" pitchFamily="34" charset="0"/>
              </a:rPr>
              <a:t> </a:t>
            </a:r>
            <a:r>
              <a:rPr lang="en-US" altLang="zh-TW" sz="2800" dirty="0" smtClean="0">
                <a:ea typeface="新細明體" pitchFamily="18" charset="-120"/>
              </a:rPr>
              <a:t>VS Broadband </a:t>
            </a:r>
            <a:br>
              <a:rPr lang="en-US" altLang="zh-TW" sz="2800" dirty="0" smtClean="0">
                <a:ea typeface="新細明體" pitchFamily="18" charset="-120"/>
              </a:rPr>
            </a:br>
            <a:endParaRPr lang="en-US" altLang="zh-TW" sz="2800" dirty="0" smtClean="0">
              <a:ea typeface="新細明體" pitchFamily="18" charset="-120"/>
            </a:endParaRPr>
          </a:p>
        </p:txBody>
      </p:sp>
      <p:sp>
        <p:nvSpPr>
          <p:cNvPr id="119810" name="Slide Number Placeholder 3"/>
          <p:cNvSpPr>
            <a:spLocks noGrp="1"/>
          </p:cNvSpPr>
          <p:nvPr>
            <p:ph type="sldNum" sz="quarter" idx="12"/>
          </p:nvPr>
        </p:nvSpPr>
        <p:spPr>
          <a:noFill/>
          <a:ln>
            <a:miter lim="800000"/>
            <a:headEnd/>
            <a:tailEnd/>
          </a:ln>
        </p:spPr>
        <p:txBody>
          <a:bodyPr/>
          <a:lstStyle/>
          <a:p>
            <a:fld id="{3144C1EB-2F02-418B-B492-9002B73BF59B}" type="slidenum">
              <a:rPr lang="en-US" smtClean="0"/>
              <a:pPr/>
              <a:t>127</a:t>
            </a:fld>
            <a:endParaRPr lang="en-US" smtClean="0"/>
          </a:p>
        </p:txBody>
      </p:sp>
      <p:sp>
        <p:nvSpPr>
          <p:cNvPr id="1893378" name="Rectangle 2"/>
          <p:cNvSpPr>
            <a:spLocks noChangeArrowheads="1"/>
          </p:cNvSpPr>
          <p:nvPr/>
        </p:nvSpPr>
        <p:spPr bwMode="auto">
          <a:xfrm>
            <a:off x="381000" y="1676400"/>
            <a:ext cx="8382000" cy="3124200"/>
          </a:xfrm>
          <a:prstGeom prst="rect">
            <a:avLst/>
          </a:prstGeom>
          <a:noFill/>
          <a:ln w="9525">
            <a:noFill/>
            <a:miter lim="800000"/>
            <a:headEnd/>
            <a:tailEnd/>
          </a:ln>
          <a:effectLst/>
        </p:spPr>
        <p:txBody>
          <a:bodyPr lIns="92075" tIns="46038" rIns="92075" bIns="46038"/>
          <a:lstStyle/>
          <a:p>
            <a:pPr marL="342900" indent="-342900" algn="l">
              <a:lnSpc>
                <a:spcPct val="90000"/>
              </a:lnSpc>
              <a:spcBef>
                <a:spcPct val="20000"/>
              </a:spcBef>
              <a:buClr>
                <a:schemeClr val="tx1"/>
              </a:buClr>
              <a:buFont typeface="Wingdings" pitchFamily="2" charset="2"/>
              <a:buChar char="q"/>
            </a:pPr>
            <a:r>
              <a:rPr lang="en-US" sz="2400" b="0" dirty="0" smtClean="0">
                <a:latin typeface="Tahoma" pitchFamily="34" charset="0"/>
              </a:rPr>
              <a:t>Transmission en </a:t>
            </a:r>
            <a:r>
              <a:rPr lang="en-US" sz="2400" b="0" dirty="0" err="1" smtClean="0">
                <a:latin typeface="Tahoma" pitchFamily="34" charset="0"/>
              </a:rPr>
              <a:t>bande</a:t>
            </a:r>
            <a:r>
              <a:rPr lang="en-US" sz="2400" b="0" dirty="0" smtClean="0">
                <a:latin typeface="Tahoma" pitchFamily="34" charset="0"/>
              </a:rPr>
              <a:t> de base</a:t>
            </a:r>
          </a:p>
          <a:p>
            <a:pPr marL="742950" lvl="1" indent="-285750">
              <a:lnSpc>
                <a:spcPct val="80000"/>
              </a:lnSpc>
              <a:spcBef>
                <a:spcPct val="20000"/>
              </a:spcBef>
              <a:buClr>
                <a:schemeClr val="tx1"/>
              </a:buClr>
              <a:buFont typeface="Arial" pitchFamily="34" charset="0"/>
              <a:buChar char="•"/>
            </a:pPr>
            <a:r>
              <a:rPr lang="fr-FR" sz="2000" dirty="0" smtClean="0">
                <a:latin typeface="Tahoma" pitchFamily="34" charset="0"/>
              </a:rPr>
              <a:t>Totalité du canal est utilisé pour transmettre un signal numérique unique</a:t>
            </a:r>
          </a:p>
          <a:p>
            <a:pPr marL="742950" lvl="1" indent="-285750">
              <a:lnSpc>
                <a:spcPct val="80000"/>
              </a:lnSpc>
              <a:spcBef>
                <a:spcPct val="20000"/>
              </a:spcBef>
              <a:buClr>
                <a:schemeClr val="tx1"/>
              </a:buClr>
              <a:buFont typeface="Arial" pitchFamily="34" charset="0"/>
              <a:buChar char="•"/>
            </a:pPr>
            <a:r>
              <a:rPr lang="fr-FR" sz="2000" dirty="0" smtClean="0">
                <a:latin typeface="Tahoma" pitchFamily="34" charset="0"/>
              </a:rPr>
              <a:t>Largeur de bande complète du câble est utilisé par un signal unique</a:t>
            </a:r>
          </a:p>
          <a:p>
            <a:pPr marL="742950" lvl="1" indent="-285750">
              <a:lnSpc>
                <a:spcPct val="80000"/>
              </a:lnSpc>
              <a:spcBef>
                <a:spcPct val="20000"/>
              </a:spcBef>
              <a:buClr>
                <a:schemeClr val="tx1"/>
              </a:buClr>
              <a:buFont typeface="Arial" pitchFamily="34" charset="0"/>
              <a:buChar char="•"/>
            </a:pPr>
            <a:r>
              <a:rPr lang="fr-FR" sz="2000" dirty="0" smtClean="0">
                <a:latin typeface="Tahoma" pitchFamily="34" charset="0"/>
              </a:rPr>
              <a:t>La distance de transmission est plus courte</a:t>
            </a:r>
          </a:p>
          <a:p>
            <a:pPr marL="742950" lvl="1" indent="-285750">
              <a:lnSpc>
                <a:spcPct val="80000"/>
              </a:lnSpc>
              <a:spcBef>
                <a:spcPct val="20000"/>
              </a:spcBef>
              <a:buClr>
                <a:schemeClr val="tx1"/>
              </a:buClr>
              <a:buFont typeface="Arial" pitchFamily="34" charset="0"/>
              <a:buChar char="•"/>
            </a:pPr>
            <a:r>
              <a:rPr lang="en-US" sz="2000" dirty="0" err="1" smtClean="0">
                <a:latin typeface="Tahoma" pitchFamily="34" charset="0"/>
              </a:rPr>
              <a:t>L'interférence</a:t>
            </a:r>
            <a:r>
              <a:rPr lang="en-US" sz="2000" dirty="0" smtClean="0">
                <a:latin typeface="Tahoma" pitchFamily="34" charset="0"/>
              </a:rPr>
              <a:t> </a:t>
            </a:r>
            <a:r>
              <a:rPr lang="en-US" sz="2000" dirty="0" err="1" smtClean="0">
                <a:latin typeface="Tahoma" pitchFamily="34" charset="0"/>
              </a:rPr>
              <a:t>électrique</a:t>
            </a:r>
            <a:r>
              <a:rPr lang="en-US" sz="2000" dirty="0" smtClean="0">
                <a:latin typeface="Tahoma" pitchFamily="34" charset="0"/>
              </a:rPr>
              <a:t> </a:t>
            </a:r>
            <a:r>
              <a:rPr lang="en-US" sz="2000" dirty="0" err="1" smtClean="0">
                <a:latin typeface="Tahoma" pitchFamily="34" charset="0"/>
              </a:rPr>
              <a:t>est</a:t>
            </a:r>
            <a:r>
              <a:rPr lang="en-US" sz="2000" dirty="0" smtClean="0">
                <a:latin typeface="Tahoma" pitchFamily="34" charset="0"/>
              </a:rPr>
              <a:t> </a:t>
            </a:r>
            <a:r>
              <a:rPr lang="en-US" sz="2000" dirty="0" err="1" smtClean="0">
                <a:latin typeface="Tahoma" pitchFamily="34" charset="0"/>
              </a:rPr>
              <a:t>inférieure</a:t>
            </a:r>
            <a:endParaRPr lang="en-US" sz="900" b="0" dirty="0" smtClean="0">
              <a:latin typeface="Tahoma" pitchFamily="34" charset="0"/>
            </a:endParaRPr>
          </a:p>
          <a:p>
            <a:pPr marL="342900" indent="-342900">
              <a:lnSpc>
                <a:spcPct val="90000"/>
              </a:lnSpc>
              <a:spcBef>
                <a:spcPct val="20000"/>
              </a:spcBef>
              <a:buClr>
                <a:schemeClr val="tx1"/>
              </a:buClr>
              <a:buFont typeface="Wingdings" pitchFamily="2" charset="2"/>
              <a:buChar char="q"/>
            </a:pPr>
            <a:r>
              <a:rPr lang="en-US" sz="2400" dirty="0" smtClean="0">
                <a:latin typeface="Tahoma" pitchFamily="34" charset="0"/>
              </a:rPr>
              <a:t>Transmission à large </a:t>
            </a:r>
            <a:r>
              <a:rPr lang="en-US" sz="2400" dirty="0" err="1" smtClean="0">
                <a:latin typeface="Tahoma" pitchFamily="34" charset="0"/>
              </a:rPr>
              <a:t>bande</a:t>
            </a:r>
            <a:endParaRPr lang="en-US" sz="2400" b="0" dirty="0" smtClean="0">
              <a:latin typeface="Tahoma" pitchFamily="34" charset="0"/>
            </a:endParaRPr>
          </a:p>
          <a:p>
            <a:pPr marL="742950" lvl="1" indent="-285750">
              <a:lnSpc>
                <a:spcPct val="80000"/>
              </a:lnSpc>
              <a:spcBef>
                <a:spcPct val="20000"/>
              </a:spcBef>
              <a:buClr>
                <a:schemeClr val="tx1"/>
              </a:buClr>
              <a:buFont typeface="Arial" pitchFamily="34" charset="0"/>
              <a:buChar char="•"/>
            </a:pPr>
            <a:r>
              <a:rPr lang="fr-FR" sz="2000" dirty="0" smtClean="0">
                <a:latin typeface="Tahoma" pitchFamily="34" charset="0"/>
              </a:rPr>
              <a:t>Utilise signalisation analogiques et une gamme de fréquences</a:t>
            </a:r>
            <a:endParaRPr lang="en-US" sz="2000" dirty="0" smtClean="0">
              <a:latin typeface="Tahoma" pitchFamily="34" charset="0"/>
            </a:endParaRPr>
          </a:p>
          <a:p>
            <a:pPr marL="742950" lvl="1" indent="-285750">
              <a:lnSpc>
                <a:spcPct val="80000"/>
              </a:lnSpc>
              <a:spcBef>
                <a:spcPct val="20000"/>
              </a:spcBef>
              <a:buClr>
                <a:schemeClr val="tx1"/>
              </a:buClr>
              <a:buFont typeface="Arial" pitchFamily="34" charset="0"/>
              <a:buChar char="•"/>
            </a:pPr>
            <a:r>
              <a:rPr lang="fr-FR" sz="2000" dirty="0" smtClean="0">
                <a:latin typeface="Tahoma" pitchFamily="34" charset="0"/>
              </a:rPr>
              <a:t>Écoulement continu de signaux sous forme d'ondes</a:t>
            </a:r>
          </a:p>
          <a:p>
            <a:pPr marL="742950" lvl="1" indent="-285750">
              <a:lnSpc>
                <a:spcPct val="80000"/>
              </a:lnSpc>
              <a:spcBef>
                <a:spcPct val="20000"/>
              </a:spcBef>
              <a:buClr>
                <a:schemeClr val="tx1"/>
              </a:buClr>
              <a:buFont typeface="Arial" pitchFamily="34" charset="0"/>
              <a:buChar char="•"/>
            </a:pPr>
            <a:r>
              <a:rPr lang="fr-FR" sz="2000" b="0" dirty="0" smtClean="0">
                <a:latin typeface="Tahoma" pitchFamily="34" charset="0"/>
              </a:rPr>
              <a:t>Supporte multiples transmissions analogiques ( canaux)</a:t>
            </a:r>
            <a:endParaRPr lang="en-US" sz="2000" b="0" dirty="0">
              <a:latin typeface="Tahoma" pitchFamily="34" charset="0"/>
            </a:endParaRPr>
          </a:p>
        </p:txBody>
      </p:sp>
      <p:graphicFrame>
        <p:nvGraphicFramePr>
          <p:cNvPr id="119812" name="Object 3"/>
          <p:cNvGraphicFramePr>
            <a:graphicFrameLocks/>
          </p:cNvGraphicFramePr>
          <p:nvPr/>
        </p:nvGraphicFramePr>
        <p:xfrm>
          <a:off x="6400800" y="5105400"/>
          <a:ext cx="1752600" cy="688975"/>
        </p:xfrm>
        <a:graphic>
          <a:graphicData uri="http://schemas.openxmlformats.org/presentationml/2006/ole">
            <mc:AlternateContent xmlns:mc="http://schemas.openxmlformats.org/markup-compatibility/2006">
              <mc:Choice xmlns:v="urn:schemas-microsoft-com:vml" Requires="v">
                <p:oleObj spid="_x0000_s28716" name="Worksheet" r:id="rId3" imgW="3350880" imgH="1712880" progId="Excel.Sheet.8">
                  <p:embed/>
                </p:oleObj>
              </mc:Choice>
              <mc:Fallback>
                <p:oleObj name="Worksheet" r:id="rId3" imgW="3350880" imgH="1712880" progId="Excel.Sheet.8">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r="54382"/>
                      <a:stretch>
                        <a:fillRect/>
                      </a:stretch>
                    </p:blipFill>
                    <p:spPr bwMode="auto">
                      <a:xfrm>
                        <a:off x="6400800" y="5105400"/>
                        <a:ext cx="17526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813" name="Freeform 4"/>
          <p:cNvSpPr>
            <a:spLocks/>
          </p:cNvSpPr>
          <p:nvPr/>
        </p:nvSpPr>
        <p:spPr bwMode="auto">
          <a:xfrm>
            <a:off x="1066800" y="5486400"/>
            <a:ext cx="1905000" cy="304800"/>
          </a:xfrm>
          <a:custGeom>
            <a:avLst/>
            <a:gdLst>
              <a:gd name="T0" fmla="*/ 0 w 2448"/>
              <a:gd name="T1" fmla="*/ 2147483647 h 432"/>
              <a:gd name="T2" fmla="*/ 0 w 2448"/>
              <a:gd name="T3" fmla="*/ 0 h 432"/>
              <a:gd name="T4" fmla="*/ 2147483647 w 2448"/>
              <a:gd name="T5" fmla="*/ 0 h 432"/>
              <a:gd name="T6" fmla="*/ 2147483647 w 2448"/>
              <a:gd name="T7" fmla="*/ 2147483647 h 432"/>
              <a:gd name="T8" fmla="*/ 2147483647 w 2448"/>
              <a:gd name="T9" fmla="*/ 2147483647 h 432"/>
              <a:gd name="T10" fmla="*/ 2147483647 w 2448"/>
              <a:gd name="T11" fmla="*/ 0 h 432"/>
              <a:gd name="T12" fmla="*/ 2147483647 w 2448"/>
              <a:gd name="T13" fmla="*/ 0 h 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8" h="432">
                <a:moveTo>
                  <a:pt x="0" y="432"/>
                </a:moveTo>
                <a:lnTo>
                  <a:pt x="0" y="0"/>
                </a:lnTo>
                <a:lnTo>
                  <a:pt x="528" y="0"/>
                </a:lnTo>
                <a:lnTo>
                  <a:pt x="528" y="432"/>
                </a:lnTo>
                <a:lnTo>
                  <a:pt x="1056" y="432"/>
                </a:lnTo>
                <a:lnTo>
                  <a:pt x="1056" y="0"/>
                </a:lnTo>
                <a:lnTo>
                  <a:pt x="2448" y="0"/>
                </a:lnTo>
              </a:path>
            </a:pathLst>
          </a:custGeom>
          <a:noFill/>
          <a:ln w="9525">
            <a:solidFill>
              <a:schemeClr val="tx1"/>
            </a:solidFill>
            <a:round/>
            <a:headEnd/>
            <a:tailEnd/>
          </a:ln>
          <a:effectLst/>
        </p:spPr>
        <p:txBody>
          <a:bodyPr wrap="none" anchor="ctr"/>
          <a:lstStyle/>
          <a:p>
            <a:endParaRPr lang="en-US"/>
          </a:p>
        </p:txBody>
      </p:sp>
      <p:graphicFrame>
        <p:nvGraphicFramePr>
          <p:cNvPr id="119814" name="Object 5"/>
          <p:cNvGraphicFramePr>
            <a:graphicFrameLocks noChangeAspect="1"/>
          </p:cNvGraphicFramePr>
          <p:nvPr/>
        </p:nvGraphicFramePr>
        <p:xfrm>
          <a:off x="4038600" y="5062538"/>
          <a:ext cx="1295400" cy="1009650"/>
        </p:xfrm>
        <a:graphic>
          <a:graphicData uri="http://schemas.openxmlformats.org/presentationml/2006/ole">
            <mc:AlternateContent xmlns:mc="http://schemas.openxmlformats.org/markup-compatibility/2006">
              <mc:Choice xmlns:v="urn:schemas-microsoft-com:vml" Requires="v">
                <p:oleObj spid="_x0000_s28717" name="VISIO" r:id="rId5" imgW="2783160" imgH="2169000" progId="Visio.Drawing.11">
                  <p:embed/>
                </p:oleObj>
              </mc:Choice>
              <mc:Fallback>
                <p:oleObj name="VISIO" r:id="rId5" imgW="2783160" imgH="2169000" progId="Visio.Drawing.11">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5062538"/>
                        <a:ext cx="12954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815" name="AutoShape 6"/>
          <p:cNvSpPr>
            <a:spLocks noChangeArrowheads="1"/>
          </p:cNvSpPr>
          <p:nvPr/>
        </p:nvSpPr>
        <p:spPr bwMode="auto">
          <a:xfrm>
            <a:off x="5257800" y="5791200"/>
            <a:ext cx="609600" cy="152400"/>
          </a:xfrm>
          <a:prstGeom prst="cube">
            <a:avLst>
              <a:gd name="adj" fmla="val 25000"/>
            </a:avLst>
          </a:prstGeom>
          <a:solidFill>
            <a:schemeClr val="folHlink"/>
          </a:solidFill>
          <a:ln w="9525">
            <a:solidFill>
              <a:schemeClr val="tx1"/>
            </a:solidFill>
            <a:miter lim="800000"/>
            <a:headEnd/>
            <a:tailEnd/>
          </a:ln>
          <a:effectLst/>
        </p:spPr>
        <p:txBody>
          <a:bodyPr wrap="none" anchor="ctr"/>
          <a:lstStyle/>
          <a:p>
            <a:endParaRPr lang="fr-FR"/>
          </a:p>
        </p:txBody>
      </p:sp>
      <p:sp>
        <p:nvSpPr>
          <p:cNvPr id="119816" name="Text Box 7"/>
          <p:cNvSpPr txBox="1">
            <a:spLocks noChangeArrowheads="1"/>
          </p:cNvSpPr>
          <p:nvPr/>
        </p:nvSpPr>
        <p:spPr bwMode="auto">
          <a:xfrm>
            <a:off x="5029200" y="5943600"/>
            <a:ext cx="1131888" cy="457200"/>
          </a:xfrm>
          <a:prstGeom prst="rect">
            <a:avLst/>
          </a:prstGeom>
          <a:noFill/>
          <a:ln w="9525">
            <a:noFill/>
            <a:miter lim="800000"/>
            <a:headEnd/>
            <a:tailEnd/>
          </a:ln>
          <a:effectLst/>
        </p:spPr>
        <p:txBody>
          <a:bodyPr wrap="none">
            <a:spAutoFit/>
          </a:bodyPr>
          <a:lstStyle/>
          <a:p>
            <a:pPr algn="l"/>
            <a:r>
              <a:rPr lang="en-US" sz="2400" b="0">
                <a:latin typeface="Times New Roman" pitchFamily="18" charset="0"/>
              </a:rPr>
              <a:t>Modem</a:t>
            </a:r>
          </a:p>
        </p:txBody>
      </p:sp>
      <p:sp>
        <p:nvSpPr>
          <p:cNvPr id="119817" name="Line 8"/>
          <p:cNvSpPr>
            <a:spLocks noChangeShapeType="1"/>
          </p:cNvSpPr>
          <p:nvPr/>
        </p:nvSpPr>
        <p:spPr bwMode="auto">
          <a:xfrm>
            <a:off x="4876800" y="5867400"/>
            <a:ext cx="381000" cy="0"/>
          </a:xfrm>
          <a:prstGeom prst="line">
            <a:avLst/>
          </a:prstGeom>
          <a:noFill/>
          <a:ln w="38100">
            <a:solidFill>
              <a:schemeClr val="tx1"/>
            </a:solidFill>
            <a:miter lim="800000"/>
            <a:headEnd/>
            <a:tailEnd/>
          </a:ln>
          <a:effectLst/>
        </p:spPr>
        <p:txBody>
          <a:bodyPr wrap="none"/>
          <a:lstStyle/>
          <a:p>
            <a:endParaRPr lang="en-US"/>
          </a:p>
        </p:txBody>
      </p:sp>
      <p:sp>
        <p:nvSpPr>
          <p:cNvPr id="119818" name="Line 9"/>
          <p:cNvSpPr>
            <a:spLocks noChangeShapeType="1"/>
          </p:cNvSpPr>
          <p:nvPr/>
        </p:nvSpPr>
        <p:spPr bwMode="auto">
          <a:xfrm>
            <a:off x="5867400" y="5867400"/>
            <a:ext cx="2286000" cy="0"/>
          </a:xfrm>
          <a:prstGeom prst="line">
            <a:avLst/>
          </a:prstGeom>
          <a:noFill/>
          <a:ln w="38100">
            <a:solidFill>
              <a:schemeClr val="tx1"/>
            </a:solidFill>
            <a:miter lim="800000"/>
            <a:headEnd/>
            <a:tailEnd/>
          </a:ln>
          <a:effectLst/>
        </p:spPr>
        <p:txBody>
          <a:bodyPr wrap="none"/>
          <a:lstStyle/>
          <a:p>
            <a:endParaRPr lang="en-US"/>
          </a:p>
        </p:txBody>
      </p:sp>
      <p:sp>
        <p:nvSpPr>
          <p:cNvPr id="119819" name="Text Box 10"/>
          <p:cNvSpPr txBox="1">
            <a:spLocks noChangeArrowheads="1"/>
          </p:cNvSpPr>
          <p:nvPr/>
        </p:nvSpPr>
        <p:spPr bwMode="auto">
          <a:xfrm>
            <a:off x="6705600" y="5867400"/>
            <a:ext cx="1997075" cy="830997"/>
          </a:xfrm>
          <a:prstGeom prst="rect">
            <a:avLst/>
          </a:prstGeom>
          <a:noFill/>
          <a:ln w="9525">
            <a:noFill/>
            <a:miter lim="800000"/>
            <a:headEnd/>
            <a:tailEnd/>
          </a:ln>
          <a:effectLst/>
        </p:spPr>
        <p:txBody>
          <a:bodyPr>
            <a:spAutoFit/>
          </a:bodyPr>
          <a:lstStyle/>
          <a:p>
            <a:pPr algn="l"/>
            <a:r>
              <a:rPr lang="en-US" sz="2400" b="0" dirty="0" err="1" smtClean="0">
                <a:latin typeface="Times New Roman" pitchFamily="18" charset="0"/>
              </a:rPr>
              <a:t>Transmision</a:t>
            </a:r>
            <a:r>
              <a:rPr lang="en-US" sz="2400" b="0" dirty="0" smtClean="0">
                <a:latin typeface="Times New Roman" pitchFamily="18" charset="0"/>
              </a:rPr>
              <a:t> large </a:t>
            </a:r>
            <a:r>
              <a:rPr lang="en-US" sz="2400" b="0" dirty="0" err="1" smtClean="0">
                <a:latin typeface="Times New Roman" pitchFamily="18" charset="0"/>
              </a:rPr>
              <a:t>bande</a:t>
            </a:r>
            <a:endParaRPr lang="en-US" sz="2400" b="0" dirty="0">
              <a:latin typeface="Times New Roman" pitchFamily="18" charset="0"/>
            </a:endParaRPr>
          </a:p>
        </p:txBody>
      </p:sp>
      <p:pic>
        <p:nvPicPr>
          <p:cNvPr id="119820" name="Picture 11" descr="Network Card"/>
          <p:cNvPicPr>
            <a:picLocks noChangeAspect="1" noChangeArrowheads="1"/>
          </p:cNvPicPr>
          <p:nvPr/>
        </p:nvPicPr>
        <p:blipFill>
          <a:blip r:embed="rId7"/>
          <a:srcRect l="19514" t="33107" r="19514" b="9932"/>
          <a:stretch>
            <a:fillRect/>
          </a:stretch>
        </p:blipFill>
        <p:spPr bwMode="auto">
          <a:xfrm>
            <a:off x="2895600" y="5562600"/>
            <a:ext cx="1066800" cy="587375"/>
          </a:xfrm>
          <a:prstGeom prst="rect">
            <a:avLst/>
          </a:prstGeom>
          <a:noFill/>
          <a:ln w="9525">
            <a:noFill/>
            <a:miter lim="800000"/>
            <a:headEnd/>
            <a:tailEnd/>
          </a:ln>
        </p:spPr>
      </p:pic>
      <p:sp>
        <p:nvSpPr>
          <p:cNvPr id="119821" name="Line 12"/>
          <p:cNvSpPr>
            <a:spLocks noChangeShapeType="1"/>
          </p:cNvSpPr>
          <p:nvPr/>
        </p:nvSpPr>
        <p:spPr bwMode="auto">
          <a:xfrm flipH="1">
            <a:off x="3733800" y="5867400"/>
            <a:ext cx="381000" cy="0"/>
          </a:xfrm>
          <a:prstGeom prst="line">
            <a:avLst/>
          </a:prstGeom>
          <a:noFill/>
          <a:ln w="38100">
            <a:solidFill>
              <a:schemeClr val="tx1"/>
            </a:solidFill>
            <a:miter lim="800000"/>
            <a:headEnd/>
            <a:tailEnd/>
          </a:ln>
          <a:effectLst/>
        </p:spPr>
        <p:txBody>
          <a:bodyPr wrap="none"/>
          <a:lstStyle/>
          <a:p>
            <a:endParaRPr lang="en-US"/>
          </a:p>
        </p:txBody>
      </p:sp>
      <p:sp>
        <p:nvSpPr>
          <p:cNvPr id="119822" name="Line 13"/>
          <p:cNvSpPr>
            <a:spLocks noChangeShapeType="1"/>
          </p:cNvSpPr>
          <p:nvPr/>
        </p:nvSpPr>
        <p:spPr bwMode="auto">
          <a:xfrm flipH="1">
            <a:off x="914400" y="5867400"/>
            <a:ext cx="2057400" cy="0"/>
          </a:xfrm>
          <a:prstGeom prst="line">
            <a:avLst/>
          </a:prstGeom>
          <a:noFill/>
          <a:ln w="38100">
            <a:solidFill>
              <a:schemeClr val="tx1"/>
            </a:solidFill>
            <a:miter lim="800000"/>
            <a:headEnd/>
            <a:tailEnd/>
          </a:ln>
          <a:effectLst/>
        </p:spPr>
        <p:txBody>
          <a:bodyPr wrap="none"/>
          <a:lstStyle/>
          <a:p>
            <a:endParaRPr lang="en-US"/>
          </a:p>
        </p:txBody>
      </p:sp>
      <p:sp>
        <p:nvSpPr>
          <p:cNvPr id="119823" name="Text Box 14"/>
          <p:cNvSpPr txBox="1">
            <a:spLocks noChangeArrowheads="1"/>
          </p:cNvSpPr>
          <p:nvPr/>
        </p:nvSpPr>
        <p:spPr bwMode="auto">
          <a:xfrm>
            <a:off x="2819400" y="6035675"/>
            <a:ext cx="1295400" cy="822325"/>
          </a:xfrm>
          <a:prstGeom prst="rect">
            <a:avLst/>
          </a:prstGeom>
          <a:noFill/>
          <a:ln w="9525">
            <a:noFill/>
            <a:miter lim="800000"/>
            <a:headEnd/>
            <a:tailEnd/>
          </a:ln>
          <a:effectLst/>
        </p:spPr>
        <p:txBody>
          <a:bodyPr>
            <a:spAutoFit/>
          </a:bodyPr>
          <a:lstStyle/>
          <a:p>
            <a:pPr algn="l"/>
            <a:r>
              <a:rPr lang="en-US" sz="2400" b="0">
                <a:latin typeface="Times New Roman" pitchFamily="18" charset="0"/>
              </a:rPr>
              <a:t>Network Card</a:t>
            </a:r>
          </a:p>
        </p:txBody>
      </p:sp>
      <p:sp>
        <p:nvSpPr>
          <p:cNvPr id="119824" name="Text Box 15"/>
          <p:cNvSpPr txBox="1">
            <a:spLocks noChangeArrowheads="1"/>
          </p:cNvSpPr>
          <p:nvPr/>
        </p:nvSpPr>
        <p:spPr bwMode="auto">
          <a:xfrm>
            <a:off x="838200" y="5867400"/>
            <a:ext cx="1997075" cy="830997"/>
          </a:xfrm>
          <a:prstGeom prst="rect">
            <a:avLst/>
          </a:prstGeom>
          <a:noFill/>
          <a:ln w="9525">
            <a:noFill/>
            <a:miter lim="800000"/>
            <a:headEnd/>
            <a:tailEnd/>
          </a:ln>
          <a:effectLst/>
        </p:spPr>
        <p:txBody>
          <a:bodyPr>
            <a:spAutoFit/>
          </a:bodyPr>
          <a:lstStyle/>
          <a:p>
            <a:pPr algn="l"/>
            <a:r>
              <a:rPr lang="en-US" sz="2400" b="0" dirty="0" smtClean="0">
                <a:latin typeface="Times New Roman" pitchFamily="18" charset="0"/>
              </a:rPr>
              <a:t>Transmission </a:t>
            </a:r>
            <a:r>
              <a:rPr lang="en-US" sz="2400" b="0" dirty="0" err="1" smtClean="0">
                <a:latin typeface="Times New Roman" pitchFamily="18" charset="0"/>
              </a:rPr>
              <a:t>Bande</a:t>
            </a:r>
            <a:r>
              <a:rPr lang="en-US" sz="2400" b="0" dirty="0" smtClean="0">
                <a:latin typeface="Times New Roman" pitchFamily="18" charset="0"/>
              </a:rPr>
              <a:t> de base</a:t>
            </a:r>
            <a:endParaRPr lang="en-US" sz="2400" b="0"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9337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93378">
                                            <p:txEl>
                                              <p:pRg st="0" end="0"/>
                                            </p:txEl>
                                          </p:spTgt>
                                        </p:tgtEl>
                                        <p:attrNameLst>
                                          <p:attrName>ppt_c</p:attrName>
                                        </p:attrNameLst>
                                      </p:cBhvr>
                                      <p:to>
                                        <a:srgbClr val="C0C0C0"/>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9337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93378">
                                            <p:txEl>
                                              <p:pRg st="1" end="1"/>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9337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93378">
                                            <p:txEl>
                                              <p:pRg st="2" end="2"/>
                                            </p:txEl>
                                          </p:spTgt>
                                        </p:tgtEl>
                                        <p:attrNameLst>
                                          <p:attrName>ppt_c</p:attrName>
                                        </p:attrNameLst>
                                      </p:cBhvr>
                                      <p:to>
                                        <a:srgbClr val="C0C0C0"/>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9337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93378">
                                            <p:txEl>
                                              <p:pRg st="3" end="3"/>
                                            </p:txEl>
                                          </p:spTgt>
                                        </p:tgtEl>
                                        <p:attrNameLst>
                                          <p:attrName>ppt_c</p:attrName>
                                        </p:attrNameLst>
                                      </p:cBhvr>
                                      <p:to>
                                        <a:srgbClr val="C0C0C0"/>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93378">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93378">
                                            <p:txEl>
                                              <p:pRg st="5" end="5"/>
                                            </p:txEl>
                                          </p:spTgt>
                                        </p:tgtEl>
                                        <p:attrNameLst>
                                          <p:attrName>ppt_c</p:attrName>
                                        </p:attrNameLst>
                                      </p:cBhvr>
                                      <p:to>
                                        <a:srgbClr val="C0C0C0"/>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93378">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93378">
                                            <p:txEl>
                                              <p:pRg st="6" end="6"/>
                                            </p:txEl>
                                          </p:spTgt>
                                        </p:tgtEl>
                                        <p:attrNameLst>
                                          <p:attrName>ppt_c</p:attrName>
                                        </p:attrNameLst>
                                      </p:cBhvr>
                                      <p:to>
                                        <a:srgbClr val="C0C0C0"/>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93378">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93378">
                                            <p:txEl>
                                              <p:pRg st="7" end="7"/>
                                            </p:txEl>
                                          </p:spTgt>
                                        </p:tgtEl>
                                        <p:attrNameLst>
                                          <p:attrName>ppt_c</p:attrName>
                                        </p:attrNameLst>
                                      </p:cBhvr>
                                      <p:to>
                                        <a:srgbClr val="C0C0C0"/>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93378">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1893378">
                                            <p:txEl>
                                              <p:pRg st="8" end="8"/>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3378" grpId="0" build="p" bldLvl="2"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5"/>
          <p:cNvSpPr>
            <a:spLocks noGrp="1"/>
          </p:cNvSpPr>
          <p:nvPr>
            <p:ph type="sldNum" sz="quarter" idx="12"/>
          </p:nvPr>
        </p:nvSpPr>
        <p:spPr>
          <a:noFill/>
          <a:ln>
            <a:miter lim="800000"/>
            <a:headEnd/>
            <a:tailEnd/>
          </a:ln>
        </p:spPr>
        <p:txBody>
          <a:bodyPr/>
          <a:lstStyle/>
          <a:p>
            <a:fld id="{67ADAD0E-5699-44AB-B43F-99EE409DA85E}" type="slidenum">
              <a:rPr lang="en-US" smtClean="0"/>
              <a:pPr/>
              <a:t>128</a:t>
            </a:fld>
            <a:endParaRPr lang="en-US" smtClean="0"/>
          </a:p>
        </p:txBody>
      </p:sp>
      <p:sp>
        <p:nvSpPr>
          <p:cNvPr id="120835" name="Rectangle 2"/>
          <p:cNvSpPr>
            <a:spLocks noGrp="1" noChangeArrowheads="1"/>
          </p:cNvSpPr>
          <p:nvPr>
            <p:ph type="title"/>
          </p:nvPr>
        </p:nvSpPr>
        <p:spPr/>
        <p:txBody>
          <a:bodyPr/>
          <a:lstStyle/>
          <a:p>
            <a:pPr eaLnBrk="1" hangingPunct="1"/>
            <a:r>
              <a:rPr lang="en-US" altLang="zh-TW" dirty="0" err="1" smtClean="0">
                <a:ea typeface="新細明體" pitchFamily="18" charset="-120"/>
              </a:rPr>
              <a:t>Câble</a:t>
            </a:r>
            <a:r>
              <a:rPr lang="en-US" altLang="zh-TW" dirty="0" smtClean="0">
                <a:ea typeface="新細明體" pitchFamily="18" charset="-120"/>
              </a:rPr>
              <a:t> </a:t>
            </a:r>
            <a:r>
              <a:rPr lang="en-US" altLang="zh-TW" dirty="0" err="1" smtClean="0">
                <a:ea typeface="新細明體" pitchFamily="18" charset="-120"/>
              </a:rPr>
              <a:t>droit</a:t>
            </a:r>
            <a:endParaRPr lang="zh-TW" altLang="en-US" dirty="0" smtClean="0">
              <a:ea typeface="新細明體" pitchFamily="18" charset="-120"/>
            </a:endParaRPr>
          </a:p>
        </p:txBody>
      </p:sp>
      <p:graphicFrame>
        <p:nvGraphicFramePr>
          <p:cNvPr id="120836" name="Object 3"/>
          <p:cNvGraphicFramePr>
            <a:graphicFrameLocks noGrp="1" noChangeAspect="1"/>
          </p:cNvGraphicFramePr>
          <p:nvPr>
            <p:ph idx="1"/>
          </p:nvPr>
        </p:nvGraphicFramePr>
        <p:xfrm>
          <a:off x="539750" y="1357298"/>
          <a:ext cx="8280400" cy="2673350"/>
        </p:xfrm>
        <a:graphic>
          <a:graphicData uri="http://schemas.openxmlformats.org/presentationml/2006/ole">
            <mc:AlternateContent xmlns:mc="http://schemas.openxmlformats.org/markup-compatibility/2006">
              <mc:Choice xmlns:v="urn:schemas-microsoft-com:vml" Requires="v">
                <p:oleObj spid="_x0000_s29719" name="Bitmap Image" r:id="rId3" imgW="5458587" imgH="1762371" progId="PBrush">
                  <p:embed/>
                </p:oleObj>
              </mc:Choice>
              <mc:Fallback>
                <p:oleObj name="Bitmap Image" r:id="rId3" imgW="5458587" imgH="1762371"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357298"/>
                        <a:ext cx="8280400" cy="267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ZoneTexte 4"/>
          <p:cNvSpPr txBox="1"/>
          <p:nvPr/>
        </p:nvSpPr>
        <p:spPr>
          <a:xfrm>
            <a:off x="500034" y="3929066"/>
            <a:ext cx="8358246" cy="1938992"/>
          </a:xfrm>
          <a:prstGeom prst="rect">
            <a:avLst/>
          </a:prstGeom>
          <a:noFill/>
        </p:spPr>
        <p:txBody>
          <a:bodyPr wrap="square" rtlCol="0">
            <a:spAutoFit/>
          </a:bodyPr>
          <a:lstStyle/>
          <a:p>
            <a:r>
              <a:rPr lang="fr-FR" altLang="zh-TW" sz="2000" dirty="0" smtClean="0">
                <a:solidFill>
                  <a:schemeClr val="tx2"/>
                </a:solidFill>
                <a:latin typeface="+mj-lt"/>
                <a:ea typeface="新細明體" pitchFamily="18" charset="-120"/>
                <a:cs typeface="+mj-cs"/>
              </a:rPr>
              <a:t>On utilise un câble droit pour interconnecter  deux équipement de type différents</a:t>
            </a:r>
          </a:p>
          <a:p>
            <a:pPr>
              <a:buFont typeface="Arial" pitchFamily="34" charset="0"/>
              <a:buChar char="•"/>
            </a:pPr>
            <a:r>
              <a:rPr lang="fr-FR" altLang="zh-TW" sz="2000" dirty="0" smtClean="0">
                <a:solidFill>
                  <a:schemeClr val="tx2"/>
                </a:solidFill>
                <a:latin typeface="+mj-lt"/>
                <a:ea typeface="新細明體" pitchFamily="18" charset="-120"/>
                <a:cs typeface="+mj-cs"/>
              </a:rPr>
              <a:t>Switch – routeur</a:t>
            </a:r>
          </a:p>
          <a:p>
            <a:pPr>
              <a:buFont typeface="Arial" pitchFamily="34" charset="0"/>
              <a:buChar char="•"/>
            </a:pPr>
            <a:r>
              <a:rPr lang="fr-FR" altLang="zh-TW" sz="2000" dirty="0" smtClean="0">
                <a:solidFill>
                  <a:schemeClr val="tx2"/>
                </a:solidFill>
                <a:latin typeface="+mj-lt"/>
                <a:ea typeface="新細明體" pitchFamily="18" charset="-120"/>
                <a:cs typeface="+mj-cs"/>
              </a:rPr>
              <a:t>Switch – pc</a:t>
            </a:r>
          </a:p>
          <a:p>
            <a:pPr>
              <a:buFont typeface="Arial" pitchFamily="34" charset="0"/>
              <a:buChar char="•"/>
            </a:pPr>
            <a:r>
              <a:rPr lang="fr-FR" altLang="zh-TW" sz="2000" dirty="0" smtClean="0">
                <a:solidFill>
                  <a:schemeClr val="tx2"/>
                </a:solidFill>
                <a:latin typeface="+mj-lt"/>
                <a:ea typeface="新細明體" pitchFamily="18" charset="-120"/>
                <a:cs typeface="+mj-cs"/>
              </a:rPr>
              <a:t>Hub – pc</a:t>
            </a:r>
          </a:p>
          <a:p>
            <a:pPr>
              <a:buFont typeface="Arial" pitchFamily="34" charset="0"/>
              <a:buChar char="•"/>
            </a:pPr>
            <a:r>
              <a:rPr lang="fr-FR" altLang="zh-TW" sz="2000" dirty="0" smtClean="0">
                <a:solidFill>
                  <a:schemeClr val="tx2"/>
                </a:solidFill>
                <a:latin typeface="+mj-lt"/>
                <a:ea typeface="新細明體" pitchFamily="18" charset="-120"/>
                <a:cs typeface="+mj-cs"/>
              </a:rPr>
              <a:t>Pont- pc</a:t>
            </a:r>
            <a:endParaRPr lang="en-US" altLang="zh-TW" sz="2000" dirty="0" smtClean="0">
              <a:solidFill>
                <a:schemeClr val="tx2"/>
              </a:solidFill>
              <a:latin typeface="+mj-lt"/>
              <a:ea typeface="新細明體" pitchFamily="18" charset="-120"/>
              <a:cs typeface="+mj-cs"/>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5"/>
          <p:cNvSpPr>
            <a:spLocks noGrp="1"/>
          </p:cNvSpPr>
          <p:nvPr>
            <p:ph type="sldNum" sz="quarter" idx="12"/>
          </p:nvPr>
        </p:nvSpPr>
        <p:spPr>
          <a:noFill/>
          <a:ln>
            <a:miter lim="800000"/>
            <a:headEnd/>
            <a:tailEnd/>
          </a:ln>
        </p:spPr>
        <p:txBody>
          <a:bodyPr/>
          <a:lstStyle/>
          <a:p>
            <a:fld id="{9EB06C75-2EF1-410F-A29C-5AA5B2AEB2D4}" type="slidenum">
              <a:rPr lang="en-US" smtClean="0"/>
              <a:pPr/>
              <a:t>129</a:t>
            </a:fld>
            <a:endParaRPr lang="en-US" smtClean="0"/>
          </a:p>
        </p:txBody>
      </p:sp>
      <p:sp>
        <p:nvSpPr>
          <p:cNvPr id="121859" name="Rectangle 2"/>
          <p:cNvSpPr>
            <a:spLocks noGrp="1" noChangeArrowheads="1"/>
          </p:cNvSpPr>
          <p:nvPr>
            <p:ph type="title"/>
          </p:nvPr>
        </p:nvSpPr>
        <p:spPr/>
        <p:txBody>
          <a:bodyPr/>
          <a:lstStyle/>
          <a:p>
            <a:pPr eaLnBrk="1" hangingPunct="1"/>
            <a:r>
              <a:rPr lang="fr-FR" altLang="zh-TW" dirty="0" smtClean="0">
                <a:ea typeface="新細明體" pitchFamily="18" charset="-120"/>
              </a:rPr>
              <a:t>Brochage d’un câble droit</a:t>
            </a:r>
            <a:endParaRPr lang="zh-TW" altLang="en-US" dirty="0" smtClean="0">
              <a:ea typeface="新細明體" pitchFamily="18" charset="-120"/>
            </a:endParaRPr>
          </a:p>
        </p:txBody>
      </p:sp>
      <p:graphicFrame>
        <p:nvGraphicFramePr>
          <p:cNvPr id="121860" name="Object 3"/>
          <p:cNvGraphicFramePr>
            <a:graphicFrameLocks noGrp="1" noChangeAspect="1"/>
          </p:cNvGraphicFramePr>
          <p:nvPr>
            <p:ph idx="1"/>
          </p:nvPr>
        </p:nvGraphicFramePr>
        <p:xfrm>
          <a:off x="1116013" y="1773238"/>
          <a:ext cx="6551612" cy="4924425"/>
        </p:xfrm>
        <a:graphic>
          <a:graphicData uri="http://schemas.openxmlformats.org/presentationml/2006/ole">
            <mc:AlternateContent xmlns:mc="http://schemas.openxmlformats.org/markup-compatibility/2006">
              <mc:Choice xmlns:v="urn:schemas-microsoft-com:vml" Requires="v">
                <p:oleObj spid="_x0000_s30743" name="Bitmap Image" r:id="rId3" imgW="3142857" imgH="2362530" progId="PBrush">
                  <p:embed/>
                </p:oleObj>
              </mc:Choice>
              <mc:Fallback>
                <p:oleObj name="Bitmap Image" r:id="rId3" imgW="3142857" imgH="2362530"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773238"/>
                        <a:ext cx="6551612" cy="492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sz="quarter" idx="1"/>
          </p:nvPr>
        </p:nvSpPr>
        <p:spPr>
          <a:xfrm>
            <a:off x="323528" y="1196502"/>
            <a:ext cx="8229600" cy="4937760"/>
          </a:xfrm>
        </p:spPr>
        <p:txBody>
          <a:bodyPr/>
          <a:lstStyle/>
          <a:p>
            <a:r>
              <a:rPr lang="en-US" dirty="0" smtClean="0"/>
              <a:t>PC1  </a:t>
            </a:r>
            <a:r>
              <a:rPr lang="en-US" dirty="0" err="1" smtClean="0"/>
              <a:t>vers</a:t>
            </a:r>
            <a:r>
              <a:rPr lang="en-US" dirty="0" smtClean="0"/>
              <a:t> pc 3</a:t>
            </a:r>
            <a:endParaRPr lang="fr-FR" dirty="0"/>
          </a:p>
        </p:txBody>
      </p:sp>
      <p:pic>
        <p:nvPicPr>
          <p:cNvPr id="4" name="Picture 3"/>
          <p:cNvPicPr>
            <a:picLocks noChangeAspect="1"/>
          </p:cNvPicPr>
          <p:nvPr/>
        </p:nvPicPr>
        <p:blipFill>
          <a:blip r:embed="rId2"/>
          <a:stretch>
            <a:fillRect/>
          </a:stretch>
        </p:blipFill>
        <p:spPr>
          <a:xfrm>
            <a:off x="4211960" y="205902"/>
            <a:ext cx="5142254" cy="2971728"/>
          </a:xfrm>
          <a:prstGeom prst="rect">
            <a:avLst/>
          </a:prstGeom>
        </p:spPr>
      </p:pic>
      <p:sp>
        <p:nvSpPr>
          <p:cNvPr id="5" name="Rectangle 4"/>
          <p:cNvSpPr/>
          <p:nvPr/>
        </p:nvSpPr>
        <p:spPr>
          <a:xfrm>
            <a:off x="323528" y="2564904"/>
            <a:ext cx="2098576" cy="61272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r>
              <a:rPr lang="en-US" sz="1400" dirty="0" smtClean="0"/>
              <a:t>@ Source: 1.1.1.1</a:t>
            </a:r>
          </a:p>
          <a:p>
            <a:r>
              <a:rPr lang="en-US" sz="1400" dirty="0" smtClean="0"/>
              <a:t>@ destination: 1.1.1.3</a:t>
            </a:r>
            <a:endParaRPr lang="fr-FR" sz="1400" dirty="0"/>
          </a:p>
        </p:txBody>
      </p:sp>
      <p:sp>
        <p:nvSpPr>
          <p:cNvPr id="6" name="Rectangle 5"/>
          <p:cNvSpPr/>
          <p:nvPr/>
        </p:nvSpPr>
        <p:spPr>
          <a:xfrm>
            <a:off x="323528" y="3177630"/>
            <a:ext cx="2098576" cy="32337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BONJOUR</a:t>
            </a:r>
            <a:endParaRPr lang="fr-FR" dirty="0"/>
          </a:p>
        </p:txBody>
      </p:sp>
      <p:sp>
        <p:nvSpPr>
          <p:cNvPr id="7" name="Left Brace 6"/>
          <p:cNvSpPr/>
          <p:nvPr/>
        </p:nvSpPr>
        <p:spPr>
          <a:xfrm flipH="1">
            <a:off x="2490024" y="2564904"/>
            <a:ext cx="360040" cy="936104"/>
          </a:xfrm>
          <a:prstGeom prst="leftBrace">
            <a:avLst>
              <a:gd name="adj1" fmla="val 8333"/>
              <a:gd name="adj2" fmla="val 4064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8" name="TextBox 7"/>
          <p:cNvSpPr txBox="1"/>
          <p:nvPr/>
        </p:nvSpPr>
        <p:spPr>
          <a:xfrm rot="16200000">
            <a:off x="2634598" y="2848290"/>
            <a:ext cx="936104" cy="369332"/>
          </a:xfrm>
          <a:prstGeom prst="rect">
            <a:avLst/>
          </a:prstGeom>
          <a:noFill/>
        </p:spPr>
        <p:txBody>
          <a:bodyPr wrap="square" rtlCol="0">
            <a:spAutoFit/>
          </a:bodyPr>
          <a:lstStyle/>
          <a:p>
            <a:r>
              <a:rPr lang="en-US" dirty="0" err="1" smtClean="0"/>
              <a:t>Paquet</a:t>
            </a:r>
            <a:endParaRPr lang="fr-FR" dirty="0"/>
          </a:p>
        </p:txBody>
      </p:sp>
      <p:sp>
        <p:nvSpPr>
          <p:cNvPr id="9" name="Rectangle 8"/>
          <p:cNvSpPr/>
          <p:nvPr/>
        </p:nvSpPr>
        <p:spPr>
          <a:xfrm>
            <a:off x="323528" y="1916832"/>
            <a:ext cx="2098576" cy="64807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400" dirty="0" smtClean="0"/>
              <a:t>@ Source: D5</a:t>
            </a:r>
          </a:p>
          <a:p>
            <a:r>
              <a:rPr lang="en-US" sz="1400" dirty="0" smtClean="0"/>
              <a:t>@ destination:58</a:t>
            </a:r>
            <a:endParaRPr lang="fr-FR" sz="1400" dirty="0"/>
          </a:p>
        </p:txBody>
      </p:sp>
      <p:sp>
        <p:nvSpPr>
          <p:cNvPr id="10" name="Left Brace 9"/>
          <p:cNvSpPr/>
          <p:nvPr/>
        </p:nvSpPr>
        <p:spPr>
          <a:xfrm flipH="1">
            <a:off x="4550459" y="4157442"/>
            <a:ext cx="360040" cy="1567452"/>
          </a:xfrm>
          <a:prstGeom prst="leftBrace">
            <a:avLst>
              <a:gd name="adj1" fmla="val 8333"/>
              <a:gd name="adj2" fmla="val 4064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1" name="TextBox 10"/>
          <p:cNvSpPr txBox="1"/>
          <p:nvPr/>
        </p:nvSpPr>
        <p:spPr>
          <a:xfrm rot="16200000">
            <a:off x="4519659" y="4612486"/>
            <a:ext cx="936104" cy="369332"/>
          </a:xfrm>
          <a:prstGeom prst="rect">
            <a:avLst/>
          </a:prstGeom>
          <a:noFill/>
        </p:spPr>
        <p:txBody>
          <a:bodyPr wrap="square" rtlCol="0">
            <a:spAutoFit/>
          </a:bodyPr>
          <a:lstStyle/>
          <a:p>
            <a:r>
              <a:rPr lang="en-US" dirty="0" smtClean="0"/>
              <a:t>ARP</a:t>
            </a:r>
            <a:endParaRPr lang="fr-FR" dirty="0"/>
          </a:p>
        </p:txBody>
      </p:sp>
      <p:sp>
        <p:nvSpPr>
          <p:cNvPr id="12" name="Rectangle 11"/>
          <p:cNvSpPr/>
          <p:nvPr/>
        </p:nvSpPr>
        <p:spPr>
          <a:xfrm>
            <a:off x="386802" y="5085184"/>
            <a:ext cx="92764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 15"/>
          <p:cNvGrpSpPr/>
          <p:nvPr/>
        </p:nvGrpSpPr>
        <p:grpSpPr>
          <a:xfrm>
            <a:off x="2193300" y="3933305"/>
            <a:ext cx="2153984" cy="1872208"/>
            <a:chOff x="-205566" y="6207971"/>
            <a:chExt cx="2153984" cy="1872208"/>
          </a:xfrm>
        </p:grpSpPr>
        <p:sp>
          <p:nvSpPr>
            <p:cNvPr id="14" name="Rectangle 13"/>
            <p:cNvSpPr/>
            <p:nvPr/>
          </p:nvSpPr>
          <p:spPr>
            <a:xfrm>
              <a:off x="-205566" y="7288091"/>
              <a:ext cx="2153984" cy="79208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err="1">
                  <a:solidFill>
                    <a:schemeClr val="tx1"/>
                  </a:solidFill>
                </a:rPr>
                <a:t>Celui</a:t>
              </a:r>
              <a:r>
                <a:rPr lang="en-US" sz="1200" b="1" dirty="0">
                  <a:solidFill>
                    <a:schemeClr val="tx1"/>
                  </a:solidFill>
                </a:rPr>
                <a:t> </a:t>
              </a:r>
              <a:r>
                <a:rPr lang="en-US" sz="1200" b="1" dirty="0" err="1">
                  <a:solidFill>
                    <a:schemeClr val="tx1"/>
                  </a:solidFill>
                </a:rPr>
                <a:t>ayant</a:t>
              </a:r>
              <a:r>
                <a:rPr lang="en-US" sz="1200" b="1" dirty="0">
                  <a:solidFill>
                    <a:schemeClr val="tx1"/>
                  </a:solidFill>
                </a:rPr>
                <a:t> 1.1.1.3,</a:t>
              </a:r>
            </a:p>
            <a:p>
              <a:pPr algn="ctr"/>
              <a:r>
                <a:rPr lang="en-US" sz="1200" b="1" dirty="0" err="1">
                  <a:solidFill>
                    <a:schemeClr val="tx1"/>
                  </a:solidFill>
                </a:rPr>
                <a:t>Qu’il</a:t>
              </a:r>
              <a:r>
                <a:rPr lang="en-US" sz="1200" b="1" dirty="0">
                  <a:solidFill>
                    <a:schemeClr val="tx1"/>
                  </a:solidFill>
                </a:rPr>
                <a:t> me </a:t>
              </a:r>
              <a:r>
                <a:rPr lang="en-US" sz="1200" b="1" dirty="0" err="1">
                  <a:solidFill>
                    <a:schemeClr val="tx1"/>
                  </a:solidFill>
                </a:rPr>
                <a:t>repond</a:t>
              </a:r>
              <a:r>
                <a:rPr lang="en-US" sz="1200" b="1" dirty="0">
                  <a:solidFill>
                    <a:schemeClr val="tx1"/>
                  </a:solidFill>
                </a:rPr>
                <a:t> par son @ mac</a:t>
              </a:r>
              <a:endParaRPr lang="fr-FR" sz="1200" b="1" dirty="0">
                <a:solidFill>
                  <a:schemeClr val="tx1"/>
                </a:solidFill>
              </a:endParaRPr>
            </a:p>
          </p:txBody>
        </p:sp>
        <p:sp>
          <p:nvSpPr>
            <p:cNvPr id="15" name="Rectangle 14"/>
            <p:cNvSpPr/>
            <p:nvPr/>
          </p:nvSpPr>
          <p:spPr>
            <a:xfrm>
              <a:off x="-205566" y="6207971"/>
              <a:ext cx="2153984" cy="108012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 source: D5</a:t>
              </a:r>
            </a:p>
            <a:p>
              <a:pPr algn="ctr"/>
              <a:r>
                <a:rPr lang="en-US" dirty="0" smtClean="0"/>
                <a:t>@ destination : </a:t>
              </a:r>
              <a:r>
                <a:rPr lang="en-US" dirty="0" err="1" smtClean="0"/>
                <a:t>fffffffff</a:t>
              </a:r>
              <a:endParaRPr lang="fr-FR" dirty="0"/>
            </a:p>
          </p:txBody>
        </p:sp>
      </p:grpSp>
      <p:sp>
        <p:nvSpPr>
          <p:cNvPr id="17" name="Rectangle 16"/>
          <p:cNvSpPr/>
          <p:nvPr/>
        </p:nvSpPr>
        <p:spPr>
          <a:xfrm>
            <a:off x="6372200" y="4376271"/>
            <a:ext cx="1944216" cy="996945"/>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D5	F0/1</a:t>
            </a:r>
          </a:p>
          <a:p>
            <a:r>
              <a:rPr lang="en-US" dirty="0" smtClean="0"/>
              <a:t>58	f0/3</a:t>
            </a:r>
            <a:endParaRPr lang="fr-FR" dirty="0"/>
          </a:p>
        </p:txBody>
      </p:sp>
      <p:cxnSp>
        <p:nvCxnSpPr>
          <p:cNvPr id="19" name="Straight Arrow Connector 18"/>
          <p:cNvCxnSpPr>
            <a:stCxn id="17" idx="0"/>
          </p:cNvCxnSpPr>
          <p:nvPr/>
        </p:nvCxnSpPr>
        <p:spPr>
          <a:xfrm flipH="1" flipV="1">
            <a:off x="6783088" y="1916833"/>
            <a:ext cx="561220" cy="2459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0"/>
            <a:endCxn id="17" idx="2"/>
          </p:cNvCxnSpPr>
          <p:nvPr/>
        </p:nvCxnSpPr>
        <p:spPr>
          <a:xfrm>
            <a:off x="7344308" y="4376271"/>
            <a:ext cx="0" cy="99694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508104" y="1752341"/>
            <a:ext cx="4272008" cy="1455120"/>
            <a:chOff x="-205566" y="6207971"/>
            <a:chExt cx="4659538" cy="1872208"/>
          </a:xfrm>
        </p:grpSpPr>
        <p:sp>
          <p:nvSpPr>
            <p:cNvPr id="26" name="Rectangle 25"/>
            <p:cNvSpPr/>
            <p:nvPr/>
          </p:nvSpPr>
          <p:spPr>
            <a:xfrm>
              <a:off x="-205566" y="7288091"/>
              <a:ext cx="2153984" cy="79208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smtClean="0">
                  <a:solidFill>
                    <a:schemeClr val="tx1"/>
                  </a:solidFill>
                </a:rPr>
                <a:t>1.1.1.3 = 58</a:t>
              </a:r>
              <a:endParaRPr lang="fr-FR" sz="1200" b="1" dirty="0">
                <a:solidFill>
                  <a:schemeClr val="tx1"/>
                </a:solidFill>
              </a:endParaRPr>
            </a:p>
          </p:txBody>
        </p:sp>
        <p:sp>
          <p:nvSpPr>
            <p:cNvPr id="27" name="Rectangle 26"/>
            <p:cNvSpPr/>
            <p:nvPr/>
          </p:nvSpPr>
          <p:spPr>
            <a:xfrm>
              <a:off x="2299988" y="6207971"/>
              <a:ext cx="2153984" cy="108012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 source: 58</a:t>
              </a:r>
            </a:p>
            <a:p>
              <a:pPr algn="ctr"/>
              <a:r>
                <a:rPr lang="en-US" dirty="0" smtClean="0"/>
                <a:t>@ destination :d5</a:t>
              </a:r>
              <a:endParaRPr lang="fr-FR" dirty="0"/>
            </a:p>
          </p:txBody>
        </p:sp>
      </p:grpSp>
    </p:spTree>
    <p:extLst>
      <p:ext uri="{BB962C8B-B14F-4D97-AF65-F5344CB8AC3E}">
        <p14:creationId xmlns:p14="http://schemas.microsoft.com/office/powerpoint/2010/main" val="2129298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5"/>
          <p:cNvSpPr>
            <a:spLocks noGrp="1"/>
          </p:cNvSpPr>
          <p:nvPr>
            <p:ph type="sldNum" sz="quarter" idx="12"/>
          </p:nvPr>
        </p:nvSpPr>
        <p:spPr>
          <a:noFill/>
          <a:ln>
            <a:miter lim="800000"/>
            <a:headEnd/>
            <a:tailEnd/>
          </a:ln>
        </p:spPr>
        <p:txBody>
          <a:bodyPr/>
          <a:lstStyle/>
          <a:p>
            <a:fld id="{D9B9C45A-67A9-4358-AD67-7EBDB54D500B}" type="slidenum">
              <a:rPr lang="en-US" smtClean="0"/>
              <a:pPr/>
              <a:t>130</a:t>
            </a:fld>
            <a:endParaRPr lang="en-US" smtClean="0"/>
          </a:p>
        </p:txBody>
      </p:sp>
      <p:sp>
        <p:nvSpPr>
          <p:cNvPr id="122883" name="Rectangle 2"/>
          <p:cNvSpPr>
            <a:spLocks noGrp="1" noChangeArrowheads="1"/>
          </p:cNvSpPr>
          <p:nvPr>
            <p:ph type="title"/>
          </p:nvPr>
        </p:nvSpPr>
        <p:spPr/>
        <p:txBody>
          <a:bodyPr/>
          <a:lstStyle/>
          <a:p>
            <a:pPr eaLnBrk="1" hangingPunct="1"/>
            <a:r>
              <a:rPr lang="en-US" altLang="zh-TW" dirty="0" err="1" smtClean="0">
                <a:ea typeface="新細明體" pitchFamily="18" charset="-120"/>
              </a:rPr>
              <a:t>Câble</a:t>
            </a:r>
            <a:r>
              <a:rPr lang="en-US" altLang="zh-TW" dirty="0" smtClean="0">
                <a:ea typeface="新細明體" pitchFamily="18" charset="-120"/>
              </a:rPr>
              <a:t> </a:t>
            </a:r>
            <a:r>
              <a:rPr lang="en-US" altLang="zh-TW" dirty="0" err="1" smtClean="0">
                <a:ea typeface="新細明體" pitchFamily="18" charset="-120"/>
              </a:rPr>
              <a:t>Croisé</a:t>
            </a:r>
            <a:endParaRPr lang="zh-TW" altLang="en-US" dirty="0" smtClean="0">
              <a:ea typeface="新細明體" pitchFamily="18" charset="-120"/>
            </a:endParaRPr>
          </a:p>
        </p:txBody>
      </p:sp>
      <p:graphicFrame>
        <p:nvGraphicFramePr>
          <p:cNvPr id="122884" name="Object 3"/>
          <p:cNvGraphicFramePr>
            <a:graphicFrameLocks noGrp="1" noChangeAspect="1"/>
          </p:cNvGraphicFramePr>
          <p:nvPr>
            <p:ph idx="1"/>
          </p:nvPr>
        </p:nvGraphicFramePr>
        <p:xfrm>
          <a:off x="500034" y="1500174"/>
          <a:ext cx="8424862" cy="2319338"/>
        </p:xfrm>
        <a:graphic>
          <a:graphicData uri="http://schemas.openxmlformats.org/presentationml/2006/ole">
            <mc:AlternateContent xmlns:mc="http://schemas.openxmlformats.org/markup-compatibility/2006">
              <mc:Choice xmlns:v="urn:schemas-microsoft-com:vml" Requires="v">
                <p:oleObj spid="_x0000_s31767" name="Bitmap Image" r:id="rId3" imgW="5466667" imgH="1504762" progId="PBrush">
                  <p:embed/>
                </p:oleObj>
              </mc:Choice>
              <mc:Fallback>
                <p:oleObj name="Bitmap Image" r:id="rId3" imgW="5466667" imgH="150476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34" y="1500174"/>
                        <a:ext cx="8424862" cy="231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ZoneTexte 5"/>
          <p:cNvSpPr txBox="1"/>
          <p:nvPr/>
        </p:nvSpPr>
        <p:spPr>
          <a:xfrm>
            <a:off x="214282" y="3714752"/>
            <a:ext cx="8358246" cy="3170099"/>
          </a:xfrm>
          <a:prstGeom prst="rect">
            <a:avLst/>
          </a:prstGeom>
          <a:noFill/>
        </p:spPr>
        <p:txBody>
          <a:bodyPr wrap="square" rtlCol="0">
            <a:spAutoFit/>
          </a:bodyPr>
          <a:lstStyle/>
          <a:p>
            <a:r>
              <a:rPr lang="fr-FR" altLang="zh-TW" sz="2000" dirty="0" smtClean="0">
                <a:solidFill>
                  <a:schemeClr val="tx2"/>
                </a:solidFill>
                <a:latin typeface="+mj-lt"/>
                <a:ea typeface="新細明體" pitchFamily="18" charset="-120"/>
                <a:cs typeface="+mj-cs"/>
              </a:rPr>
              <a:t>On utilise un câble croisé pour interconnecter  deux équipement de même nature</a:t>
            </a:r>
          </a:p>
          <a:p>
            <a:pPr>
              <a:buFont typeface="Arial" pitchFamily="34" charset="0"/>
              <a:buChar char="•"/>
            </a:pPr>
            <a:r>
              <a:rPr lang="fr-FR" altLang="zh-TW" sz="2000" dirty="0" smtClean="0">
                <a:solidFill>
                  <a:schemeClr val="tx2"/>
                </a:solidFill>
                <a:latin typeface="+mj-lt"/>
                <a:ea typeface="新細明體" pitchFamily="18" charset="-120"/>
                <a:cs typeface="+mj-cs"/>
              </a:rPr>
              <a:t>Routeur – Routeur</a:t>
            </a:r>
          </a:p>
          <a:p>
            <a:pPr>
              <a:buFont typeface="Arial" pitchFamily="34" charset="0"/>
              <a:buChar char="•"/>
            </a:pPr>
            <a:r>
              <a:rPr lang="fr-FR" altLang="zh-TW" sz="2000" dirty="0" smtClean="0">
                <a:solidFill>
                  <a:schemeClr val="tx2"/>
                </a:solidFill>
                <a:latin typeface="+mj-lt"/>
                <a:ea typeface="新細明體" pitchFamily="18" charset="-120"/>
                <a:cs typeface="+mj-cs"/>
              </a:rPr>
              <a:t>Switch-Switch</a:t>
            </a:r>
          </a:p>
          <a:p>
            <a:pPr>
              <a:buFont typeface="Arial" pitchFamily="34" charset="0"/>
              <a:buChar char="•"/>
            </a:pPr>
            <a:r>
              <a:rPr lang="fr-FR" altLang="zh-TW" sz="2000" dirty="0" smtClean="0">
                <a:solidFill>
                  <a:schemeClr val="tx2"/>
                </a:solidFill>
                <a:latin typeface="+mj-lt"/>
                <a:ea typeface="新細明體" pitchFamily="18" charset="-120"/>
                <a:cs typeface="+mj-cs"/>
              </a:rPr>
              <a:t>PC-PC</a:t>
            </a:r>
          </a:p>
          <a:p>
            <a:pPr>
              <a:buFont typeface="Arial" pitchFamily="34" charset="0"/>
              <a:buChar char="•"/>
            </a:pPr>
            <a:r>
              <a:rPr lang="fr-FR" altLang="zh-TW" sz="2000" dirty="0" smtClean="0">
                <a:solidFill>
                  <a:srgbClr val="FF0000"/>
                </a:solidFill>
                <a:latin typeface="+mj-lt"/>
                <a:ea typeface="新細明體" pitchFamily="18" charset="-120"/>
                <a:cs typeface="+mj-cs"/>
              </a:rPr>
              <a:t>PC-Routeur</a:t>
            </a:r>
          </a:p>
          <a:p>
            <a:pPr>
              <a:buFont typeface="Arial" pitchFamily="34" charset="0"/>
              <a:buChar char="•"/>
            </a:pPr>
            <a:r>
              <a:rPr lang="fr-FR" altLang="zh-TW" sz="2000" dirty="0" smtClean="0">
                <a:solidFill>
                  <a:schemeClr val="tx2"/>
                </a:solidFill>
                <a:latin typeface="+mj-lt"/>
                <a:ea typeface="新細明體" pitchFamily="18" charset="-120"/>
                <a:cs typeface="+mj-cs"/>
              </a:rPr>
              <a:t>Hub – Hub</a:t>
            </a:r>
          </a:p>
          <a:p>
            <a:pPr>
              <a:buFont typeface="Arial" pitchFamily="34" charset="0"/>
              <a:buChar char="•"/>
            </a:pPr>
            <a:r>
              <a:rPr lang="fr-FR" altLang="zh-TW" sz="2000" dirty="0" smtClean="0">
                <a:solidFill>
                  <a:schemeClr val="tx2"/>
                </a:solidFill>
                <a:latin typeface="+mj-lt"/>
                <a:ea typeface="新細明體" pitchFamily="18" charset="-120"/>
                <a:cs typeface="+mj-cs"/>
              </a:rPr>
              <a:t>Pont-Pont</a:t>
            </a:r>
          </a:p>
          <a:p>
            <a:pPr>
              <a:buFont typeface="Arial" pitchFamily="34" charset="0"/>
              <a:buChar char="•"/>
            </a:pPr>
            <a:endParaRPr lang="fr-FR" altLang="zh-TW" sz="2000" dirty="0" smtClean="0">
              <a:solidFill>
                <a:schemeClr val="tx2"/>
              </a:solidFill>
              <a:latin typeface="+mj-lt"/>
              <a:ea typeface="新細明體" pitchFamily="18" charset="-120"/>
              <a:cs typeface="+mj-cs"/>
            </a:endParaRPr>
          </a:p>
          <a:p>
            <a:endParaRPr lang="en-US" altLang="zh-TW" sz="2000" dirty="0" smtClean="0">
              <a:solidFill>
                <a:schemeClr val="tx2"/>
              </a:solidFill>
              <a:latin typeface="+mj-lt"/>
              <a:ea typeface="新細明體" pitchFamily="18" charset="-120"/>
              <a:cs typeface="+mj-cs"/>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5"/>
          <p:cNvSpPr>
            <a:spLocks noGrp="1"/>
          </p:cNvSpPr>
          <p:nvPr>
            <p:ph type="sldNum" sz="quarter" idx="12"/>
          </p:nvPr>
        </p:nvSpPr>
        <p:spPr>
          <a:noFill/>
          <a:ln>
            <a:miter lim="800000"/>
            <a:headEnd/>
            <a:tailEnd/>
          </a:ln>
        </p:spPr>
        <p:txBody>
          <a:bodyPr/>
          <a:lstStyle/>
          <a:p>
            <a:fld id="{DF032400-16EF-42DB-85B6-BFF34E2B8BE3}" type="slidenum">
              <a:rPr lang="en-US" smtClean="0"/>
              <a:pPr/>
              <a:t>131</a:t>
            </a:fld>
            <a:endParaRPr lang="en-US" smtClean="0"/>
          </a:p>
        </p:txBody>
      </p:sp>
      <p:sp>
        <p:nvSpPr>
          <p:cNvPr id="123907" name="Rectangle 2"/>
          <p:cNvSpPr>
            <a:spLocks noGrp="1" noChangeArrowheads="1"/>
          </p:cNvSpPr>
          <p:nvPr>
            <p:ph type="title"/>
          </p:nvPr>
        </p:nvSpPr>
        <p:spPr/>
        <p:txBody>
          <a:bodyPr/>
          <a:lstStyle/>
          <a:p>
            <a:pPr eaLnBrk="1" hangingPunct="1"/>
            <a:r>
              <a:rPr lang="en-US" altLang="zh-TW" smtClean="0">
                <a:ea typeface="新細明體" pitchFamily="18" charset="-120"/>
              </a:rPr>
              <a:t>Crossover cable</a:t>
            </a:r>
            <a:endParaRPr lang="en-US" smtClean="0">
              <a:ea typeface="新細明體" pitchFamily="18" charset="-120"/>
            </a:endParaRPr>
          </a:p>
        </p:txBody>
      </p:sp>
      <p:pic>
        <p:nvPicPr>
          <p:cNvPr id="123908" name="Picture 4"/>
          <p:cNvPicPr>
            <a:picLocks noChangeAspect="1" noChangeArrowheads="1"/>
          </p:cNvPicPr>
          <p:nvPr/>
        </p:nvPicPr>
        <p:blipFill>
          <a:blip r:embed="rId2"/>
          <a:srcRect l="14844" t="33333" r="36719" b="41667"/>
          <a:stretch>
            <a:fillRect/>
          </a:stretch>
        </p:blipFill>
        <p:spPr bwMode="auto">
          <a:xfrm>
            <a:off x="381000" y="2057400"/>
            <a:ext cx="8382000" cy="3244850"/>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5"/>
          <p:cNvSpPr>
            <a:spLocks noGrp="1"/>
          </p:cNvSpPr>
          <p:nvPr>
            <p:ph type="sldNum" sz="quarter" idx="12"/>
          </p:nvPr>
        </p:nvSpPr>
        <p:spPr>
          <a:noFill/>
          <a:ln>
            <a:miter lim="800000"/>
            <a:headEnd/>
            <a:tailEnd/>
          </a:ln>
        </p:spPr>
        <p:txBody>
          <a:bodyPr/>
          <a:lstStyle/>
          <a:p>
            <a:fld id="{C30375B6-4F75-4CE0-9E2C-93D0DFAEAB18}" type="slidenum">
              <a:rPr lang="en-US" smtClean="0"/>
              <a:pPr/>
              <a:t>132</a:t>
            </a:fld>
            <a:endParaRPr lang="en-US" smtClean="0"/>
          </a:p>
        </p:txBody>
      </p:sp>
      <p:sp>
        <p:nvSpPr>
          <p:cNvPr id="124931" name="Rectangle 2"/>
          <p:cNvSpPr>
            <a:spLocks noGrp="1" noChangeArrowheads="1"/>
          </p:cNvSpPr>
          <p:nvPr>
            <p:ph type="title"/>
          </p:nvPr>
        </p:nvSpPr>
        <p:spPr/>
        <p:txBody>
          <a:bodyPr/>
          <a:lstStyle/>
          <a:p>
            <a:pPr eaLnBrk="1" hangingPunct="1"/>
            <a:r>
              <a:rPr lang="en-US" altLang="zh-TW" dirty="0" err="1" smtClean="0">
                <a:ea typeface="新細明體" pitchFamily="18" charset="-120"/>
              </a:rPr>
              <a:t>Câble</a:t>
            </a:r>
            <a:r>
              <a:rPr lang="en-US" altLang="zh-TW" dirty="0" smtClean="0">
                <a:ea typeface="新細明體" pitchFamily="18" charset="-120"/>
              </a:rPr>
              <a:t> </a:t>
            </a:r>
            <a:r>
              <a:rPr lang="en-US" altLang="zh-TW" dirty="0" err="1" smtClean="0">
                <a:ea typeface="新細明體" pitchFamily="18" charset="-120"/>
              </a:rPr>
              <a:t>inversé</a:t>
            </a:r>
            <a:endParaRPr lang="zh-TW" altLang="en-US" dirty="0" smtClean="0">
              <a:ea typeface="新細明體" pitchFamily="18" charset="-120"/>
            </a:endParaRPr>
          </a:p>
        </p:txBody>
      </p:sp>
      <p:graphicFrame>
        <p:nvGraphicFramePr>
          <p:cNvPr id="124932" name="Object 3"/>
          <p:cNvGraphicFramePr>
            <a:graphicFrameLocks noGrp="1" noChangeAspect="1"/>
          </p:cNvGraphicFramePr>
          <p:nvPr>
            <p:ph idx="1"/>
          </p:nvPr>
        </p:nvGraphicFramePr>
        <p:xfrm>
          <a:off x="611188" y="1773238"/>
          <a:ext cx="8281987" cy="4708525"/>
        </p:xfrm>
        <a:graphic>
          <a:graphicData uri="http://schemas.openxmlformats.org/presentationml/2006/ole">
            <mc:AlternateContent xmlns:mc="http://schemas.openxmlformats.org/markup-compatibility/2006">
              <mc:Choice xmlns:v="urn:schemas-microsoft-com:vml" Requires="v">
                <p:oleObj spid="_x0000_s32791" name="點陣圖影像" r:id="rId3" imgW="5563377" imgH="3161905" progId="PBrush">
                  <p:embed/>
                </p:oleObj>
              </mc:Choice>
              <mc:Fallback>
                <p:oleObj name="點陣圖影像" r:id="rId3" imgW="5563377" imgH="3161905"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773238"/>
                        <a:ext cx="8281987" cy="470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5"/>
          <p:cNvSpPr>
            <a:spLocks noGrp="1"/>
          </p:cNvSpPr>
          <p:nvPr>
            <p:ph type="sldNum" sz="quarter" idx="12"/>
          </p:nvPr>
        </p:nvSpPr>
        <p:spPr>
          <a:noFill/>
          <a:ln>
            <a:miter lim="800000"/>
            <a:headEnd/>
            <a:tailEnd/>
          </a:ln>
        </p:spPr>
        <p:txBody>
          <a:bodyPr/>
          <a:lstStyle/>
          <a:p>
            <a:fld id="{B1EBE028-E803-4620-A16B-8444C2A16C63}" type="slidenum">
              <a:rPr lang="en-US" smtClean="0"/>
              <a:pPr/>
              <a:t>133</a:t>
            </a:fld>
            <a:endParaRPr lang="en-US" smtClean="0"/>
          </a:p>
        </p:txBody>
      </p:sp>
      <p:sp>
        <p:nvSpPr>
          <p:cNvPr id="125955" name="Rectangle 2"/>
          <p:cNvSpPr>
            <a:spLocks noGrp="1" noChangeArrowheads="1"/>
          </p:cNvSpPr>
          <p:nvPr>
            <p:ph type="title"/>
          </p:nvPr>
        </p:nvSpPr>
        <p:spPr/>
        <p:txBody>
          <a:bodyPr/>
          <a:lstStyle/>
          <a:p>
            <a:pPr eaLnBrk="1" hangingPunct="1"/>
            <a:r>
              <a:rPr lang="en-US" altLang="zh-TW" smtClean="0">
                <a:ea typeface="新細明體" pitchFamily="18" charset="-120"/>
              </a:rPr>
              <a:t>Rollover cable pinout </a:t>
            </a:r>
            <a:endParaRPr lang="zh-TW" altLang="en-US" smtClean="0">
              <a:ea typeface="新細明體" pitchFamily="18" charset="-120"/>
            </a:endParaRPr>
          </a:p>
        </p:txBody>
      </p:sp>
      <p:graphicFrame>
        <p:nvGraphicFramePr>
          <p:cNvPr id="125956" name="Object 3"/>
          <p:cNvGraphicFramePr>
            <a:graphicFrameLocks noGrp="1" noChangeAspect="1"/>
          </p:cNvGraphicFramePr>
          <p:nvPr>
            <p:ph idx="1"/>
          </p:nvPr>
        </p:nvGraphicFramePr>
        <p:xfrm>
          <a:off x="1403350" y="2046288"/>
          <a:ext cx="5832475" cy="4811712"/>
        </p:xfrm>
        <a:graphic>
          <a:graphicData uri="http://schemas.openxmlformats.org/presentationml/2006/ole">
            <mc:AlternateContent xmlns:mc="http://schemas.openxmlformats.org/markup-compatibility/2006">
              <mc:Choice xmlns:v="urn:schemas-microsoft-com:vml" Requires="v">
                <p:oleObj spid="_x0000_s33815" name="點陣圖影像" r:id="rId3" imgW="2886478" imgH="2381582" progId="PBrush">
                  <p:embed/>
                </p:oleObj>
              </mc:Choice>
              <mc:Fallback>
                <p:oleObj name="點陣圖影像" r:id="rId3" imgW="2886478" imgH="238158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046288"/>
                        <a:ext cx="5832475" cy="4811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miter lim="800000"/>
            <a:headEnd/>
            <a:tailEnd/>
          </a:ln>
        </p:spPr>
        <p:txBody>
          <a:bodyPr/>
          <a:lstStyle/>
          <a:p>
            <a:fld id="{08A57170-583C-4A0E-A40F-95EC0796C3BF}" type="slidenum">
              <a:rPr lang="en-US" smtClean="0"/>
              <a:pPr/>
              <a:t>134</a:t>
            </a:fld>
            <a:endParaRPr lang="en-US" smtClean="0"/>
          </a:p>
        </p:txBody>
      </p:sp>
      <p:sp>
        <p:nvSpPr>
          <p:cNvPr id="4" name="Rectangle 3"/>
          <p:cNvSpPr/>
          <p:nvPr/>
        </p:nvSpPr>
        <p:spPr>
          <a:xfrm>
            <a:off x="785786" y="5000636"/>
            <a:ext cx="7786742" cy="78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p:cNvSpPr txBox="1"/>
          <p:nvPr/>
        </p:nvSpPr>
        <p:spPr>
          <a:xfrm>
            <a:off x="1214414" y="4071942"/>
            <a:ext cx="6929486" cy="523220"/>
          </a:xfrm>
          <a:prstGeom prst="rect">
            <a:avLst/>
          </a:prstGeom>
          <a:noFill/>
        </p:spPr>
        <p:txBody>
          <a:bodyPr wrap="square" rtlCol="0">
            <a:spAutoFit/>
          </a:bodyPr>
          <a:lstStyle/>
          <a:p>
            <a:pPr algn="r"/>
            <a:r>
              <a:rPr lang="fr-FR" sz="2800" dirty="0" smtClean="0">
                <a:solidFill>
                  <a:schemeClr val="bg2">
                    <a:lumMod val="25000"/>
                  </a:schemeClr>
                </a:solidFill>
                <a:effectLst>
                  <a:outerShdw blurRad="38100" dist="38100" dir="2700000" algn="tl">
                    <a:srgbClr val="000000">
                      <a:alpha val="43137"/>
                    </a:srgbClr>
                  </a:outerShdw>
                </a:effectLst>
                <a:latin typeface="+mj-lt"/>
              </a:rPr>
              <a:t>TCP/IP  MATHS</a:t>
            </a:r>
            <a:endParaRPr lang="en-US" sz="2800" dirty="0">
              <a:solidFill>
                <a:schemeClr val="bg2">
                  <a:lumMod val="25000"/>
                </a:schemeClr>
              </a:solidFill>
              <a:effectLst>
                <a:outerShdw blurRad="38100" dist="38100" dir="2700000" algn="tl">
                  <a:srgbClr val="000000">
                    <a:alpha val="43137"/>
                  </a:srgbClr>
                </a:outerShdw>
              </a:effectLst>
              <a:latin typeface="+mj-lt"/>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Number Placeholder 5"/>
          <p:cNvSpPr>
            <a:spLocks noGrp="1"/>
          </p:cNvSpPr>
          <p:nvPr>
            <p:ph type="sldNum" sz="quarter" idx="12"/>
          </p:nvPr>
        </p:nvSpPr>
        <p:spPr>
          <a:noFill/>
          <a:ln>
            <a:miter lim="800000"/>
            <a:headEnd/>
            <a:tailEnd/>
          </a:ln>
        </p:spPr>
        <p:txBody>
          <a:bodyPr/>
          <a:lstStyle/>
          <a:p>
            <a:fld id="{15E07F65-818F-461A-B3B5-5B66859F8834}" type="slidenum">
              <a:rPr lang="en-US" smtClean="0"/>
              <a:pPr/>
              <a:t>135</a:t>
            </a:fld>
            <a:endParaRPr lang="en-US" smtClean="0"/>
          </a:p>
        </p:txBody>
      </p:sp>
      <p:sp>
        <p:nvSpPr>
          <p:cNvPr id="129027" name="Rectangle 2"/>
          <p:cNvSpPr>
            <a:spLocks noGrp="1" noChangeArrowheads="1"/>
          </p:cNvSpPr>
          <p:nvPr>
            <p:ph type="title"/>
          </p:nvPr>
        </p:nvSpPr>
        <p:spPr/>
        <p:txBody>
          <a:bodyPr/>
          <a:lstStyle/>
          <a:p>
            <a:pPr eaLnBrk="1" hangingPunct="1"/>
            <a:r>
              <a:rPr lang="en-US" dirty="0" err="1" smtClean="0"/>
              <a:t>Décimal</a:t>
            </a:r>
            <a:r>
              <a:rPr lang="en-US" dirty="0" smtClean="0"/>
              <a:t> au </a:t>
            </a:r>
            <a:r>
              <a:rPr lang="en-US" dirty="0" err="1" smtClean="0"/>
              <a:t>Binaire</a:t>
            </a:r>
            <a:endParaRPr lang="en-US" dirty="0" smtClean="0"/>
          </a:p>
        </p:txBody>
      </p:sp>
      <p:sp>
        <p:nvSpPr>
          <p:cNvPr id="129028" name="Line 4"/>
          <p:cNvSpPr>
            <a:spLocks noChangeShapeType="1"/>
          </p:cNvSpPr>
          <p:nvPr/>
        </p:nvSpPr>
        <p:spPr bwMode="auto">
          <a:xfrm>
            <a:off x="3962400" y="1981200"/>
            <a:ext cx="0" cy="685800"/>
          </a:xfrm>
          <a:prstGeom prst="line">
            <a:avLst/>
          </a:prstGeom>
          <a:noFill/>
          <a:ln w="9525">
            <a:solidFill>
              <a:schemeClr val="tx1"/>
            </a:solidFill>
            <a:round/>
            <a:headEnd/>
            <a:tailEnd/>
          </a:ln>
          <a:effectLst/>
        </p:spPr>
        <p:txBody>
          <a:bodyPr/>
          <a:lstStyle/>
          <a:p>
            <a:endParaRPr lang="en-US"/>
          </a:p>
        </p:txBody>
      </p:sp>
      <p:sp>
        <p:nvSpPr>
          <p:cNvPr id="129029" name="Line 5"/>
          <p:cNvSpPr>
            <a:spLocks noChangeShapeType="1"/>
          </p:cNvSpPr>
          <p:nvPr/>
        </p:nvSpPr>
        <p:spPr bwMode="auto">
          <a:xfrm>
            <a:off x="3962400" y="2667000"/>
            <a:ext cx="685800" cy="0"/>
          </a:xfrm>
          <a:prstGeom prst="line">
            <a:avLst/>
          </a:prstGeom>
          <a:noFill/>
          <a:ln w="9525">
            <a:solidFill>
              <a:schemeClr val="tx1"/>
            </a:solidFill>
            <a:round/>
            <a:headEnd/>
            <a:tailEnd/>
          </a:ln>
          <a:effectLst/>
        </p:spPr>
        <p:txBody>
          <a:bodyPr/>
          <a:lstStyle/>
          <a:p>
            <a:endParaRPr lang="en-US"/>
          </a:p>
        </p:txBody>
      </p:sp>
      <p:sp>
        <p:nvSpPr>
          <p:cNvPr id="129030" name="Line 6"/>
          <p:cNvSpPr>
            <a:spLocks noChangeShapeType="1"/>
          </p:cNvSpPr>
          <p:nvPr/>
        </p:nvSpPr>
        <p:spPr bwMode="auto">
          <a:xfrm>
            <a:off x="3810000" y="1981200"/>
            <a:ext cx="0" cy="838200"/>
          </a:xfrm>
          <a:prstGeom prst="line">
            <a:avLst/>
          </a:prstGeom>
          <a:noFill/>
          <a:ln w="9525">
            <a:solidFill>
              <a:schemeClr val="tx1"/>
            </a:solidFill>
            <a:round/>
            <a:headEnd/>
            <a:tailEnd/>
          </a:ln>
          <a:effectLst/>
        </p:spPr>
        <p:txBody>
          <a:bodyPr/>
          <a:lstStyle/>
          <a:p>
            <a:endParaRPr lang="en-US"/>
          </a:p>
        </p:txBody>
      </p:sp>
      <p:sp>
        <p:nvSpPr>
          <p:cNvPr id="129031" name="Line 7"/>
          <p:cNvSpPr>
            <a:spLocks noChangeShapeType="1"/>
          </p:cNvSpPr>
          <p:nvPr/>
        </p:nvSpPr>
        <p:spPr bwMode="auto">
          <a:xfrm>
            <a:off x="3810000" y="2819400"/>
            <a:ext cx="838200" cy="0"/>
          </a:xfrm>
          <a:prstGeom prst="line">
            <a:avLst/>
          </a:prstGeom>
          <a:noFill/>
          <a:ln w="9525">
            <a:solidFill>
              <a:schemeClr val="tx1"/>
            </a:solidFill>
            <a:round/>
            <a:headEnd/>
            <a:tailEnd/>
          </a:ln>
          <a:effectLst/>
        </p:spPr>
        <p:txBody>
          <a:bodyPr/>
          <a:lstStyle/>
          <a:p>
            <a:endParaRPr lang="en-US"/>
          </a:p>
        </p:txBody>
      </p:sp>
      <p:sp>
        <p:nvSpPr>
          <p:cNvPr id="129032" name="Line 8"/>
          <p:cNvSpPr>
            <a:spLocks noChangeShapeType="1"/>
          </p:cNvSpPr>
          <p:nvPr/>
        </p:nvSpPr>
        <p:spPr bwMode="auto">
          <a:xfrm>
            <a:off x="3657600" y="1981200"/>
            <a:ext cx="0" cy="990600"/>
          </a:xfrm>
          <a:prstGeom prst="line">
            <a:avLst/>
          </a:prstGeom>
          <a:noFill/>
          <a:ln w="9525">
            <a:solidFill>
              <a:schemeClr val="tx1"/>
            </a:solidFill>
            <a:round/>
            <a:headEnd/>
            <a:tailEnd/>
          </a:ln>
          <a:effectLst/>
        </p:spPr>
        <p:txBody>
          <a:bodyPr/>
          <a:lstStyle/>
          <a:p>
            <a:endParaRPr lang="en-US"/>
          </a:p>
        </p:txBody>
      </p:sp>
      <p:sp>
        <p:nvSpPr>
          <p:cNvPr id="129033" name="Line 9"/>
          <p:cNvSpPr>
            <a:spLocks noChangeShapeType="1"/>
          </p:cNvSpPr>
          <p:nvPr/>
        </p:nvSpPr>
        <p:spPr bwMode="auto">
          <a:xfrm>
            <a:off x="3657600" y="2971800"/>
            <a:ext cx="990600" cy="0"/>
          </a:xfrm>
          <a:prstGeom prst="line">
            <a:avLst/>
          </a:prstGeom>
          <a:noFill/>
          <a:ln w="9525">
            <a:solidFill>
              <a:schemeClr val="tx1"/>
            </a:solidFill>
            <a:round/>
            <a:headEnd/>
            <a:tailEnd/>
          </a:ln>
          <a:effectLst/>
        </p:spPr>
        <p:txBody>
          <a:bodyPr/>
          <a:lstStyle/>
          <a:p>
            <a:endParaRPr lang="en-US"/>
          </a:p>
        </p:txBody>
      </p:sp>
      <p:sp>
        <p:nvSpPr>
          <p:cNvPr id="129034" name="Line 10"/>
          <p:cNvSpPr>
            <a:spLocks noChangeShapeType="1"/>
          </p:cNvSpPr>
          <p:nvPr/>
        </p:nvSpPr>
        <p:spPr bwMode="auto">
          <a:xfrm>
            <a:off x="3505200" y="1981200"/>
            <a:ext cx="0" cy="1143000"/>
          </a:xfrm>
          <a:prstGeom prst="line">
            <a:avLst/>
          </a:prstGeom>
          <a:noFill/>
          <a:ln w="9525">
            <a:solidFill>
              <a:schemeClr val="tx1"/>
            </a:solidFill>
            <a:round/>
            <a:headEnd/>
            <a:tailEnd/>
          </a:ln>
          <a:effectLst/>
        </p:spPr>
        <p:txBody>
          <a:bodyPr/>
          <a:lstStyle/>
          <a:p>
            <a:endParaRPr lang="en-US"/>
          </a:p>
        </p:txBody>
      </p:sp>
      <p:sp>
        <p:nvSpPr>
          <p:cNvPr id="129035" name="Line 11"/>
          <p:cNvSpPr>
            <a:spLocks noChangeShapeType="1"/>
          </p:cNvSpPr>
          <p:nvPr/>
        </p:nvSpPr>
        <p:spPr bwMode="auto">
          <a:xfrm>
            <a:off x="3505200" y="3124200"/>
            <a:ext cx="1143000" cy="0"/>
          </a:xfrm>
          <a:prstGeom prst="line">
            <a:avLst/>
          </a:prstGeom>
          <a:noFill/>
          <a:ln w="9525">
            <a:solidFill>
              <a:schemeClr val="tx1"/>
            </a:solidFill>
            <a:round/>
            <a:headEnd/>
            <a:tailEnd/>
          </a:ln>
          <a:effectLst/>
        </p:spPr>
        <p:txBody>
          <a:bodyPr/>
          <a:lstStyle/>
          <a:p>
            <a:endParaRPr lang="en-US"/>
          </a:p>
        </p:txBody>
      </p:sp>
      <p:sp>
        <p:nvSpPr>
          <p:cNvPr id="129036" name="Text Box 12"/>
          <p:cNvSpPr txBox="1">
            <a:spLocks noChangeArrowheads="1"/>
          </p:cNvSpPr>
          <p:nvPr/>
        </p:nvSpPr>
        <p:spPr bwMode="auto">
          <a:xfrm>
            <a:off x="5791200" y="2438400"/>
            <a:ext cx="1184275" cy="942975"/>
          </a:xfrm>
          <a:prstGeom prst="rect">
            <a:avLst/>
          </a:prstGeom>
          <a:noFill/>
          <a:ln w="9525" algn="ctr">
            <a:noFill/>
            <a:miter lim="800000"/>
            <a:headEnd/>
            <a:tailEnd/>
          </a:ln>
          <a:effectLst/>
        </p:spPr>
        <p:txBody>
          <a:bodyPr wrap="none">
            <a:spAutoFit/>
          </a:bodyPr>
          <a:lstStyle/>
          <a:p>
            <a:pPr algn="l"/>
            <a:r>
              <a:rPr lang="en-US" sz="1400">
                <a:latin typeface="Tahoma" pitchFamily="34" charset="0"/>
              </a:rPr>
              <a:t>10</a:t>
            </a:r>
            <a:r>
              <a:rPr lang="en-US" sz="1400" baseline="30000">
                <a:latin typeface="Tahoma" pitchFamily="34" charset="0"/>
              </a:rPr>
              <a:t>0</a:t>
            </a:r>
            <a:r>
              <a:rPr lang="en-US" sz="1400">
                <a:latin typeface="Tahoma" pitchFamily="34" charset="0"/>
              </a:rPr>
              <a:t> = 1</a:t>
            </a:r>
          </a:p>
          <a:p>
            <a:pPr algn="l"/>
            <a:r>
              <a:rPr lang="en-US" sz="1400">
                <a:latin typeface="Tahoma" pitchFamily="34" charset="0"/>
              </a:rPr>
              <a:t>10</a:t>
            </a:r>
            <a:r>
              <a:rPr lang="en-US" sz="1400" baseline="30000">
                <a:latin typeface="Tahoma" pitchFamily="34" charset="0"/>
              </a:rPr>
              <a:t>1</a:t>
            </a:r>
            <a:r>
              <a:rPr lang="en-US" sz="1400">
                <a:latin typeface="Tahoma" pitchFamily="34" charset="0"/>
              </a:rPr>
              <a:t> = 10</a:t>
            </a:r>
          </a:p>
          <a:p>
            <a:pPr algn="l"/>
            <a:r>
              <a:rPr lang="en-US" sz="1400">
                <a:latin typeface="Tahoma" pitchFamily="34" charset="0"/>
              </a:rPr>
              <a:t>10</a:t>
            </a:r>
            <a:r>
              <a:rPr lang="en-US" sz="1400" baseline="30000">
                <a:latin typeface="Tahoma" pitchFamily="34" charset="0"/>
              </a:rPr>
              <a:t>2</a:t>
            </a:r>
            <a:r>
              <a:rPr lang="en-US" sz="1400">
                <a:latin typeface="Tahoma" pitchFamily="34" charset="0"/>
              </a:rPr>
              <a:t> = 100</a:t>
            </a:r>
          </a:p>
          <a:p>
            <a:pPr algn="l"/>
            <a:r>
              <a:rPr lang="en-US" sz="1400">
                <a:latin typeface="Tahoma" pitchFamily="34" charset="0"/>
              </a:rPr>
              <a:t>10</a:t>
            </a:r>
            <a:r>
              <a:rPr lang="en-US" sz="1400" baseline="30000">
                <a:latin typeface="Tahoma" pitchFamily="34" charset="0"/>
              </a:rPr>
              <a:t>3</a:t>
            </a:r>
            <a:r>
              <a:rPr lang="en-US" sz="1400">
                <a:latin typeface="Tahoma" pitchFamily="34" charset="0"/>
              </a:rPr>
              <a:t> = 1000</a:t>
            </a:r>
          </a:p>
        </p:txBody>
      </p:sp>
      <p:sp>
        <p:nvSpPr>
          <p:cNvPr id="129037" name="Text Box 13"/>
          <p:cNvSpPr txBox="1">
            <a:spLocks noChangeArrowheads="1"/>
          </p:cNvSpPr>
          <p:nvPr/>
        </p:nvSpPr>
        <p:spPr bwMode="auto">
          <a:xfrm>
            <a:off x="4565650" y="2573338"/>
            <a:ext cx="463550" cy="701675"/>
          </a:xfrm>
          <a:prstGeom prst="rect">
            <a:avLst/>
          </a:prstGeom>
          <a:noFill/>
          <a:ln w="9525" algn="ctr">
            <a:noFill/>
            <a:miter lim="800000"/>
            <a:headEnd/>
            <a:tailEnd/>
          </a:ln>
          <a:effectLst/>
        </p:spPr>
        <p:txBody>
          <a:bodyPr wrap="none">
            <a:spAutoFit/>
          </a:bodyPr>
          <a:lstStyle/>
          <a:p>
            <a:r>
              <a:rPr lang="en-US" sz="1000"/>
              <a:t>1</a:t>
            </a:r>
          </a:p>
          <a:p>
            <a:r>
              <a:rPr lang="en-US" sz="1000"/>
              <a:t>10</a:t>
            </a:r>
          </a:p>
          <a:p>
            <a:r>
              <a:rPr lang="en-US" sz="1000"/>
              <a:t>100</a:t>
            </a:r>
          </a:p>
          <a:p>
            <a:r>
              <a:rPr lang="en-US" sz="1000"/>
              <a:t>1000</a:t>
            </a:r>
          </a:p>
        </p:txBody>
      </p:sp>
      <p:sp>
        <p:nvSpPr>
          <p:cNvPr id="129038" name="Text Box 14"/>
          <p:cNvSpPr txBox="1">
            <a:spLocks noChangeArrowheads="1"/>
          </p:cNvSpPr>
          <p:nvPr/>
        </p:nvSpPr>
        <p:spPr bwMode="auto">
          <a:xfrm>
            <a:off x="230188" y="1824038"/>
            <a:ext cx="1808162" cy="366712"/>
          </a:xfrm>
          <a:prstGeom prst="rect">
            <a:avLst/>
          </a:prstGeom>
          <a:noFill/>
          <a:ln w="9525" algn="ctr">
            <a:noFill/>
            <a:miter lim="800000"/>
            <a:headEnd/>
            <a:tailEnd/>
          </a:ln>
          <a:effectLst/>
        </p:spPr>
        <p:txBody>
          <a:bodyPr wrap="none">
            <a:spAutoFit/>
          </a:bodyPr>
          <a:lstStyle/>
          <a:p>
            <a:r>
              <a:rPr lang="en-US">
                <a:latin typeface="Tahoma" pitchFamily="34" charset="0"/>
              </a:rPr>
              <a:t>172 – Base 10</a:t>
            </a:r>
          </a:p>
        </p:txBody>
      </p:sp>
      <p:sp>
        <p:nvSpPr>
          <p:cNvPr id="129039" name="Line 15"/>
          <p:cNvSpPr>
            <a:spLocks noChangeShapeType="1"/>
          </p:cNvSpPr>
          <p:nvPr/>
        </p:nvSpPr>
        <p:spPr bwMode="auto">
          <a:xfrm>
            <a:off x="3962400" y="3963988"/>
            <a:ext cx="0" cy="685800"/>
          </a:xfrm>
          <a:prstGeom prst="line">
            <a:avLst/>
          </a:prstGeom>
          <a:noFill/>
          <a:ln w="9525">
            <a:solidFill>
              <a:schemeClr val="tx1"/>
            </a:solidFill>
            <a:round/>
            <a:headEnd/>
            <a:tailEnd/>
          </a:ln>
          <a:effectLst/>
        </p:spPr>
        <p:txBody>
          <a:bodyPr/>
          <a:lstStyle/>
          <a:p>
            <a:endParaRPr lang="en-US"/>
          </a:p>
        </p:txBody>
      </p:sp>
      <p:sp>
        <p:nvSpPr>
          <p:cNvPr id="129040" name="Line 16"/>
          <p:cNvSpPr>
            <a:spLocks noChangeShapeType="1"/>
          </p:cNvSpPr>
          <p:nvPr/>
        </p:nvSpPr>
        <p:spPr bwMode="auto">
          <a:xfrm>
            <a:off x="3962400" y="4649788"/>
            <a:ext cx="685800" cy="0"/>
          </a:xfrm>
          <a:prstGeom prst="line">
            <a:avLst/>
          </a:prstGeom>
          <a:noFill/>
          <a:ln w="9525">
            <a:solidFill>
              <a:schemeClr val="tx1"/>
            </a:solidFill>
            <a:round/>
            <a:headEnd/>
            <a:tailEnd/>
          </a:ln>
          <a:effectLst/>
        </p:spPr>
        <p:txBody>
          <a:bodyPr/>
          <a:lstStyle/>
          <a:p>
            <a:endParaRPr lang="en-US"/>
          </a:p>
        </p:txBody>
      </p:sp>
      <p:sp>
        <p:nvSpPr>
          <p:cNvPr id="129041" name="Line 17"/>
          <p:cNvSpPr>
            <a:spLocks noChangeShapeType="1"/>
          </p:cNvSpPr>
          <p:nvPr/>
        </p:nvSpPr>
        <p:spPr bwMode="auto">
          <a:xfrm>
            <a:off x="3810000" y="3963988"/>
            <a:ext cx="0" cy="838200"/>
          </a:xfrm>
          <a:prstGeom prst="line">
            <a:avLst/>
          </a:prstGeom>
          <a:noFill/>
          <a:ln w="9525">
            <a:solidFill>
              <a:schemeClr val="tx1"/>
            </a:solidFill>
            <a:round/>
            <a:headEnd/>
            <a:tailEnd/>
          </a:ln>
          <a:effectLst/>
        </p:spPr>
        <p:txBody>
          <a:bodyPr/>
          <a:lstStyle/>
          <a:p>
            <a:endParaRPr lang="en-US"/>
          </a:p>
        </p:txBody>
      </p:sp>
      <p:sp>
        <p:nvSpPr>
          <p:cNvPr id="129042" name="Line 18"/>
          <p:cNvSpPr>
            <a:spLocks noChangeShapeType="1"/>
          </p:cNvSpPr>
          <p:nvPr/>
        </p:nvSpPr>
        <p:spPr bwMode="auto">
          <a:xfrm>
            <a:off x="3810000" y="4802188"/>
            <a:ext cx="838200" cy="0"/>
          </a:xfrm>
          <a:prstGeom prst="line">
            <a:avLst/>
          </a:prstGeom>
          <a:noFill/>
          <a:ln w="9525">
            <a:solidFill>
              <a:schemeClr val="tx1"/>
            </a:solidFill>
            <a:round/>
            <a:headEnd/>
            <a:tailEnd/>
          </a:ln>
          <a:effectLst/>
        </p:spPr>
        <p:txBody>
          <a:bodyPr/>
          <a:lstStyle/>
          <a:p>
            <a:endParaRPr lang="en-US"/>
          </a:p>
        </p:txBody>
      </p:sp>
      <p:sp>
        <p:nvSpPr>
          <p:cNvPr id="129043" name="Line 19"/>
          <p:cNvSpPr>
            <a:spLocks noChangeShapeType="1"/>
          </p:cNvSpPr>
          <p:nvPr/>
        </p:nvSpPr>
        <p:spPr bwMode="auto">
          <a:xfrm>
            <a:off x="3657600" y="3963988"/>
            <a:ext cx="0" cy="990600"/>
          </a:xfrm>
          <a:prstGeom prst="line">
            <a:avLst/>
          </a:prstGeom>
          <a:noFill/>
          <a:ln w="9525">
            <a:solidFill>
              <a:schemeClr val="tx1"/>
            </a:solidFill>
            <a:round/>
            <a:headEnd/>
            <a:tailEnd/>
          </a:ln>
          <a:effectLst/>
        </p:spPr>
        <p:txBody>
          <a:bodyPr/>
          <a:lstStyle/>
          <a:p>
            <a:endParaRPr lang="en-US"/>
          </a:p>
        </p:txBody>
      </p:sp>
      <p:sp>
        <p:nvSpPr>
          <p:cNvPr id="129044" name="Line 20"/>
          <p:cNvSpPr>
            <a:spLocks noChangeShapeType="1"/>
          </p:cNvSpPr>
          <p:nvPr/>
        </p:nvSpPr>
        <p:spPr bwMode="auto">
          <a:xfrm>
            <a:off x="3657600" y="4954588"/>
            <a:ext cx="990600" cy="0"/>
          </a:xfrm>
          <a:prstGeom prst="line">
            <a:avLst/>
          </a:prstGeom>
          <a:noFill/>
          <a:ln w="9525">
            <a:solidFill>
              <a:schemeClr val="tx1"/>
            </a:solidFill>
            <a:round/>
            <a:headEnd/>
            <a:tailEnd/>
          </a:ln>
          <a:effectLst/>
        </p:spPr>
        <p:txBody>
          <a:bodyPr/>
          <a:lstStyle/>
          <a:p>
            <a:endParaRPr lang="en-US"/>
          </a:p>
        </p:txBody>
      </p:sp>
      <p:sp>
        <p:nvSpPr>
          <p:cNvPr id="129045" name="Line 21"/>
          <p:cNvSpPr>
            <a:spLocks noChangeShapeType="1"/>
          </p:cNvSpPr>
          <p:nvPr/>
        </p:nvSpPr>
        <p:spPr bwMode="auto">
          <a:xfrm>
            <a:off x="3505200" y="3963988"/>
            <a:ext cx="0" cy="1143000"/>
          </a:xfrm>
          <a:prstGeom prst="line">
            <a:avLst/>
          </a:prstGeom>
          <a:noFill/>
          <a:ln w="9525">
            <a:solidFill>
              <a:schemeClr val="tx1"/>
            </a:solidFill>
            <a:round/>
            <a:headEnd/>
            <a:tailEnd/>
          </a:ln>
          <a:effectLst/>
        </p:spPr>
        <p:txBody>
          <a:bodyPr/>
          <a:lstStyle/>
          <a:p>
            <a:endParaRPr lang="en-US"/>
          </a:p>
        </p:txBody>
      </p:sp>
      <p:sp>
        <p:nvSpPr>
          <p:cNvPr id="129046" name="Line 22"/>
          <p:cNvSpPr>
            <a:spLocks noChangeShapeType="1"/>
          </p:cNvSpPr>
          <p:nvPr/>
        </p:nvSpPr>
        <p:spPr bwMode="auto">
          <a:xfrm>
            <a:off x="3505200" y="5106988"/>
            <a:ext cx="1143000" cy="0"/>
          </a:xfrm>
          <a:prstGeom prst="line">
            <a:avLst/>
          </a:prstGeom>
          <a:noFill/>
          <a:ln w="9525">
            <a:solidFill>
              <a:schemeClr val="tx1"/>
            </a:solidFill>
            <a:round/>
            <a:headEnd/>
            <a:tailEnd/>
          </a:ln>
          <a:effectLst/>
        </p:spPr>
        <p:txBody>
          <a:bodyPr/>
          <a:lstStyle/>
          <a:p>
            <a:endParaRPr lang="en-US"/>
          </a:p>
        </p:txBody>
      </p:sp>
      <p:sp>
        <p:nvSpPr>
          <p:cNvPr id="129047" name="Text Box 23"/>
          <p:cNvSpPr txBox="1">
            <a:spLocks noChangeArrowheads="1"/>
          </p:cNvSpPr>
          <p:nvPr/>
        </p:nvSpPr>
        <p:spPr bwMode="auto">
          <a:xfrm>
            <a:off x="4600575" y="4556125"/>
            <a:ext cx="393700" cy="1311275"/>
          </a:xfrm>
          <a:prstGeom prst="rect">
            <a:avLst/>
          </a:prstGeom>
          <a:noFill/>
          <a:ln w="9525" algn="ctr">
            <a:noFill/>
            <a:miter lim="800000"/>
            <a:headEnd/>
            <a:tailEnd/>
          </a:ln>
          <a:effectLst/>
        </p:spPr>
        <p:txBody>
          <a:bodyPr wrap="none">
            <a:spAutoFit/>
          </a:bodyPr>
          <a:lstStyle/>
          <a:p>
            <a:r>
              <a:rPr lang="en-US" sz="1000"/>
              <a:t>1</a:t>
            </a:r>
          </a:p>
          <a:p>
            <a:r>
              <a:rPr lang="en-US" sz="1000"/>
              <a:t>2</a:t>
            </a:r>
          </a:p>
          <a:p>
            <a:r>
              <a:rPr lang="en-US" sz="1000"/>
              <a:t>4</a:t>
            </a:r>
          </a:p>
          <a:p>
            <a:r>
              <a:rPr lang="en-US" sz="1000"/>
              <a:t>8</a:t>
            </a:r>
          </a:p>
          <a:p>
            <a:r>
              <a:rPr lang="en-US" sz="1000"/>
              <a:t>16</a:t>
            </a:r>
          </a:p>
          <a:p>
            <a:r>
              <a:rPr lang="en-US" sz="1000"/>
              <a:t>32</a:t>
            </a:r>
          </a:p>
          <a:p>
            <a:r>
              <a:rPr lang="en-US" sz="1000"/>
              <a:t>64</a:t>
            </a:r>
          </a:p>
          <a:p>
            <a:r>
              <a:rPr lang="en-US" sz="1000"/>
              <a:t>128</a:t>
            </a:r>
          </a:p>
        </p:txBody>
      </p:sp>
      <p:sp>
        <p:nvSpPr>
          <p:cNvPr id="129048" name="Line 24"/>
          <p:cNvSpPr>
            <a:spLocks noChangeShapeType="1"/>
          </p:cNvSpPr>
          <p:nvPr/>
        </p:nvSpPr>
        <p:spPr bwMode="auto">
          <a:xfrm>
            <a:off x="3352800" y="3962400"/>
            <a:ext cx="0" cy="1295400"/>
          </a:xfrm>
          <a:prstGeom prst="line">
            <a:avLst/>
          </a:prstGeom>
          <a:noFill/>
          <a:ln w="9525">
            <a:solidFill>
              <a:schemeClr val="tx1"/>
            </a:solidFill>
            <a:round/>
            <a:headEnd/>
            <a:tailEnd/>
          </a:ln>
          <a:effectLst/>
        </p:spPr>
        <p:txBody>
          <a:bodyPr/>
          <a:lstStyle/>
          <a:p>
            <a:endParaRPr lang="en-US"/>
          </a:p>
        </p:txBody>
      </p:sp>
      <p:sp>
        <p:nvSpPr>
          <p:cNvPr id="129049" name="Line 25"/>
          <p:cNvSpPr>
            <a:spLocks noChangeShapeType="1"/>
          </p:cNvSpPr>
          <p:nvPr/>
        </p:nvSpPr>
        <p:spPr bwMode="auto">
          <a:xfrm>
            <a:off x="3352800" y="5257800"/>
            <a:ext cx="1295400" cy="0"/>
          </a:xfrm>
          <a:prstGeom prst="line">
            <a:avLst/>
          </a:prstGeom>
          <a:noFill/>
          <a:ln w="9525">
            <a:solidFill>
              <a:schemeClr val="tx1"/>
            </a:solidFill>
            <a:round/>
            <a:headEnd/>
            <a:tailEnd/>
          </a:ln>
          <a:effectLst/>
        </p:spPr>
        <p:txBody>
          <a:bodyPr/>
          <a:lstStyle/>
          <a:p>
            <a:endParaRPr lang="en-US"/>
          </a:p>
        </p:txBody>
      </p:sp>
      <p:sp>
        <p:nvSpPr>
          <p:cNvPr id="129050" name="Line 26"/>
          <p:cNvSpPr>
            <a:spLocks noChangeShapeType="1"/>
          </p:cNvSpPr>
          <p:nvPr/>
        </p:nvSpPr>
        <p:spPr bwMode="auto">
          <a:xfrm>
            <a:off x="3200400" y="3962400"/>
            <a:ext cx="0" cy="1447800"/>
          </a:xfrm>
          <a:prstGeom prst="line">
            <a:avLst/>
          </a:prstGeom>
          <a:noFill/>
          <a:ln w="9525">
            <a:solidFill>
              <a:schemeClr val="tx1"/>
            </a:solidFill>
            <a:round/>
            <a:headEnd/>
            <a:tailEnd/>
          </a:ln>
          <a:effectLst/>
        </p:spPr>
        <p:txBody>
          <a:bodyPr/>
          <a:lstStyle/>
          <a:p>
            <a:endParaRPr lang="en-US"/>
          </a:p>
        </p:txBody>
      </p:sp>
      <p:sp>
        <p:nvSpPr>
          <p:cNvPr id="129051" name="Line 27"/>
          <p:cNvSpPr>
            <a:spLocks noChangeShapeType="1"/>
          </p:cNvSpPr>
          <p:nvPr/>
        </p:nvSpPr>
        <p:spPr bwMode="auto">
          <a:xfrm>
            <a:off x="3200400" y="5410200"/>
            <a:ext cx="1447800" cy="0"/>
          </a:xfrm>
          <a:prstGeom prst="line">
            <a:avLst/>
          </a:prstGeom>
          <a:noFill/>
          <a:ln w="9525">
            <a:solidFill>
              <a:schemeClr val="tx1"/>
            </a:solidFill>
            <a:round/>
            <a:headEnd/>
            <a:tailEnd/>
          </a:ln>
          <a:effectLst/>
        </p:spPr>
        <p:txBody>
          <a:bodyPr/>
          <a:lstStyle/>
          <a:p>
            <a:endParaRPr lang="en-US"/>
          </a:p>
        </p:txBody>
      </p:sp>
      <p:sp>
        <p:nvSpPr>
          <p:cNvPr id="129052" name="Line 28"/>
          <p:cNvSpPr>
            <a:spLocks noChangeShapeType="1"/>
          </p:cNvSpPr>
          <p:nvPr/>
        </p:nvSpPr>
        <p:spPr bwMode="auto">
          <a:xfrm>
            <a:off x="3048000" y="3962400"/>
            <a:ext cx="0" cy="1600200"/>
          </a:xfrm>
          <a:prstGeom prst="line">
            <a:avLst/>
          </a:prstGeom>
          <a:noFill/>
          <a:ln w="9525">
            <a:solidFill>
              <a:schemeClr val="tx1"/>
            </a:solidFill>
            <a:round/>
            <a:headEnd/>
            <a:tailEnd/>
          </a:ln>
          <a:effectLst/>
        </p:spPr>
        <p:txBody>
          <a:bodyPr/>
          <a:lstStyle/>
          <a:p>
            <a:endParaRPr lang="en-US"/>
          </a:p>
        </p:txBody>
      </p:sp>
      <p:sp>
        <p:nvSpPr>
          <p:cNvPr id="129053" name="Line 29"/>
          <p:cNvSpPr>
            <a:spLocks noChangeShapeType="1"/>
          </p:cNvSpPr>
          <p:nvPr/>
        </p:nvSpPr>
        <p:spPr bwMode="auto">
          <a:xfrm>
            <a:off x="3048000" y="5562600"/>
            <a:ext cx="1600200" cy="0"/>
          </a:xfrm>
          <a:prstGeom prst="line">
            <a:avLst/>
          </a:prstGeom>
          <a:noFill/>
          <a:ln w="9525">
            <a:solidFill>
              <a:schemeClr val="tx1"/>
            </a:solidFill>
            <a:round/>
            <a:headEnd/>
            <a:tailEnd/>
          </a:ln>
          <a:effectLst/>
        </p:spPr>
        <p:txBody>
          <a:bodyPr/>
          <a:lstStyle/>
          <a:p>
            <a:endParaRPr lang="en-US"/>
          </a:p>
        </p:txBody>
      </p:sp>
      <p:sp>
        <p:nvSpPr>
          <p:cNvPr id="129054" name="Line 30"/>
          <p:cNvSpPr>
            <a:spLocks noChangeShapeType="1"/>
          </p:cNvSpPr>
          <p:nvPr/>
        </p:nvSpPr>
        <p:spPr bwMode="auto">
          <a:xfrm>
            <a:off x="2895600" y="3962400"/>
            <a:ext cx="0" cy="1752600"/>
          </a:xfrm>
          <a:prstGeom prst="line">
            <a:avLst/>
          </a:prstGeom>
          <a:noFill/>
          <a:ln w="9525">
            <a:solidFill>
              <a:schemeClr val="tx1"/>
            </a:solidFill>
            <a:round/>
            <a:headEnd/>
            <a:tailEnd/>
          </a:ln>
          <a:effectLst/>
        </p:spPr>
        <p:txBody>
          <a:bodyPr/>
          <a:lstStyle/>
          <a:p>
            <a:endParaRPr lang="en-US"/>
          </a:p>
        </p:txBody>
      </p:sp>
      <p:sp>
        <p:nvSpPr>
          <p:cNvPr id="129055" name="Line 31"/>
          <p:cNvSpPr>
            <a:spLocks noChangeShapeType="1"/>
          </p:cNvSpPr>
          <p:nvPr/>
        </p:nvSpPr>
        <p:spPr bwMode="auto">
          <a:xfrm>
            <a:off x="2895600" y="5715000"/>
            <a:ext cx="1752600" cy="0"/>
          </a:xfrm>
          <a:prstGeom prst="line">
            <a:avLst/>
          </a:prstGeom>
          <a:noFill/>
          <a:ln w="9525">
            <a:solidFill>
              <a:schemeClr val="tx1"/>
            </a:solidFill>
            <a:round/>
            <a:headEnd/>
            <a:tailEnd/>
          </a:ln>
          <a:effectLst/>
        </p:spPr>
        <p:txBody>
          <a:bodyPr/>
          <a:lstStyle/>
          <a:p>
            <a:endParaRPr lang="en-US"/>
          </a:p>
        </p:txBody>
      </p:sp>
      <p:sp>
        <p:nvSpPr>
          <p:cNvPr id="129056" name="Text Box 32"/>
          <p:cNvSpPr txBox="1">
            <a:spLocks noChangeArrowheads="1"/>
          </p:cNvSpPr>
          <p:nvPr/>
        </p:nvSpPr>
        <p:spPr bwMode="auto">
          <a:xfrm>
            <a:off x="268288" y="4567238"/>
            <a:ext cx="2325687" cy="366712"/>
          </a:xfrm>
          <a:prstGeom prst="rect">
            <a:avLst/>
          </a:prstGeom>
          <a:noFill/>
          <a:ln w="9525" algn="ctr">
            <a:noFill/>
            <a:miter lim="800000"/>
            <a:headEnd/>
            <a:tailEnd/>
          </a:ln>
          <a:effectLst/>
        </p:spPr>
        <p:txBody>
          <a:bodyPr wrap="none">
            <a:spAutoFit/>
          </a:bodyPr>
          <a:lstStyle/>
          <a:p>
            <a:r>
              <a:rPr lang="en-US">
                <a:latin typeface="Tahoma" pitchFamily="34" charset="0"/>
              </a:rPr>
              <a:t>10101100– Base 2</a:t>
            </a:r>
          </a:p>
        </p:txBody>
      </p:sp>
      <p:sp>
        <p:nvSpPr>
          <p:cNvPr id="129057" name="Text Box 33"/>
          <p:cNvSpPr txBox="1">
            <a:spLocks noChangeArrowheads="1"/>
          </p:cNvSpPr>
          <p:nvPr/>
        </p:nvSpPr>
        <p:spPr bwMode="auto">
          <a:xfrm>
            <a:off x="6096000" y="4191000"/>
            <a:ext cx="958850" cy="1793875"/>
          </a:xfrm>
          <a:prstGeom prst="rect">
            <a:avLst/>
          </a:prstGeom>
          <a:noFill/>
          <a:ln w="9525" algn="ctr">
            <a:noFill/>
            <a:miter lim="800000"/>
            <a:headEnd/>
            <a:tailEnd/>
          </a:ln>
          <a:effectLst/>
        </p:spPr>
        <p:txBody>
          <a:bodyPr wrap="none">
            <a:spAutoFit/>
          </a:bodyPr>
          <a:lstStyle/>
          <a:p>
            <a:pPr algn="l"/>
            <a:r>
              <a:rPr lang="en-US" sz="1400">
                <a:latin typeface="Tahoma" pitchFamily="34" charset="0"/>
              </a:rPr>
              <a:t>2</a:t>
            </a:r>
            <a:r>
              <a:rPr lang="en-US" sz="1400" baseline="30000">
                <a:latin typeface="Tahoma" pitchFamily="34" charset="0"/>
              </a:rPr>
              <a:t>0</a:t>
            </a:r>
            <a:r>
              <a:rPr lang="en-US" sz="1400">
                <a:latin typeface="Tahoma" pitchFamily="34" charset="0"/>
              </a:rPr>
              <a:t> = 1</a:t>
            </a:r>
          </a:p>
          <a:p>
            <a:pPr algn="l"/>
            <a:r>
              <a:rPr lang="en-US" sz="1400">
                <a:latin typeface="Tahoma" pitchFamily="34" charset="0"/>
              </a:rPr>
              <a:t>2</a:t>
            </a:r>
            <a:r>
              <a:rPr lang="en-US" sz="1400" baseline="30000">
                <a:latin typeface="Tahoma" pitchFamily="34" charset="0"/>
              </a:rPr>
              <a:t>1</a:t>
            </a:r>
            <a:r>
              <a:rPr lang="en-US" sz="1400">
                <a:latin typeface="Tahoma" pitchFamily="34" charset="0"/>
              </a:rPr>
              <a:t> = 2</a:t>
            </a:r>
          </a:p>
          <a:p>
            <a:pPr algn="l"/>
            <a:r>
              <a:rPr lang="en-US" sz="1400">
                <a:latin typeface="Tahoma" pitchFamily="34" charset="0"/>
              </a:rPr>
              <a:t>2</a:t>
            </a:r>
            <a:r>
              <a:rPr lang="en-US" sz="1400" baseline="30000">
                <a:latin typeface="Tahoma" pitchFamily="34" charset="0"/>
              </a:rPr>
              <a:t>2</a:t>
            </a:r>
            <a:r>
              <a:rPr lang="en-US" sz="1400">
                <a:latin typeface="Tahoma" pitchFamily="34" charset="0"/>
              </a:rPr>
              <a:t> = 4</a:t>
            </a:r>
          </a:p>
          <a:p>
            <a:pPr algn="l"/>
            <a:r>
              <a:rPr lang="en-US" sz="1400">
                <a:latin typeface="Tahoma" pitchFamily="34" charset="0"/>
              </a:rPr>
              <a:t>2</a:t>
            </a:r>
            <a:r>
              <a:rPr lang="en-US" sz="1400" baseline="30000">
                <a:latin typeface="Tahoma" pitchFamily="34" charset="0"/>
              </a:rPr>
              <a:t>3</a:t>
            </a:r>
            <a:r>
              <a:rPr lang="en-US" sz="1400">
                <a:latin typeface="Tahoma" pitchFamily="34" charset="0"/>
              </a:rPr>
              <a:t> = 8</a:t>
            </a:r>
          </a:p>
          <a:p>
            <a:pPr algn="l"/>
            <a:r>
              <a:rPr lang="en-US" sz="1400">
                <a:latin typeface="Tahoma" pitchFamily="34" charset="0"/>
              </a:rPr>
              <a:t>2</a:t>
            </a:r>
            <a:r>
              <a:rPr lang="en-US" sz="1400" baseline="30000">
                <a:latin typeface="Tahoma" pitchFamily="34" charset="0"/>
              </a:rPr>
              <a:t>4</a:t>
            </a:r>
            <a:r>
              <a:rPr lang="en-US" sz="1400">
                <a:latin typeface="Tahoma" pitchFamily="34" charset="0"/>
              </a:rPr>
              <a:t> = 16</a:t>
            </a:r>
          </a:p>
          <a:p>
            <a:pPr algn="l"/>
            <a:r>
              <a:rPr lang="en-US" sz="1400">
                <a:latin typeface="Tahoma" pitchFamily="34" charset="0"/>
              </a:rPr>
              <a:t>2</a:t>
            </a:r>
            <a:r>
              <a:rPr lang="en-US" sz="1400" baseline="30000">
                <a:latin typeface="Tahoma" pitchFamily="34" charset="0"/>
              </a:rPr>
              <a:t>5</a:t>
            </a:r>
            <a:r>
              <a:rPr lang="en-US" sz="1400">
                <a:latin typeface="Tahoma" pitchFamily="34" charset="0"/>
              </a:rPr>
              <a:t> = 32</a:t>
            </a:r>
          </a:p>
          <a:p>
            <a:pPr algn="l"/>
            <a:r>
              <a:rPr lang="en-US" sz="1400">
                <a:latin typeface="Tahoma" pitchFamily="34" charset="0"/>
              </a:rPr>
              <a:t>2</a:t>
            </a:r>
            <a:r>
              <a:rPr lang="en-US" sz="1400" baseline="30000">
                <a:latin typeface="Tahoma" pitchFamily="34" charset="0"/>
              </a:rPr>
              <a:t>6</a:t>
            </a:r>
            <a:r>
              <a:rPr lang="en-US" sz="1400">
                <a:latin typeface="Tahoma" pitchFamily="34" charset="0"/>
              </a:rPr>
              <a:t> = 64</a:t>
            </a:r>
          </a:p>
          <a:p>
            <a:pPr algn="l"/>
            <a:r>
              <a:rPr lang="en-US" sz="1400">
                <a:latin typeface="Tahoma" pitchFamily="34" charset="0"/>
              </a:rPr>
              <a:t>2</a:t>
            </a:r>
            <a:r>
              <a:rPr lang="en-US" sz="1400" baseline="30000">
                <a:latin typeface="Tahoma" pitchFamily="34" charset="0"/>
              </a:rPr>
              <a:t>7</a:t>
            </a:r>
            <a:r>
              <a:rPr lang="en-US" sz="1400">
                <a:latin typeface="Tahoma" pitchFamily="34" charset="0"/>
              </a:rPr>
              <a:t> = 128</a:t>
            </a:r>
          </a:p>
        </p:txBody>
      </p:sp>
      <p:sp>
        <p:nvSpPr>
          <p:cNvPr id="129058" name="Text Box 34"/>
          <p:cNvSpPr txBox="1">
            <a:spLocks noChangeArrowheads="1"/>
          </p:cNvSpPr>
          <p:nvPr/>
        </p:nvSpPr>
        <p:spPr bwMode="auto">
          <a:xfrm>
            <a:off x="2771775" y="3581400"/>
            <a:ext cx="1352550" cy="366713"/>
          </a:xfrm>
          <a:prstGeom prst="rect">
            <a:avLst/>
          </a:prstGeom>
          <a:noFill/>
          <a:ln w="9525" algn="ctr">
            <a:noFill/>
            <a:miter lim="800000"/>
            <a:headEnd/>
            <a:tailEnd/>
          </a:ln>
          <a:effectLst/>
        </p:spPr>
        <p:txBody>
          <a:bodyPr wrap="none">
            <a:spAutoFit/>
          </a:bodyPr>
          <a:lstStyle/>
          <a:p>
            <a:r>
              <a:rPr lang="en-US">
                <a:latin typeface="Tahoma" pitchFamily="34" charset="0"/>
              </a:rPr>
              <a:t>10101100</a:t>
            </a:r>
          </a:p>
        </p:txBody>
      </p:sp>
      <p:sp>
        <p:nvSpPr>
          <p:cNvPr id="129059" name="Text Box 35"/>
          <p:cNvSpPr txBox="1">
            <a:spLocks noChangeArrowheads="1"/>
          </p:cNvSpPr>
          <p:nvPr/>
        </p:nvSpPr>
        <p:spPr bwMode="auto">
          <a:xfrm>
            <a:off x="3505200" y="1600200"/>
            <a:ext cx="622300" cy="366713"/>
          </a:xfrm>
          <a:prstGeom prst="rect">
            <a:avLst/>
          </a:prstGeom>
          <a:noFill/>
          <a:ln w="9525" algn="ctr">
            <a:noFill/>
            <a:miter lim="800000"/>
            <a:headEnd/>
            <a:tailEnd/>
          </a:ln>
          <a:effectLst/>
        </p:spPr>
        <p:txBody>
          <a:bodyPr wrap="none">
            <a:spAutoFit/>
          </a:bodyPr>
          <a:lstStyle/>
          <a:p>
            <a:r>
              <a:rPr lang="en-US">
                <a:latin typeface="Tahoma" pitchFamily="34" charset="0"/>
              </a:rPr>
              <a:t>172</a:t>
            </a:r>
          </a:p>
        </p:txBody>
      </p:sp>
      <p:sp>
        <p:nvSpPr>
          <p:cNvPr id="129060" name="Text Box 36"/>
          <p:cNvSpPr txBox="1">
            <a:spLocks noChangeArrowheads="1"/>
          </p:cNvSpPr>
          <p:nvPr/>
        </p:nvSpPr>
        <p:spPr bwMode="auto">
          <a:xfrm>
            <a:off x="5029200" y="2565400"/>
            <a:ext cx="427038" cy="854075"/>
          </a:xfrm>
          <a:prstGeom prst="rect">
            <a:avLst/>
          </a:prstGeom>
          <a:noFill/>
          <a:ln w="9525" algn="ctr">
            <a:noFill/>
            <a:miter lim="800000"/>
            <a:headEnd/>
            <a:tailEnd/>
          </a:ln>
          <a:effectLst/>
        </p:spPr>
        <p:txBody>
          <a:bodyPr wrap="none">
            <a:spAutoFit/>
          </a:bodyPr>
          <a:lstStyle/>
          <a:p>
            <a:pPr algn="r"/>
            <a:r>
              <a:rPr lang="en-US" sz="1000">
                <a:latin typeface="Tahoma" pitchFamily="34" charset="0"/>
              </a:rPr>
              <a:t>2</a:t>
            </a:r>
          </a:p>
          <a:p>
            <a:pPr algn="r"/>
            <a:r>
              <a:rPr lang="en-US" sz="1000">
                <a:latin typeface="Tahoma" pitchFamily="34" charset="0"/>
              </a:rPr>
              <a:t>70</a:t>
            </a:r>
          </a:p>
          <a:p>
            <a:pPr algn="r"/>
            <a:r>
              <a:rPr lang="en-US" sz="1000">
                <a:latin typeface="Tahoma" pitchFamily="34" charset="0"/>
              </a:rPr>
              <a:t>100</a:t>
            </a:r>
          </a:p>
          <a:p>
            <a:pPr algn="r"/>
            <a:endParaRPr lang="en-US" sz="1000">
              <a:latin typeface="Tahoma" pitchFamily="34" charset="0"/>
            </a:endParaRPr>
          </a:p>
          <a:p>
            <a:pPr algn="r"/>
            <a:r>
              <a:rPr lang="en-US" sz="1000">
                <a:latin typeface="Tahoma" pitchFamily="34" charset="0"/>
              </a:rPr>
              <a:t>172</a:t>
            </a:r>
          </a:p>
        </p:txBody>
      </p:sp>
      <p:sp>
        <p:nvSpPr>
          <p:cNvPr id="129061" name="Line 37"/>
          <p:cNvSpPr>
            <a:spLocks noChangeShapeType="1"/>
          </p:cNvSpPr>
          <p:nvPr/>
        </p:nvSpPr>
        <p:spPr bwMode="auto">
          <a:xfrm>
            <a:off x="5029200" y="3124200"/>
            <a:ext cx="457200" cy="0"/>
          </a:xfrm>
          <a:prstGeom prst="line">
            <a:avLst/>
          </a:prstGeom>
          <a:noFill/>
          <a:ln w="38100">
            <a:solidFill>
              <a:schemeClr val="tx1"/>
            </a:solidFill>
            <a:round/>
            <a:headEnd/>
            <a:tailEnd/>
          </a:ln>
          <a:effectLst/>
        </p:spPr>
        <p:txBody>
          <a:bodyPr/>
          <a:lstStyle/>
          <a:p>
            <a:endParaRPr lang="en-US"/>
          </a:p>
        </p:txBody>
      </p:sp>
      <p:sp>
        <p:nvSpPr>
          <p:cNvPr id="129062" name="Text Box 38"/>
          <p:cNvSpPr txBox="1">
            <a:spLocks noChangeArrowheads="1"/>
          </p:cNvSpPr>
          <p:nvPr/>
        </p:nvSpPr>
        <p:spPr bwMode="auto">
          <a:xfrm>
            <a:off x="5029200" y="4572000"/>
            <a:ext cx="427038" cy="1616075"/>
          </a:xfrm>
          <a:prstGeom prst="rect">
            <a:avLst/>
          </a:prstGeom>
          <a:noFill/>
          <a:ln w="9525" algn="ctr">
            <a:noFill/>
            <a:miter lim="800000"/>
            <a:headEnd/>
            <a:tailEnd/>
          </a:ln>
          <a:effectLst/>
        </p:spPr>
        <p:txBody>
          <a:bodyPr wrap="none">
            <a:spAutoFit/>
          </a:bodyPr>
          <a:lstStyle/>
          <a:p>
            <a:pPr algn="r"/>
            <a:r>
              <a:rPr lang="en-US" sz="1000">
                <a:latin typeface="Tahoma" pitchFamily="34" charset="0"/>
              </a:rPr>
              <a:t>0</a:t>
            </a:r>
          </a:p>
          <a:p>
            <a:pPr algn="r"/>
            <a:r>
              <a:rPr lang="en-US" sz="1000">
                <a:latin typeface="Tahoma" pitchFamily="34" charset="0"/>
              </a:rPr>
              <a:t>0</a:t>
            </a:r>
          </a:p>
          <a:p>
            <a:pPr algn="r"/>
            <a:r>
              <a:rPr lang="en-US" sz="1000">
                <a:latin typeface="Tahoma" pitchFamily="34" charset="0"/>
              </a:rPr>
              <a:t>4</a:t>
            </a:r>
          </a:p>
          <a:p>
            <a:pPr algn="r"/>
            <a:r>
              <a:rPr lang="en-US" sz="1000">
                <a:latin typeface="Tahoma" pitchFamily="34" charset="0"/>
              </a:rPr>
              <a:t>8</a:t>
            </a:r>
          </a:p>
          <a:p>
            <a:pPr algn="r"/>
            <a:r>
              <a:rPr lang="en-US" sz="1000">
                <a:latin typeface="Tahoma" pitchFamily="34" charset="0"/>
              </a:rPr>
              <a:t>0</a:t>
            </a:r>
          </a:p>
          <a:p>
            <a:pPr algn="r"/>
            <a:r>
              <a:rPr lang="en-US" sz="1000">
                <a:latin typeface="Tahoma" pitchFamily="34" charset="0"/>
              </a:rPr>
              <a:t>32</a:t>
            </a:r>
          </a:p>
          <a:p>
            <a:pPr algn="r"/>
            <a:r>
              <a:rPr lang="en-US" sz="1000">
                <a:latin typeface="Tahoma" pitchFamily="34" charset="0"/>
              </a:rPr>
              <a:t>0</a:t>
            </a:r>
          </a:p>
          <a:p>
            <a:pPr algn="r"/>
            <a:r>
              <a:rPr lang="en-US" sz="1000">
                <a:latin typeface="Tahoma" pitchFamily="34" charset="0"/>
              </a:rPr>
              <a:t>128</a:t>
            </a:r>
          </a:p>
          <a:p>
            <a:pPr algn="r"/>
            <a:endParaRPr lang="en-US" sz="1000">
              <a:latin typeface="Tahoma" pitchFamily="34" charset="0"/>
            </a:endParaRPr>
          </a:p>
          <a:p>
            <a:pPr algn="r"/>
            <a:r>
              <a:rPr lang="en-US" sz="1000">
                <a:latin typeface="Tahoma" pitchFamily="34" charset="0"/>
              </a:rPr>
              <a:t>172</a:t>
            </a:r>
          </a:p>
        </p:txBody>
      </p:sp>
      <p:sp>
        <p:nvSpPr>
          <p:cNvPr id="129063" name="Line 39"/>
          <p:cNvSpPr>
            <a:spLocks noChangeShapeType="1"/>
          </p:cNvSpPr>
          <p:nvPr/>
        </p:nvSpPr>
        <p:spPr bwMode="auto">
          <a:xfrm>
            <a:off x="5029200" y="5867400"/>
            <a:ext cx="4572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Slide Number Placeholder 5"/>
          <p:cNvSpPr>
            <a:spLocks noGrp="1"/>
          </p:cNvSpPr>
          <p:nvPr>
            <p:ph type="sldNum" sz="quarter" idx="12"/>
          </p:nvPr>
        </p:nvSpPr>
        <p:spPr>
          <a:noFill/>
          <a:ln>
            <a:miter lim="800000"/>
            <a:headEnd/>
            <a:tailEnd/>
          </a:ln>
        </p:spPr>
        <p:txBody>
          <a:bodyPr/>
          <a:lstStyle/>
          <a:p>
            <a:fld id="{C50B2458-8787-4659-B585-0297E307FE48}" type="slidenum">
              <a:rPr lang="en-US" smtClean="0"/>
              <a:pPr/>
              <a:t>136</a:t>
            </a:fld>
            <a:endParaRPr lang="en-US" smtClean="0"/>
          </a:p>
        </p:txBody>
      </p:sp>
      <p:sp>
        <p:nvSpPr>
          <p:cNvPr id="130051" name="Rectangle 2"/>
          <p:cNvSpPr>
            <a:spLocks noGrp="1" noChangeArrowheads="1"/>
          </p:cNvSpPr>
          <p:nvPr>
            <p:ph type="title"/>
          </p:nvPr>
        </p:nvSpPr>
        <p:spPr>
          <a:xfrm>
            <a:off x="0" y="152400"/>
            <a:ext cx="9144000" cy="792163"/>
          </a:xfrm>
        </p:spPr>
        <p:txBody>
          <a:bodyPr/>
          <a:lstStyle/>
          <a:p>
            <a:pPr eaLnBrk="1" hangingPunct="1"/>
            <a:r>
              <a:rPr lang="en-US" smtClean="0"/>
              <a:t>Base 2 Number System</a:t>
            </a:r>
          </a:p>
        </p:txBody>
      </p:sp>
      <p:sp>
        <p:nvSpPr>
          <p:cNvPr id="130052" name="Text Box 3"/>
          <p:cNvSpPr txBox="1">
            <a:spLocks noChangeArrowheads="1"/>
          </p:cNvSpPr>
          <p:nvPr/>
        </p:nvSpPr>
        <p:spPr bwMode="auto">
          <a:xfrm>
            <a:off x="609600" y="1752600"/>
            <a:ext cx="8001000" cy="9826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a:lnSpc>
                <a:spcPct val="110000"/>
              </a:lnSpc>
            </a:pPr>
            <a:r>
              <a:rPr lang="en-US" sz="2600" b="0"/>
              <a:t>10110</a:t>
            </a:r>
            <a:r>
              <a:rPr lang="en-US" sz="2600" b="0" baseline="-25000"/>
              <a:t>2</a:t>
            </a:r>
            <a:r>
              <a:rPr lang="en-US" sz="2600" b="0"/>
              <a:t> = (1 x 2</a:t>
            </a:r>
            <a:r>
              <a:rPr lang="en-US" sz="2600" b="0" baseline="30000"/>
              <a:t>4</a:t>
            </a:r>
            <a:r>
              <a:rPr lang="en-US" sz="2600" b="0"/>
              <a:t> = 16) + (0 x 2</a:t>
            </a:r>
            <a:r>
              <a:rPr lang="en-US" sz="2600" b="0" baseline="30000"/>
              <a:t>3</a:t>
            </a:r>
            <a:r>
              <a:rPr lang="en-US" sz="2600" b="0"/>
              <a:t> = 0) + (1 x 2</a:t>
            </a:r>
            <a:r>
              <a:rPr lang="en-US" sz="2600" b="0" baseline="30000"/>
              <a:t>2</a:t>
            </a:r>
            <a:r>
              <a:rPr lang="en-US" sz="2600" b="0"/>
              <a:t> = 4) + </a:t>
            </a:r>
          </a:p>
          <a:p>
            <a:pPr algn="l"/>
            <a:r>
              <a:rPr lang="en-US" sz="2600" b="0"/>
              <a:t>                (1 x 2</a:t>
            </a:r>
            <a:r>
              <a:rPr lang="en-US" sz="2600" b="0" baseline="30000"/>
              <a:t>1</a:t>
            </a:r>
            <a:r>
              <a:rPr lang="en-US" sz="2600" b="0"/>
              <a:t> = 2) + (0 x 2</a:t>
            </a:r>
            <a:r>
              <a:rPr lang="en-US" sz="2600" b="0" baseline="30000"/>
              <a:t>0</a:t>
            </a:r>
            <a:r>
              <a:rPr lang="en-US" sz="2600" b="0"/>
              <a:t> = 0) = 22</a:t>
            </a:r>
            <a:r>
              <a:rPr lang="en-US" sz="2400" b="0"/>
              <a:t>  </a:t>
            </a:r>
          </a:p>
        </p:txBody>
      </p:sp>
      <p:graphicFrame>
        <p:nvGraphicFramePr>
          <p:cNvPr id="733188" name="Object 4"/>
          <p:cNvGraphicFramePr>
            <a:graphicFrameLocks noGrp="1" noChangeAspect="1"/>
          </p:cNvGraphicFramePr>
          <p:nvPr>
            <p:ph idx="1"/>
          </p:nvPr>
        </p:nvGraphicFramePr>
        <p:xfrm>
          <a:off x="685800" y="2786063"/>
          <a:ext cx="7772400" cy="3727450"/>
        </p:xfrm>
        <a:graphic>
          <a:graphicData uri="http://schemas.openxmlformats.org/presentationml/2006/ole">
            <mc:AlternateContent xmlns:mc="http://schemas.openxmlformats.org/markup-compatibility/2006">
              <mc:Choice xmlns:v="urn:schemas-microsoft-com:vml" Requires="v">
                <p:oleObj spid="_x0000_s34839" name="Bitmap Image" r:id="rId3" imgW="5342857" imgH="2561905" progId="PBrush">
                  <p:embed/>
                </p:oleObj>
              </mc:Choice>
              <mc:Fallback>
                <p:oleObj name="Bitmap Image" r:id="rId3" imgW="5342857" imgH="2561905"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786063"/>
                        <a:ext cx="7772400" cy="372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733188"/>
                                        </p:tgtEl>
                                        <p:attrNameLst>
                                          <p:attrName>style.visibility</p:attrName>
                                        </p:attrNameLst>
                                      </p:cBhvr>
                                      <p:to>
                                        <p:strVal val="visible"/>
                                      </p:to>
                                    </p:set>
                                    <p:anim to="" calcmode="lin" valueType="num">
                                      <p:cBhvr>
                                        <p:cTn id="7" dur="1" fill="hold"/>
                                        <p:tgtEl>
                                          <p:spTgt spid="73318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5"/>
          <p:cNvSpPr>
            <a:spLocks noGrp="1"/>
          </p:cNvSpPr>
          <p:nvPr>
            <p:ph type="sldNum" sz="quarter" idx="12"/>
          </p:nvPr>
        </p:nvSpPr>
        <p:spPr>
          <a:noFill/>
          <a:ln>
            <a:miter lim="800000"/>
            <a:headEnd/>
            <a:tailEnd/>
          </a:ln>
        </p:spPr>
        <p:txBody>
          <a:bodyPr/>
          <a:lstStyle/>
          <a:p>
            <a:fld id="{A30D3CFC-BF49-4023-9D5F-5A196515EB72}" type="slidenum">
              <a:rPr lang="en-US" smtClean="0"/>
              <a:pPr/>
              <a:t>137</a:t>
            </a:fld>
            <a:endParaRPr lang="en-US" smtClean="0"/>
          </a:p>
        </p:txBody>
      </p:sp>
      <p:sp>
        <p:nvSpPr>
          <p:cNvPr id="131075" name="Rectangle 2"/>
          <p:cNvSpPr>
            <a:spLocks noGrp="1" noChangeArrowheads="1"/>
          </p:cNvSpPr>
          <p:nvPr>
            <p:ph type="title"/>
          </p:nvPr>
        </p:nvSpPr>
        <p:spPr>
          <a:xfrm>
            <a:off x="0" y="152400"/>
            <a:ext cx="9144000" cy="792163"/>
          </a:xfrm>
        </p:spPr>
        <p:txBody>
          <a:bodyPr/>
          <a:lstStyle/>
          <a:p>
            <a:pPr eaLnBrk="1" hangingPunct="1"/>
            <a:r>
              <a:rPr lang="en-US" dirty="0" smtClean="0"/>
              <a:t>  Conversion </a:t>
            </a:r>
            <a:r>
              <a:rPr lang="en-US" dirty="0" err="1" smtClean="0"/>
              <a:t>Décimal</a:t>
            </a:r>
            <a:r>
              <a:rPr lang="en-US" dirty="0" smtClean="0"/>
              <a:t> </a:t>
            </a:r>
            <a:r>
              <a:rPr lang="en-US" dirty="0" err="1" smtClean="0"/>
              <a:t>binaire</a:t>
            </a:r>
            <a:endParaRPr lang="en-US" dirty="0" smtClean="0"/>
          </a:p>
        </p:txBody>
      </p:sp>
      <p:sp>
        <p:nvSpPr>
          <p:cNvPr id="131076" name="Text Box 3"/>
          <p:cNvSpPr txBox="1">
            <a:spLocks noChangeArrowheads="1"/>
          </p:cNvSpPr>
          <p:nvPr/>
        </p:nvSpPr>
        <p:spPr bwMode="auto">
          <a:xfrm>
            <a:off x="609600" y="1752600"/>
            <a:ext cx="7696200" cy="4703763"/>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l">
              <a:lnSpc>
                <a:spcPct val="110000"/>
              </a:lnSpc>
            </a:pPr>
            <a:r>
              <a:rPr lang="en-US" sz="2800" dirty="0" smtClean="0"/>
              <a:t>Conversion  </a:t>
            </a:r>
            <a:r>
              <a:rPr lang="en-US" sz="2800" dirty="0"/>
              <a:t>201</a:t>
            </a:r>
            <a:r>
              <a:rPr lang="en-US" sz="2800" baseline="-25000" dirty="0"/>
              <a:t>10</a:t>
            </a:r>
            <a:r>
              <a:rPr lang="en-US" sz="2800" dirty="0"/>
              <a:t> </a:t>
            </a:r>
            <a:r>
              <a:rPr lang="en-US" sz="2800" dirty="0" smtClean="0"/>
              <a:t>au </a:t>
            </a:r>
            <a:r>
              <a:rPr lang="en-US" sz="2800" dirty="0"/>
              <a:t>binary:</a:t>
            </a:r>
            <a:endParaRPr lang="en-US" sz="2400" b="0" dirty="0"/>
          </a:p>
          <a:p>
            <a:pPr algn="l">
              <a:lnSpc>
                <a:spcPct val="110000"/>
              </a:lnSpc>
            </a:pPr>
            <a:r>
              <a:rPr lang="en-US" sz="2400" b="0" dirty="0"/>
              <a:t>	   201   /   2   =   100   remainder   </a:t>
            </a:r>
            <a:r>
              <a:rPr lang="en-US" sz="2400" dirty="0"/>
              <a:t>1</a:t>
            </a:r>
          </a:p>
          <a:p>
            <a:pPr algn="l">
              <a:lnSpc>
                <a:spcPct val="110000"/>
              </a:lnSpc>
            </a:pPr>
            <a:r>
              <a:rPr lang="en-US" sz="2400" b="0" dirty="0"/>
              <a:t>	   100   /   2   =     50   remainder   </a:t>
            </a:r>
            <a:r>
              <a:rPr lang="en-US" sz="2400" dirty="0"/>
              <a:t>0</a:t>
            </a:r>
          </a:p>
          <a:p>
            <a:pPr algn="l">
              <a:lnSpc>
                <a:spcPct val="110000"/>
              </a:lnSpc>
            </a:pPr>
            <a:r>
              <a:rPr lang="en-US" sz="2400" b="0" dirty="0"/>
              <a:t>	     50   /   2   =     25   remainder   </a:t>
            </a:r>
            <a:r>
              <a:rPr lang="en-US" sz="2400" dirty="0"/>
              <a:t>0</a:t>
            </a:r>
          </a:p>
          <a:p>
            <a:pPr algn="l">
              <a:lnSpc>
                <a:spcPct val="110000"/>
              </a:lnSpc>
            </a:pPr>
            <a:r>
              <a:rPr lang="en-US" sz="2400" b="0" dirty="0"/>
              <a:t>	     25   /   2   =     12   remainder   </a:t>
            </a:r>
            <a:r>
              <a:rPr lang="en-US" sz="2400" dirty="0"/>
              <a:t>1</a:t>
            </a:r>
          </a:p>
          <a:p>
            <a:pPr algn="l">
              <a:lnSpc>
                <a:spcPct val="110000"/>
              </a:lnSpc>
            </a:pPr>
            <a:r>
              <a:rPr lang="en-US" sz="2400" b="0" dirty="0"/>
              <a:t>	     12   /   2   =       6   remainder   </a:t>
            </a:r>
            <a:r>
              <a:rPr lang="en-US" sz="2400" dirty="0"/>
              <a:t>0</a:t>
            </a:r>
          </a:p>
          <a:p>
            <a:pPr algn="l">
              <a:lnSpc>
                <a:spcPct val="110000"/>
              </a:lnSpc>
            </a:pPr>
            <a:r>
              <a:rPr lang="en-US" sz="2400" b="0" dirty="0"/>
              <a:t>	       6   /   2   =       3   remainder   </a:t>
            </a:r>
            <a:r>
              <a:rPr lang="en-US" sz="2400" dirty="0"/>
              <a:t>0</a:t>
            </a:r>
          </a:p>
          <a:p>
            <a:pPr algn="l">
              <a:lnSpc>
                <a:spcPct val="110000"/>
              </a:lnSpc>
            </a:pPr>
            <a:r>
              <a:rPr lang="en-US" sz="2400" b="0" dirty="0"/>
              <a:t>	       3   /   2   =       1   remainder   </a:t>
            </a:r>
            <a:r>
              <a:rPr lang="en-US" sz="2400" dirty="0">
                <a:solidFill>
                  <a:schemeClr val="bg2">
                    <a:lumMod val="75000"/>
                  </a:schemeClr>
                </a:solidFill>
              </a:rPr>
              <a:t>1</a:t>
            </a:r>
          </a:p>
          <a:p>
            <a:pPr algn="l">
              <a:lnSpc>
                <a:spcPct val="110000"/>
              </a:lnSpc>
            </a:pPr>
            <a:r>
              <a:rPr lang="en-US" sz="2400" b="0" dirty="0"/>
              <a:t>	       1   /   2   =       0   remainder   </a:t>
            </a:r>
            <a:r>
              <a:rPr lang="en-US" sz="2400" dirty="0">
                <a:solidFill>
                  <a:srgbClr val="CC6600"/>
                </a:solidFill>
              </a:rPr>
              <a:t>1</a:t>
            </a:r>
          </a:p>
          <a:p>
            <a:pPr>
              <a:lnSpc>
                <a:spcPct val="110000"/>
              </a:lnSpc>
            </a:pPr>
            <a:r>
              <a:rPr lang="fr-FR" sz="2400" dirty="0" smtClean="0"/>
              <a:t>Lorsque le quotient est 0, prenez tous les restes dans l'ordre inverse </a:t>
            </a:r>
            <a:r>
              <a:rPr lang="en-US" sz="2400" b="0" dirty="0" smtClean="0"/>
              <a:t>:  </a:t>
            </a:r>
            <a:r>
              <a:rPr lang="en-US" sz="2800" dirty="0"/>
              <a:t>201</a:t>
            </a:r>
            <a:r>
              <a:rPr lang="en-US" sz="2800" baseline="-25000" dirty="0"/>
              <a:t>10 </a:t>
            </a:r>
            <a:r>
              <a:rPr lang="en-US" sz="2800" dirty="0"/>
              <a:t>= </a:t>
            </a:r>
            <a:r>
              <a:rPr lang="en-US" sz="2800" dirty="0">
                <a:solidFill>
                  <a:srgbClr val="CC6600"/>
                </a:solidFill>
              </a:rPr>
              <a:t>1</a:t>
            </a:r>
            <a:r>
              <a:rPr lang="en-US" sz="2800" dirty="0">
                <a:solidFill>
                  <a:schemeClr val="bg2">
                    <a:lumMod val="75000"/>
                  </a:schemeClr>
                </a:solidFill>
              </a:rPr>
              <a:t>1</a:t>
            </a:r>
            <a:r>
              <a:rPr lang="en-US" sz="2800" dirty="0"/>
              <a:t>001001</a:t>
            </a:r>
            <a:r>
              <a:rPr lang="en-US" sz="2800" baseline="-25000" dirty="0"/>
              <a:t>2</a:t>
            </a:r>
          </a:p>
        </p:txBody>
      </p:sp>
      <p:sp>
        <p:nvSpPr>
          <p:cNvPr id="131077" name="Line 4"/>
          <p:cNvSpPr>
            <a:spLocks noChangeShapeType="1"/>
          </p:cNvSpPr>
          <p:nvPr/>
        </p:nvSpPr>
        <p:spPr bwMode="auto">
          <a:xfrm flipV="1">
            <a:off x="7239000" y="2286000"/>
            <a:ext cx="0" cy="2971800"/>
          </a:xfrm>
          <a:prstGeom prst="line">
            <a:avLst/>
          </a:prstGeom>
          <a:noFill/>
          <a:ln w="152400">
            <a:solidFill>
              <a:schemeClr val="tx1"/>
            </a:solidFill>
            <a:round/>
            <a:headEnd/>
            <a:tailEnd type="triangle" w="med" len="med"/>
          </a:ln>
          <a:effectLst/>
        </p:spPr>
        <p:txBody>
          <a:bodyPr/>
          <a:lstStyle/>
          <a:p>
            <a:endParaRPr lang="en-US"/>
          </a:p>
        </p:txBody>
      </p:sp>
      <p:sp>
        <p:nvSpPr>
          <p:cNvPr id="131078" name="Line 5"/>
          <p:cNvSpPr>
            <a:spLocks noChangeShapeType="1"/>
          </p:cNvSpPr>
          <p:nvPr/>
        </p:nvSpPr>
        <p:spPr bwMode="auto">
          <a:xfrm>
            <a:off x="1219200" y="2286000"/>
            <a:ext cx="0" cy="2971800"/>
          </a:xfrm>
          <a:prstGeom prst="line">
            <a:avLst/>
          </a:prstGeom>
          <a:noFill/>
          <a:ln w="152400">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5"/>
          <p:cNvSpPr>
            <a:spLocks noGrp="1"/>
          </p:cNvSpPr>
          <p:nvPr>
            <p:ph type="sldNum" sz="quarter" idx="12"/>
          </p:nvPr>
        </p:nvSpPr>
        <p:spPr>
          <a:noFill/>
          <a:ln>
            <a:miter lim="800000"/>
            <a:headEnd/>
            <a:tailEnd/>
          </a:ln>
        </p:spPr>
        <p:txBody>
          <a:bodyPr/>
          <a:lstStyle/>
          <a:p>
            <a:fld id="{5D21E042-452C-47BF-A310-44CCF4A9AC8B}" type="slidenum">
              <a:rPr lang="en-US" smtClean="0"/>
              <a:pPr/>
              <a:t>138</a:t>
            </a:fld>
            <a:endParaRPr lang="en-US" smtClean="0"/>
          </a:p>
        </p:txBody>
      </p:sp>
      <p:sp>
        <p:nvSpPr>
          <p:cNvPr id="132099" name="Rectangle 2"/>
          <p:cNvSpPr>
            <a:spLocks noGrp="1" noChangeArrowheads="1"/>
          </p:cNvSpPr>
          <p:nvPr>
            <p:ph type="title"/>
          </p:nvPr>
        </p:nvSpPr>
        <p:spPr/>
        <p:txBody>
          <a:bodyPr/>
          <a:lstStyle/>
          <a:p>
            <a:pPr eaLnBrk="1" hangingPunct="1"/>
            <a:r>
              <a:rPr lang="en-US" smtClean="0"/>
              <a:t>Binary to Decimal Chart</a:t>
            </a:r>
          </a:p>
        </p:txBody>
      </p:sp>
      <p:grpSp>
        <p:nvGrpSpPr>
          <p:cNvPr id="2" name="Group 10"/>
          <p:cNvGrpSpPr>
            <a:grpSpLocks/>
          </p:cNvGrpSpPr>
          <p:nvPr/>
        </p:nvGrpSpPr>
        <p:grpSpPr bwMode="auto">
          <a:xfrm>
            <a:off x="685800" y="1643050"/>
            <a:ext cx="7924800" cy="4572000"/>
            <a:chOff x="432" y="1056"/>
            <a:chExt cx="4674" cy="2784"/>
          </a:xfrm>
        </p:grpSpPr>
        <p:grpSp>
          <p:nvGrpSpPr>
            <p:cNvPr id="3" name="Group 7"/>
            <p:cNvGrpSpPr>
              <a:grpSpLocks/>
            </p:cNvGrpSpPr>
            <p:nvPr/>
          </p:nvGrpSpPr>
          <p:grpSpPr bwMode="auto">
            <a:xfrm>
              <a:off x="432" y="1056"/>
              <a:ext cx="4674" cy="2784"/>
              <a:chOff x="960" y="1056"/>
              <a:chExt cx="4146" cy="2235"/>
            </a:xfrm>
          </p:grpSpPr>
          <p:pic>
            <p:nvPicPr>
              <p:cNvPr id="132104" name="Picture 4"/>
              <p:cNvPicPr>
                <a:picLocks noChangeAspect="1" noChangeArrowheads="1"/>
              </p:cNvPicPr>
              <p:nvPr/>
            </p:nvPicPr>
            <p:blipFill>
              <a:blip r:embed="rId2"/>
              <a:srcRect/>
              <a:stretch>
                <a:fillRect/>
              </a:stretch>
            </p:blipFill>
            <p:spPr bwMode="auto">
              <a:xfrm>
                <a:off x="960" y="1056"/>
                <a:ext cx="4128" cy="1806"/>
              </a:xfrm>
              <a:prstGeom prst="rect">
                <a:avLst/>
              </a:prstGeom>
              <a:noFill/>
              <a:ln w="9525" algn="ctr">
                <a:noFill/>
                <a:miter lim="800000"/>
                <a:headEnd/>
                <a:tailEnd/>
              </a:ln>
              <a:effectLst/>
            </p:spPr>
          </p:pic>
          <p:pic>
            <p:nvPicPr>
              <p:cNvPr id="132105" name="Picture 5"/>
              <p:cNvPicPr>
                <a:picLocks noChangeAspect="1" noChangeArrowheads="1"/>
              </p:cNvPicPr>
              <p:nvPr/>
            </p:nvPicPr>
            <p:blipFill>
              <a:blip r:embed="rId3"/>
              <a:srcRect/>
              <a:stretch>
                <a:fillRect/>
              </a:stretch>
            </p:blipFill>
            <p:spPr bwMode="auto">
              <a:xfrm>
                <a:off x="972" y="2817"/>
                <a:ext cx="4134" cy="474"/>
              </a:xfrm>
              <a:prstGeom prst="rect">
                <a:avLst/>
              </a:prstGeom>
              <a:noFill/>
              <a:ln w="9525" algn="ctr">
                <a:noFill/>
                <a:miter lim="800000"/>
                <a:headEnd/>
                <a:tailEnd/>
              </a:ln>
              <a:effectLst/>
            </p:spPr>
          </p:pic>
        </p:grpSp>
        <p:sp>
          <p:nvSpPr>
            <p:cNvPr id="132102" name="Line 8"/>
            <p:cNvSpPr>
              <a:spLocks noChangeShapeType="1"/>
            </p:cNvSpPr>
            <p:nvPr/>
          </p:nvSpPr>
          <p:spPr bwMode="auto">
            <a:xfrm>
              <a:off x="432" y="1068"/>
              <a:ext cx="0" cy="2736"/>
            </a:xfrm>
            <a:prstGeom prst="line">
              <a:avLst/>
            </a:prstGeom>
            <a:noFill/>
            <a:ln w="9525">
              <a:solidFill>
                <a:schemeClr val="tx1"/>
              </a:solidFill>
              <a:round/>
              <a:headEnd/>
              <a:tailEnd/>
            </a:ln>
            <a:effectLst/>
          </p:spPr>
          <p:txBody>
            <a:bodyPr/>
            <a:lstStyle/>
            <a:p>
              <a:endParaRPr lang="en-US"/>
            </a:p>
          </p:txBody>
        </p:sp>
        <p:sp>
          <p:nvSpPr>
            <p:cNvPr id="132103" name="Line 9"/>
            <p:cNvSpPr>
              <a:spLocks noChangeShapeType="1"/>
            </p:cNvSpPr>
            <p:nvPr/>
          </p:nvSpPr>
          <p:spPr bwMode="auto">
            <a:xfrm>
              <a:off x="5085" y="1086"/>
              <a:ext cx="0" cy="2736"/>
            </a:xfrm>
            <a:prstGeom prst="line">
              <a:avLst/>
            </a:prstGeom>
            <a:noFill/>
            <a:ln w="9525">
              <a:solidFill>
                <a:schemeClr val="tx1"/>
              </a:solidFill>
              <a:round/>
              <a:headEnd/>
              <a:tailEnd/>
            </a:ln>
            <a:effectLst/>
          </p:spPr>
          <p:txBody>
            <a:bodyPr/>
            <a:lstStyle/>
            <a:p>
              <a:endParaRPr lang="en-US"/>
            </a:p>
          </p:txBody>
        </p:sp>
      </p:gr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5"/>
          <p:cNvSpPr>
            <a:spLocks noGrp="1"/>
          </p:cNvSpPr>
          <p:nvPr>
            <p:ph type="sldNum" sz="quarter" idx="12"/>
          </p:nvPr>
        </p:nvSpPr>
        <p:spPr>
          <a:noFill/>
          <a:ln>
            <a:miter lim="800000"/>
            <a:headEnd/>
            <a:tailEnd/>
          </a:ln>
        </p:spPr>
        <p:txBody>
          <a:bodyPr/>
          <a:lstStyle/>
          <a:p>
            <a:fld id="{2499B2C9-318D-45F3-A16F-0F0EC4B4D595}" type="slidenum">
              <a:rPr lang="en-US" smtClean="0"/>
              <a:pPr/>
              <a:t>139</a:t>
            </a:fld>
            <a:endParaRPr lang="en-US" smtClean="0"/>
          </a:p>
        </p:txBody>
      </p:sp>
      <p:grpSp>
        <p:nvGrpSpPr>
          <p:cNvPr id="2" name="Group 6"/>
          <p:cNvGrpSpPr>
            <a:grpSpLocks/>
          </p:cNvGrpSpPr>
          <p:nvPr/>
        </p:nvGrpSpPr>
        <p:grpSpPr bwMode="auto">
          <a:xfrm>
            <a:off x="990600" y="1504950"/>
            <a:ext cx="7391400" cy="5353050"/>
            <a:chOff x="1047" y="240"/>
            <a:chExt cx="3678" cy="4236"/>
          </a:xfrm>
        </p:grpSpPr>
        <p:pic>
          <p:nvPicPr>
            <p:cNvPr id="133125" name="Picture 4"/>
            <p:cNvPicPr>
              <a:picLocks noChangeAspect="1" noChangeArrowheads="1"/>
            </p:cNvPicPr>
            <p:nvPr/>
          </p:nvPicPr>
          <p:blipFill>
            <a:blip r:embed="rId2"/>
            <a:srcRect/>
            <a:stretch>
              <a:fillRect/>
            </a:stretch>
          </p:blipFill>
          <p:spPr bwMode="auto">
            <a:xfrm>
              <a:off x="1056" y="240"/>
              <a:ext cx="3576" cy="3078"/>
            </a:xfrm>
            <a:prstGeom prst="rect">
              <a:avLst/>
            </a:prstGeom>
            <a:noFill/>
            <a:ln w="9525" algn="ctr">
              <a:noFill/>
              <a:miter lim="800000"/>
              <a:headEnd/>
              <a:tailEnd/>
            </a:ln>
            <a:effectLst/>
          </p:spPr>
        </p:pic>
        <p:pic>
          <p:nvPicPr>
            <p:cNvPr id="133126" name="Picture 5"/>
            <p:cNvPicPr>
              <a:picLocks noChangeAspect="1" noChangeArrowheads="1"/>
            </p:cNvPicPr>
            <p:nvPr/>
          </p:nvPicPr>
          <p:blipFill>
            <a:blip r:embed="rId3"/>
            <a:srcRect/>
            <a:stretch>
              <a:fillRect/>
            </a:stretch>
          </p:blipFill>
          <p:spPr bwMode="auto">
            <a:xfrm>
              <a:off x="1047" y="3456"/>
              <a:ext cx="3678" cy="1020"/>
            </a:xfrm>
            <a:prstGeom prst="rect">
              <a:avLst/>
            </a:prstGeom>
            <a:noFill/>
            <a:ln w="9525" algn="ctr">
              <a:noFill/>
              <a:miter lim="800000"/>
              <a:headEnd/>
              <a:tailEnd/>
            </a:ln>
            <a:effectLst/>
          </p:spPr>
        </p:pic>
      </p:grpSp>
      <p:sp>
        <p:nvSpPr>
          <p:cNvPr id="133124" name="Rectangle 7"/>
          <p:cNvSpPr>
            <a:spLocks noGrp="1" noChangeArrowheads="1"/>
          </p:cNvSpPr>
          <p:nvPr>
            <p:ph type="title"/>
          </p:nvPr>
        </p:nvSpPr>
        <p:spPr>
          <a:noFill/>
        </p:spPr>
        <p:txBody>
          <a:bodyPr/>
          <a:lstStyle/>
          <a:p>
            <a:pPr eaLnBrk="1" hangingPunct="1"/>
            <a:r>
              <a:rPr lang="en-US" smtClean="0"/>
              <a:t>Hex to Binary to Decimal Chart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sz="quarter" idx="1"/>
          </p:nvPr>
        </p:nvSpPr>
        <p:spPr/>
        <p:txBody>
          <a:bodyPr/>
          <a:lstStyle/>
          <a:p>
            <a:r>
              <a:rPr lang="en-US" dirty="0" smtClean="0"/>
              <a:t>UTP </a:t>
            </a:r>
          </a:p>
          <a:p>
            <a:r>
              <a:rPr lang="en-US" dirty="0" smtClean="0"/>
              <a:t>Meme nature (pc </a:t>
            </a:r>
            <a:r>
              <a:rPr lang="en-US" dirty="0" err="1" smtClean="0"/>
              <a:t>vers</a:t>
            </a:r>
            <a:r>
              <a:rPr lang="en-US" dirty="0" smtClean="0"/>
              <a:t> pc, switch </a:t>
            </a:r>
            <a:r>
              <a:rPr lang="en-US" dirty="0" err="1" smtClean="0"/>
              <a:t>vers</a:t>
            </a:r>
            <a:r>
              <a:rPr lang="en-US" dirty="0" smtClean="0"/>
              <a:t> switch, PC </a:t>
            </a:r>
            <a:r>
              <a:rPr lang="en-US" dirty="0" err="1" smtClean="0"/>
              <a:t>vers</a:t>
            </a:r>
            <a:r>
              <a:rPr lang="en-US" dirty="0" smtClean="0"/>
              <a:t> </a:t>
            </a:r>
            <a:r>
              <a:rPr lang="en-US" dirty="0" err="1" smtClean="0"/>
              <a:t>routeur</a:t>
            </a:r>
            <a:r>
              <a:rPr lang="en-US" dirty="0" smtClean="0"/>
              <a:t>) ( </a:t>
            </a:r>
            <a:r>
              <a:rPr lang="en-US" dirty="0" err="1" smtClean="0"/>
              <a:t>cablage</a:t>
            </a:r>
            <a:r>
              <a:rPr lang="en-US" dirty="0" smtClean="0"/>
              <a:t> </a:t>
            </a:r>
            <a:r>
              <a:rPr lang="en-US" dirty="0" err="1" smtClean="0"/>
              <a:t>croi</a:t>
            </a:r>
            <a:r>
              <a:rPr lang="fr-FR" dirty="0" err="1" smtClean="0"/>
              <a:t>sé</a:t>
            </a:r>
            <a:r>
              <a:rPr lang="fr-FR" dirty="0" smtClean="0"/>
              <a:t>)</a:t>
            </a:r>
            <a:endParaRPr lang="en-US" dirty="0" smtClean="0"/>
          </a:p>
          <a:p>
            <a:r>
              <a:rPr lang="en-US" dirty="0" err="1" smtClean="0"/>
              <a:t>Differentes</a:t>
            </a:r>
            <a:r>
              <a:rPr lang="en-US" dirty="0" smtClean="0"/>
              <a:t> natures (PC </a:t>
            </a:r>
            <a:r>
              <a:rPr lang="en-US" dirty="0" err="1" smtClean="0"/>
              <a:t>vers</a:t>
            </a:r>
            <a:r>
              <a:rPr lang="en-US" dirty="0" smtClean="0"/>
              <a:t> switch) (</a:t>
            </a:r>
            <a:r>
              <a:rPr lang="en-US" dirty="0" err="1" smtClean="0"/>
              <a:t>câblage</a:t>
            </a:r>
            <a:r>
              <a:rPr lang="en-US" dirty="0" smtClean="0"/>
              <a:t> droit)</a:t>
            </a:r>
          </a:p>
          <a:p>
            <a:r>
              <a:rPr lang="en-US" dirty="0" err="1" smtClean="0"/>
              <a:t>Gestion</a:t>
            </a:r>
            <a:r>
              <a:rPr lang="en-US" dirty="0" smtClean="0"/>
              <a:t>..</a:t>
            </a:r>
            <a:endParaRPr lang="fr-FR" dirty="0"/>
          </a:p>
        </p:txBody>
      </p:sp>
    </p:spTree>
    <p:extLst>
      <p:ext uri="{BB962C8B-B14F-4D97-AF65-F5344CB8AC3E}">
        <p14:creationId xmlns:p14="http://schemas.microsoft.com/office/powerpoint/2010/main" val="2537968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6"/>
          <p:cNvSpPr>
            <a:spLocks noGrp="1"/>
          </p:cNvSpPr>
          <p:nvPr>
            <p:ph type="sldNum" sz="quarter" idx="12"/>
          </p:nvPr>
        </p:nvSpPr>
        <p:spPr>
          <a:noFill/>
          <a:ln>
            <a:miter lim="800000"/>
            <a:headEnd/>
            <a:tailEnd/>
          </a:ln>
        </p:spPr>
        <p:txBody>
          <a:bodyPr/>
          <a:lstStyle/>
          <a:p>
            <a:fld id="{439EFD9C-FDA0-4118-9388-B9AF72361EB0}" type="slidenum">
              <a:rPr lang="en-US" smtClean="0"/>
              <a:pPr/>
              <a:t>140</a:t>
            </a:fld>
            <a:endParaRPr lang="en-US" smtClean="0"/>
          </a:p>
        </p:txBody>
      </p:sp>
      <p:pic>
        <p:nvPicPr>
          <p:cNvPr id="134147" name="Picture 2"/>
          <p:cNvPicPr>
            <a:picLocks noChangeArrowheads="1"/>
          </p:cNvPicPr>
          <p:nvPr/>
        </p:nvPicPr>
        <p:blipFill>
          <a:blip r:embed="rId3"/>
          <a:srcRect/>
          <a:stretch>
            <a:fillRect/>
          </a:stretch>
        </p:blipFill>
        <p:spPr bwMode="auto">
          <a:xfrm>
            <a:off x="2238375" y="2057400"/>
            <a:ext cx="4848225" cy="2254250"/>
          </a:xfrm>
          <a:prstGeom prst="rect">
            <a:avLst/>
          </a:prstGeom>
          <a:noFill/>
          <a:ln w="9525">
            <a:noFill/>
            <a:miter lim="800000"/>
            <a:headEnd/>
            <a:tailEnd/>
          </a:ln>
          <a:effectLst/>
        </p:spPr>
      </p:pic>
      <p:sp>
        <p:nvSpPr>
          <p:cNvPr id="134148" name="Line 3"/>
          <p:cNvSpPr>
            <a:spLocks noChangeShapeType="1"/>
          </p:cNvSpPr>
          <p:nvPr/>
        </p:nvSpPr>
        <p:spPr bwMode="auto">
          <a:xfrm flipV="1">
            <a:off x="6672263" y="3355975"/>
            <a:ext cx="1004887"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4149" name="Line 4"/>
          <p:cNvSpPr>
            <a:spLocks noChangeShapeType="1"/>
          </p:cNvSpPr>
          <p:nvPr/>
        </p:nvSpPr>
        <p:spPr bwMode="auto">
          <a:xfrm flipV="1">
            <a:off x="1447800" y="3352800"/>
            <a:ext cx="1104900"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4150" name="Rectangle 5"/>
          <p:cNvSpPr>
            <a:spLocks noGrp="1" noChangeArrowheads="1"/>
          </p:cNvSpPr>
          <p:nvPr>
            <p:ph type="body" sz="half" idx="2"/>
          </p:nvPr>
        </p:nvSpPr>
        <p:spPr>
          <a:xfrm>
            <a:off x="458788" y="4800600"/>
            <a:ext cx="8226425" cy="1543050"/>
          </a:xfrm>
          <a:noFill/>
        </p:spPr>
        <p:txBody>
          <a:bodyPr lIns="82153" tIns="41076" rIns="82153" bIns="41076" anchor="ctr" anchorCtr="1"/>
          <a:lstStyle/>
          <a:p>
            <a:pPr lvl="1"/>
            <a:r>
              <a:rPr lang="fr-FR" sz="2100" dirty="0" smtClean="0"/>
              <a:t>Adressage unique permet la communication Entre les périphériques finaux</a:t>
            </a:r>
          </a:p>
          <a:p>
            <a:pPr lvl="1"/>
            <a:r>
              <a:rPr lang="fr-FR" sz="2100" dirty="0" smtClean="0"/>
              <a:t>Le choix du chemin est basé sur l'adresse de destination.</a:t>
            </a:r>
          </a:p>
          <a:p>
            <a:pPr lvl="1"/>
            <a:r>
              <a:rPr lang="fr-FR" sz="2100" dirty="0" smtClean="0">
                <a:solidFill>
                  <a:schemeClr val="tx2"/>
                </a:solidFill>
              </a:rPr>
              <a:t>Chaque emplacement est présenté par une adresse IP</a:t>
            </a:r>
            <a:endParaRPr lang="en-US" sz="2100" dirty="0" smtClean="0">
              <a:solidFill>
                <a:schemeClr val="tx2"/>
              </a:solidFill>
            </a:endParaRPr>
          </a:p>
        </p:txBody>
      </p:sp>
      <p:sp>
        <p:nvSpPr>
          <p:cNvPr id="134151" name="Rectangle 6"/>
          <p:cNvSpPr>
            <a:spLocks noGrp="1" noChangeArrowheads="1"/>
          </p:cNvSpPr>
          <p:nvPr>
            <p:ph type="title"/>
          </p:nvPr>
        </p:nvSpPr>
        <p:spPr>
          <a:xfrm>
            <a:off x="685800" y="-24"/>
            <a:ext cx="8045450" cy="1143000"/>
          </a:xfrm>
          <a:noFill/>
          <a:effectLst>
            <a:outerShdw dist="35921" dir="2700000" algn="ctr" rotWithShape="0">
              <a:schemeClr val="bg2"/>
            </a:outerShdw>
          </a:effectLst>
        </p:spPr>
        <p:txBody>
          <a:bodyPr lIns="82153" tIns="41076" rIns="82153" bIns="41076"/>
          <a:lstStyle/>
          <a:p>
            <a:pPr eaLnBrk="1" hangingPunct="1"/>
            <a:r>
              <a:rPr lang="en-US" dirty="0" smtClean="0"/>
              <a:t>Introduction to TCP/IP Addresses</a:t>
            </a:r>
          </a:p>
        </p:txBody>
      </p:sp>
      <p:sp>
        <p:nvSpPr>
          <p:cNvPr id="134152" name="Text Box 7"/>
          <p:cNvSpPr txBox="1">
            <a:spLocks noChangeArrowheads="1"/>
          </p:cNvSpPr>
          <p:nvPr/>
        </p:nvSpPr>
        <p:spPr bwMode="auto">
          <a:xfrm>
            <a:off x="2012950" y="2757488"/>
            <a:ext cx="1263650" cy="366712"/>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172.18.0.2</a:t>
            </a:r>
          </a:p>
        </p:txBody>
      </p:sp>
      <p:sp>
        <p:nvSpPr>
          <p:cNvPr id="134153" name="Text Box 8"/>
          <p:cNvSpPr txBox="1">
            <a:spLocks noChangeArrowheads="1"/>
          </p:cNvSpPr>
          <p:nvPr/>
        </p:nvSpPr>
        <p:spPr bwMode="auto">
          <a:xfrm>
            <a:off x="3048000" y="2209800"/>
            <a:ext cx="12636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172.18.0.1</a:t>
            </a:r>
          </a:p>
        </p:txBody>
      </p:sp>
      <p:sp>
        <p:nvSpPr>
          <p:cNvPr id="134154" name="Text Box 9"/>
          <p:cNvSpPr txBox="1">
            <a:spLocks noChangeArrowheads="1"/>
          </p:cNvSpPr>
          <p:nvPr/>
        </p:nvSpPr>
        <p:spPr bwMode="auto">
          <a:xfrm>
            <a:off x="5292725" y="3519488"/>
            <a:ext cx="1263650" cy="366712"/>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172.17.0.2</a:t>
            </a:r>
          </a:p>
        </p:txBody>
      </p:sp>
      <p:sp>
        <p:nvSpPr>
          <p:cNvPr id="134155" name="Text Box 10"/>
          <p:cNvSpPr txBox="1">
            <a:spLocks noChangeArrowheads="1"/>
          </p:cNvSpPr>
          <p:nvPr/>
        </p:nvSpPr>
        <p:spPr bwMode="auto">
          <a:xfrm>
            <a:off x="2974975" y="3505200"/>
            <a:ext cx="12636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172.17.0.1</a:t>
            </a:r>
          </a:p>
        </p:txBody>
      </p:sp>
      <p:sp>
        <p:nvSpPr>
          <p:cNvPr id="134156" name="Text Box 11"/>
          <p:cNvSpPr txBox="1">
            <a:spLocks noChangeArrowheads="1"/>
          </p:cNvSpPr>
          <p:nvPr/>
        </p:nvSpPr>
        <p:spPr bwMode="auto">
          <a:xfrm>
            <a:off x="6203950" y="2757488"/>
            <a:ext cx="1263650" cy="366712"/>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172.16.0.2</a:t>
            </a:r>
          </a:p>
        </p:txBody>
      </p:sp>
      <p:sp>
        <p:nvSpPr>
          <p:cNvPr id="134157" name="Text Box 12"/>
          <p:cNvSpPr txBox="1">
            <a:spLocks noChangeArrowheads="1"/>
          </p:cNvSpPr>
          <p:nvPr/>
        </p:nvSpPr>
        <p:spPr bwMode="auto">
          <a:xfrm>
            <a:off x="5240338" y="2147888"/>
            <a:ext cx="1263650" cy="366712"/>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172.16.0.1</a:t>
            </a:r>
          </a:p>
        </p:txBody>
      </p:sp>
      <p:sp>
        <p:nvSpPr>
          <p:cNvPr id="134158" name="Rectangle 13"/>
          <p:cNvSpPr>
            <a:spLocks noChangeArrowheads="1"/>
          </p:cNvSpPr>
          <p:nvPr/>
        </p:nvSpPr>
        <p:spPr bwMode="auto">
          <a:xfrm>
            <a:off x="3840163" y="2895600"/>
            <a:ext cx="2027237" cy="457200"/>
          </a:xfrm>
          <a:prstGeom prst="rect">
            <a:avLst/>
          </a:prstGeom>
          <a:solidFill>
            <a:schemeClr val="folHlink"/>
          </a:solidFill>
          <a:ln w="9525">
            <a:solidFill>
              <a:schemeClr val="tx1"/>
            </a:solidFill>
            <a:miter lim="800000"/>
            <a:headEnd type="none" w="sm" len="sm"/>
            <a:tailEnd type="none" w="sm" len="sm"/>
          </a:ln>
          <a:effectLst/>
        </p:spPr>
        <p:txBody>
          <a:bodyPr anchor="ctr">
            <a:spAutoFit/>
          </a:bodyPr>
          <a:lstStyle/>
          <a:p>
            <a:endParaRPr lang="fr-FR"/>
          </a:p>
        </p:txBody>
      </p:sp>
      <p:sp>
        <p:nvSpPr>
          <p:cNvPr id="134159" name="Line 14"/>
          <p:cNvSpPr>
            <a:spLocks noChangeShapeType="1"/>
          </p:cNvSpPr>
          <p:nvPr/>
        </p:nvSpPr>
        <p:spPr bwMode="auto">
          <a:xfrm>
            <a:off x="4419600" y="2895600"/>
            <a:ext cx="0" cy="457200"/>
          </a:xfrm>
          <a:prstGeom prst="line">
            <a:avLst/>
          </a:prstGeom>
          <a:noFill/>
          <a:ln w="19050">
            <a:solidFill>
              <a:schemeClr val="tx1"/>
            </a:solidFill>
            <a:round/>
            <a:headEnd type="none" w="sm" len="sm"/>
            <a:tailEnd type="none" w="sm" len="sm"/>
          </a:ln>
          <a:effectLst/>
        </p:spPr>
        <p:txBody>
          <a:bodyPr wrap="none" anchor="ctr">
            <a:spAutoFit/>
          </a:bodyPr>
          <a:lstStyle/>
          <a:p>
            <a:endParaRPr lang="en-US"/>
          </a:p>
        </p:txBody>
      </p:sp>
      <p:sp>
        <p:nvSpPr>
          <p:cNvPr id="134160" name="Line 15"/>
          <p:cNvSpPr>
            <a:spLocks noChangeShapeType="1"/>
          </p:cNvSpPr>
          <p:nvPr/>
        </p:nvSpPr>
        <p:spPr bwMode="auto">
          <a:xfrm>
            <a:off x="4800600" y="2895600"/>
            <a:ext cx="0" cy="457200"/>
          </a:xfrm>
          <a:prstGeom prst="line">
            <a:avLst/>
          </a:prstGeom>
          <a:noFill/>
          <a:ln w="19050">
            <a:solidFill>
              <a:schemeClr val="tx1"/>
            </a:solidFill>
            <a:round/>
            <a:headEnd type="none" w="sm" len="sm"/>
            <a:tailEnd type="none" w="sm" len="sm"/>
          </a:ln>
          <a:effectLst/>
        </p:spPr>
        <p:txBody>
          <a:bodyPr wrap="none" anchor="ctr">
            <a:spAutoFit/>
          </a:bodyPr>
          <a:lstStyle/>
          <a:p>
            <a:endParaRPr lang="en-US"/>
          </a:p>
        </p:txBody>
      </p:sp>
      <p:sp>
        <p:nvSpPr>
          <p:cNvPr id="134161" name="Line 16"/>
          <p:cNvSpPr>
            <a:spLocks noChangeShapeType="1"/>
          </p:cNvSpPr>
          <p:nvPr/>
        </p:nvSpPr>
        <p:spPr bwMode="auto">
          <a:xfrm>
            <a:off x="5181600" y="2895600"/>
            <a:ext cx="0" cy="457200"/>
          </a:xfrm>
          <a:prstGeom prst="line">
            <a:avLst/>
          </a:prstGeom>
          <a:noFill/>
          <a:ln w="19050">
            <a:solidFill>
              <a:schemeClr val="tx1"/>
            </a:solidFill>
            <a:round/>
            <a:headEnd type="none" w="sm" len="sm"/>
            <a:tailEnd type="none" w="sm" len="sm"/>
          </a:ln>
          <a:effectLst/>
        </p:spPr>
        <p:txBody>
          <a:bodyPr wrap="none" anchor="ctr">
            <a:spAutoFit/>
          </a:bodyPr>
          <a:lstStyle/>
          <a:p>
            <a:endParaRPr lang="en-US"/>
          </a:p>
        </p:txBody>
      </p:sp>
      <p:sp>
        <p:nvSpPr>
          <p:cNvPr id="134162" name="Text Box 17"/>
          <p:cNvSpPr txBox="1">
            <a:spLocks noChangeArrowheads="1"/>
          </p:cNvSpPr>
          <p:nvPr/>
        </p:nvSpPr>
        <p:spPr bwMode="auto">
          <a:xfrm>
            <a:off x="4381500" y="2955925"/>
            <a:ext cx="484188" cy="350838"/>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1700">
                <a:solidFill>
                  <a:schemeClr val="accent1"/>
                </a:solidFill>
                <a:latin typeface="Helvetica" pitchFamily="34" charset="0"/>
              </a:rPr>
              <a:t>SA</a:t>
            </a:r>
          </a:p>
        </p:txBody>
      </p:sp>
      <p:sp>
        <p:nvSpPr>
          <p:cNvPr id="134163" name="Text Box 18"/>
          <p:cNvSpPr txBox="1">
            <a:spLocks noChangeArrowheads="1"/>
          </p:cNvSpPr>
          <p:nvPr/>
        </p:nvSpPr>
        <p:spPr bwMode="auto">
          <a:xfrm>
            <a:off x="4762500" y="2955925"/>
            <a:ext cx="495300" cy="350838"/>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1700">
                <a:solidFill>
                  <a:schemeClr val="accent1"/>
                </a:solidFill>
                <a:latin typeface="Helvetica" pitchFamily="34" charset="0"/>
              </a:rPr>
              <a:t>DA</a:t>
            </a:r>
            <a:endParaRPr lang="en-US">
              <a:solidFill>
                <a:schemeClr val="accent1"/>
              </a:solidFill>
              <a:latin typeface="Helvetica" pitchFamily="34" charset="0"/>
            </a:endParaRPr>
          </a:p>
        </p:txBody>
      </p:sp>
      <p:sp>
        <p:nvSpPr>
          <p:cNvPr id="134164" name="Text Box 19"/>
          <p:cNvSpPr txBox="1">
            <a:spLocks noChangeArrowheads="1"/>
          </p:cNvSpPr>
          <p:nvPr/>
        </p:nvSpPr>
        <p:spPr bwMode="auto">
          <a:xfrm>
            <a:off x="3824288" y="2955925"/>
            <a:ext cx="650875" cy="350838"/>
          </a:xfrm>
          <a:prstGeom prst="rect">
            <a:avLst/>
          </a:prstGeom>
          <a:noFill/>
          <a:ln w="38100">
            <a:noFill/>
            <a:miter lim="800000"/>
            <a:headEnd type="none" w="sm" len="sm"/>
            <a:tailEnd type="none" w="sm" len="sm"/>
          </a:ln>
          <a:effectLst/>
        </p:spPr>
        <p:txBody>
          <a:bodyPr anchor="ctr">
            <a:spAutoFit/>
          </a:bodyPr>
          <a:lstStyle/>
          <a:p>
            <a:pPr eaLnBrk="0" hangingPunct="0">
              <a:spcBef>
                <a:spcPct val="50000"/>
              </a:spcBef>
            </a:pPr>
            <a:r>
              <a:rPr lang="en-US" sz="1700">
                <a:latin typeface="Helvetica" pitchFamily="34" charset="0"/>
              </a:rPr>
              <a:t>HDR</a:t>
            </a:r>
            <a:endParaRPr lang="en-US">
              <a:solidFill>
                <a:schemeClr val="accent2"/>
              </a:solidFill>
              <a:latin typeface="Helvetica" pitchFamily="34" charset="0"/>
            </a:endParaRPr>
          </a:p>
        </p:txBody>
      </p:sp>
      <p:sp>
        <p:nvSpPr>
          <p:cNvPr id="134165" name="Text Box 20"/>
          <p:cNvSpPr txBox="1">
            <a:spLocks noChangeArrowheads="1"/>
          </p:cNvSpPr>
          <p:nvPr/>
        </p:nvSpPr>
        <p:spPr bwMode="auto">
          <a:xfrm>
            <a:off x="5099050" y="2955925"/>
            <a:ext cx="920750" cy="350838"/>
          </a:xfrm>
          <a:prstGeom prst="rect">
            <a:avLst/>
          </a:prstGeom>
          <a:noFill/>
          <a:ln w="38100">
            <a:noFill/>
            <a:miter lim="800000"/>
            <a:headEnd type="none" w="sm" len="sm"/>
            <a:tailEnd type="none" w="sm" len="sm"/>
          </a:ln>
          <a:effectLst/>
        </p:spPr>
        <p:txBody>
          <a:bodyPr anchor="ctr">
            <a:spAutoFit/>
          </a:bodyPr>
          <a:lstStyle/>
          <a:p>
            <a:pPr eaLnBrk="0" hangingPunct="0">
              <a:spcBef>
                <a:spcPct val="50000"/>
              </a:spcBef>
            </a:pPr>
            <a:r>
              <a:rPr lang="en-US" sz="1700">
                <a:latin typeface="Helvetica" pitchFamily="34" charset="0"/>
              </a:rPr>
              <a:t>DATA</a:t>
            </a:r>
            <a:endParaRPr lang="en-US" sz="1700">
              <a:solidFill>
                <a:schemeClr val="accent2"/>
              </a:solidFill>
              <a:latin typeface="Helvetica" pitchFamily="34" charset="0"/>
            </a:endParaRPr>
          </a:p>
        </p:txBody>
      </p:sp>
      <p:sp>
        <p:nvSpPr>
          <p:cNvPr id="134166" name="Line 21"/>
          <p:cNvSpPr>
            <a:spLocks noChangeShapeType="1"/>
          </p:cNvSpPr>
          <p:nvPr/>
        </p:nvSpPr>
        <p:spPr bwMode="auto">
          <a:xfrm flipH="1">
            <a:off x="3649663" y="3090863"/>
            <a:ext cx="198437" cy="0"/>
          </a:xfrm>
          <a:prstGeom prst="line">
            <a:avLst/>
          </a:prstGeom>
          <a:noFill/>
          <a:ln w="9525">
            <a:solidFill>
              <a:schemeClr val="tx1"/>
            </a:solidFill>
            <a:round/>
            <a:headEnd type="none" w="sm" len="sm"/>
            <a:tailEnd type="none" w="sm" len="sm"/>
          </a:ln>
          <a:effectLst/>
        </p:spPr>
        <p:txBody>
          <a:bodyPr wrap="none" anchor="ctr">
            <a:spAutoFit/>
          </a:bodyPr>
          <a:lstStyle/>
          <a:p>
            <a:endParaRPr lang="en-US"/>
          </a:p>
        </p:txBody>
      </p:sp>
      <p:sp>
        <p:nvSpPr>
          <p:cNvPr id="134167" name="Line 22"/>
          <p:cNvSpPr>
            <a:spLocks noChangeShapeType="1"/>
          </p:cNvSpPr>
          <p:nvPr/>
        </p:nvSpPr>
        <p:spPr bwMode="auto">
          <a:xfrm flipH="1">
            <a:off x="3517900" y="3222625"/>
            <a:ext cx="330200" cy="0"/>
          </a:xfrm>
          <a:prstGeom prst="line">
            <a:avLst/>
          </a:prstGeom>
          <a:noFill/>
          <a:ln w="9525">
            <a:solidFill>
              <a:schemeClr val="tx1"/>
            </a:solidFill>
            <a:round/>
            <a:headEnd type="none" w="sm" len="sm"/>
            <a:tailEnd type="none" w="sm" len="sm"/>
          </a:ln>
          <a:effectLst/>
        </p:spPr>
        <p:txBody>
          <a:bodyPr anchor="ctr">
            <a:spAutoFit/>
          </a:bodyPr>
          <a:lstStyle/>
          <a:p>
            <a:endParaRPr lang="en-US"/>
          </a:p>
        </p:txBody>
      </p:sp>
      <p:sp>
        <p:nvSpPr>
          <p:cNvPr id="134168" name="Line 23"/>
          <p:cNvSpPr>
            <a:spLocks noChangeShapeType="1"/>
          </p:cNvSpPr>
          <p:nvPr/>
        </p:nvSpPr>
        <p:spPr bwMode="auto">
          <a:xfrm flipH="1">
            <a:off x="3451225" y="3352800"/>
            <a:ext cx="396875" cy="0"/>
          </a:xfrm>
          <a:prstGeom prst="line">
            <a:avLst/>
          </a:prstGeom>
          <a:noFill/>
          <a:ln w="9525">
            <a:solidFill>
              <a:schemeClr val="tx1"/>
            </a:solidFill>
            <a:round/>
            <a:headEnd type="none" w="sm" len="sm"/>
            <a:tailEnd type="none" w="sm" len="sm"/>
          </a:ln>
          <a:effectLst/>
        </p:spPr>
        <p:txBody>
          <a:bodyPr anchor="ctr">
            <a:spAutoFit/>
          </a:bodyPr>
          <a:lstStyle/>
          <a:p>
            <a:endParaRPr lang="en-US"/>
          </a:p>
        </p:txBody>
      </p:sp>
      <p:sp>
        <p:nvSpPr>
          <p:cNvPr id="134169" name="Line 24"/>
          <p:cNvSpPr>
            <a:spLocks noChangeShapeType="1"/>
          </p:cNvSpPr>
          <p:nvPr/>
        </p:nvSpPr>
        <p:spPr bwMode="auto">
          <a:xfrm>
            <a:off x="1447800" y="3124200"/>
            <a:ext cx="0" cy="40005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4170" name="Line 25"/>
          <p:cNvSpPr>
            <a:spLocks noChangeShapeType="1"/>
          </p:cNvSpPr>
          <p:nvPr/>
        </p:nvSpPr>
        <p:spPr bwMode="auto">
          <a:xfrm>
            <a:off x="7696200" y="3125788"/>
            <a:ext cx="0" cy="39370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4171" name="Text Box 26"/>
          <p:cNvSpPr txBox="1">
            <a:spLocks noChangeArrowheads="1"/>
          </p:cNvSpPr>
          <p:nvPr/>
        </p:nvSpPr>
        <p:spPr bwMode="auto">
          <a:xfrm>
            <a:off x="304800" y="3138488"/>
            <a:ext cx="1136650" cy="366712"/>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10.13.0.0</a:t>
            </a:r>
          </a:p>
        </p:txBody>
      </p:sp>
      <p:sp>
        <p:nvSpPr>
          <p:cNvPr id="134172" name="Text Box 27"/>
          <p:cNvSpPr txBox="1">
            <a:spLocks noChangeArrowheads="1"/>
          </p:cNvSpPr>
          <p:nvPr/>
        </p:nvSpPr>
        <p:spPr bwMode="auto">
          <a:xfrm>
            <a:off x="7677150" y="3157538"/>
            <a:ext cx="1390650" cy="366712"/>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192.168.1.0</a:t>
            </a:r>
          </a:p>
        </p:txBody>
      </p:sp>
      <p:sp>
        <p:nvSpPr>
          <p:cNvPr id="134173" name="Text Box 28"/>
          <p:cNvSpPr txBox="1">
            <a:spLocks noChangeArrowheads="1"/>
          </p:cNvSpPr>
          <p:nvPr/>
        </p:nvSpPr>
        <p:spPr bwMode="auto">
          <a:xfrm>
            <a:off x="1530350" y="3505200"/>
            <a:ext cx="1136650" cy="366713"/>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10.13.0.1</a:t>
            </a:r>
          </a:p>
        </p:txBody>
      </p:sp>
      <p:sp>
        <p:nvSpPr>
          <p:cNvPr id="134174" name="Text Box 29"/>
          <p:cNvSpPr txBox="1">
            <a:spLocks noChangeArrowheads="1"/>
          </p:cNvSpPr>
          <p:nvPr/>
        </p:nvSpPr>
        <p:spPr bwMode="auto">
          <a:xfrm>
            <a:off x="6781800" y="3436938"/>
            <a:ext cx="1390650" cy="366712"/>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a:latin typeface="Helvetica" pitchFamily="34" charset="0"/>
              </a:rPr>
              <a:t>192.168.1.1</a:t>
            </a:r>
          </a:p>
        </p:txBody>
      </p:sp>
      <p:sp>
        <p:nvSpPr>
          <p:cNvPr id="134175" name="Freeform 30"/>
          <p:cNvSpPr>
            <a:spLocks/>
          </p:cNvSpPr>
          <p:nvPr/>
        </p:nvSpPr>
        <p:spPr bwMode="auto">
          <a:xfrm>
            <a:off x="3203575" y="3400425"/>
            <a:ext cx="2978150" cy="123825"/>
          </a:xfrm>
          <a:custGeom>
            <a:avLst/>
            <a:gdLst>
              <a:gd name="T0" fmla="*/ 0 w 1876"/>
              <a:gd name="T1" fmla="*/ 2147483647 h 78"/>
              <a:gd name="T2" fmla="*/ 2147483647 w 1876"/>
              <a:gd name="T3" fmla="*/ 2147483647 h 78"/>
              <a:gd name="T4" fmla="*/ 2147483647 w 1876"/>
              <a:gd name="T5" fmla="*/ 0 h 78"/>
              <a:gd name="T6" fmla="*/ 2147483647 w 1876"/>
              <a:gd name="T7" fmla="*/ 2147483647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76" h="78">
                <a:moveTo>
                  <a:pt x="0" y="78"/>
                </a:moveTo>
                <a:lnTo>
                  <a:pt x="922" y="78"/>
                </a:lnTo>
                <a:lnTo>
                  <a:pt x="760" y="0"/>
                </a:lnTo>
                <a:lnTo>
                  <a:pt x="1876" y="1"/>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wrap="none" anchor="ctr">
            <a:spAutoFit/>
          </a:bodyPr>
          <a:lstStyle/>
          <a:p>
            <a:endParaRPr lang="en-US"/>
          </a:p>
        </p:txBody>
      </p:sp>
      <p:sp>
        <p:nvSpPr>
          <p:cNvPr id="134176" name="Freeform 31"/>
          <p:cNvSpPr>
            <a:spLocks/>
          </p:cNvSpPr>
          <p:nvPr/>
        </p:nvSpPr>
        <p:spPr bwMode="auto">
          <a:xfrm>
            <a:off x="3198813" y="2209800"/>
            <a:ext cx="1525587" cy="1027113"/>
          </a:xfrm>
          <a:custGeom>
            <a:avLst/>
            <a:gdLst>
              <a:gd name="T0" fmla="*/ 0 w 961"/>
              <a:gd name="T1" fmla="*/ 2147483647 h 647"/>
              <a:gd name="T2" fmla="*/ 2147483647 w 961"/>
              <a:gd name="T3" fmla="*/ 2147483647 h 647"/>
              <a:gd name="T4" fmla="*/ 2147483647 w 961"/>
              <a:gd name="T5" fmla="*/ 2147483647 h 647"/>
              <a:gd name="T6" fmla="*/ 2147483647 w 961"/>
              <a:gd name="T7" fmla="*/ 0 h 6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1" h="647">
                <a:moveTo>
                  <a:pt x="0" y="647"/>
                </a:moveTo>
                <a:lnTo>
                  <a:pt x="538" y="340"/>
                </a:lnTo>
                <a:lnTo>
                  <a:pt x="359" y="354"/>
                </a:lnTo>
                <a:lnTo>
                  <a:pt x="961" y="0"/>
                </a:lnTo>
              </a:path>
            </a:pathLst>
          </a:custGeom>
          <a:noFill/>
          <a:ln w="38100" cap="flat" cmpd="sng">
            <a:solidFill>
              <a:schemeClr val="accent2"/>
            </a:solidFill>
            <a:prstDash val="solid"/>
            <a:round/>
            <a:headEnd type="none" w="sm" len="sm"/>
            <a:tailEnd type="none" w="sm" len="sm"/>
          </a:ln>
          <a:effectLst>
            <a:outerShdw dist="28398" dir="3806097" algn="ctr" rotWithShape="0">
              <a:schemeClr val="tx1"/>
            </a:outerShdw>
          </a:effectLst>
        </p:spPr>
        <p:txBody>
          <a:bodyPr wrap="none" anchor="ctr">
            <a:spAutoFit/>
          </a:bodyPr>
          <a:lstStyle/>
          <a:p>
            <a:endParaRPr lang="en-US"/>
          </a:p>
        </p:txBody>
      </p:sp>
      <p:pic>
        <p:nvPicPr>
          <p:cNvPr id="134177" name="Picture 32"/>
          <p:cNvPicPr>
            <a:picLocks noChangeArrowheads="1"/>
          </p:cNvPicPr>
          <p:nvPr/>
        </p:nvPicPr>
        <p:blipFill>
          <a:blip r:embed="rId4"/>
          <a:srcRect/>
          <a:stretch>
            <a:fillRect/>
          </a:stretch>
        </p:blipFill>
        <p:spPr bwMode="auto">
          <a:xfrm>
            <a:off x="2441575" y="3140075"/>
            <a:ext cx="871538" cy="506413"/>
          </a:xfrm>
          <a:prstGeom prst="rect">
            <a:avLst/>
          </a:prstGeom>
          <a:noFill/>
          <a:ln w="9525">
            <a:noFill/>
            <a:miter lim="800000"/>
            <a:headEnd/>
            <a:tailEnd/>
          </a:ln>
          <a:effectLst/>
        </p:spPr>
      </p:pic>
      <p:sp>
        <p:nvSpPr>
          <p:cNvPr id="134178" name="Freeform 33"/>
          <p:cNvSpPr>
            <a:spLocks/>
          </p:cNvSpPr>
          <p:nvPr/>
        </p:nvSpPr>
        <p:spPr bwMode="auto">
          <a:xfrm flipH="1">
            <a:off x="4875213" y="2209800"/>
            <a:ext cx="1525587" cy="1027113"/>
          </a:xfrm>
          <a:custGeom>
            <a:avLst/>
            <a:gdLst>
              <a:gd name="T0" fmla="*/ 0 w 961"/>
              <a:gd name="T1" fmla="*/ 2147483647 h 647"/>
              <a:gd name="T2" fmla="*/ 2147483647 w 961"/>
              <a:gd name="T3" fmla="*/ 2147483647 h 647"/>
              <a:gd name="T4" fmla="*/ 2147483647 w 961"/>
              <a:gd name="T5" fmla="*/ 2147483647 h 647"/>
              <a:gd name="T6" fmla="*/ 2147483647 w 961"/>
              <a:gd name="T7" fmla="*/ 0 h 6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1" h="647">
                <a:moveTo>
                  <a:pt x="0" y="647"/>
                </a:moveTo>
                <a:lnTo>
                  <a:pt x="538" y="340"/>
                </a:lnTo>
                <a:lnTo>
                  <a:pt x="359" y="354"/>
                </a:lnTo>
                <a:lnTo>
                  <a:pt x="961" y="0"/>
                </a:lnTo>
              </a:path>
            </a:pathLst>
          </a:custGeom>
          <a:noFill/>
          <a:ln w="38100" cap="flat" cmpd="sng">
            <a:solidFill>
              <a:schemeClr val="accent2"/>
            </a:solidFill>
            <a:prstDash val="solid"/>
            <a:round/>
            <a:headEnd type="none" w="sm" len="sm"/>
            <a:tailEnd type="none" w="sm" len="sm"/>
          </a:ln>
          <a:effectLst>
            <a:outerShdw dist="28398" dir="6993903" algn="ctr" rotWithShape="0">
              <a:schemeClr val="tx1"/>
            </a:outerShdw>
          </a:effectLst>
        </p:spPr>
        <p:txBody>
          <a:bodyPr wrap="none" anchor="ctr">
            <a:spAutoFit/>
          </a:bodyPr>
          <a:lstStyle/>
          <a:p>
            <a:endParaRPr lang="en-US"/>
          </a:p>
        </p:txBody>
      </p:sp>
      <p:pic>
        <p:nvPicPr>
          <p:cNvPr id="134179" name="Picture 34"/>
          <p:cNvPicPr>
            <a:picLocks noChangeArrowheads="1"/>
          </p:cNvPicPr>
          <p:nvPr/>
        </p:nvPicPr>
        <p:blipFill>
          <a:blip r:embed="rId4"/>
          <a:srcRect/>
          <a:stretch>
            <a:fillRect/>
          </a:stretch>
        </p:blipFill>
        <p:spPr bwMode="auto">
          <a:xfrm>
            <a:off x="5989638" y="3048000"/>
            <a:ext cx="871537" cy="506413"/>
          </a:xfrm>
          <a:prstGeom prst="rect">
            <a:avLst/>
          </a:prstGeom>
          <a:noFill/>
          <a:ln w="9525">
            <a:noFill/>
            <a:miter lim="800000"/>
            <a:headEnd/>
            <a:tailEnd/>
          </a:ln>
          <a:effectLst/>
        </p:spPr>
      </p:pic>
      <p:pic>
        <p:nvPicPr>
          <p:cNvPr id="134180" name="Picture 35"/>
          <p:cNvPicPr>
            <a:picLocks noChangeArrowheads="1"/>
          </p:cNvPicPr>
          <p:nvPr/>
        </p:nvPicPr>
        <p:blipFill>
          <a:blip r:embed="rId4"/>
          <a:srcRect/>
          <a:stretch>
            <a:fillRect/>
          </a:stretch>
        </p:blipFill>
        <p:spPr bwMode="auto">
          <a:xfrm>
            <a:off x="4346575" y="2133600"/>
            <a:ext cx="871538" cy="50641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Number Placeholder 4"/>
          <p:cNvSpPr>
            <a:spLocks noGrp="1"/>
          </p:cNvSpPr>
          <p:nvPr>
            <p:ph type="sldNum" sz="quarter" idx="12"/>
          </p:nvPr>
        </p:nvSpPr>
        <p:spPr>
          <a:noFill/>
          <a:ln>
            <a:miter lim="800000"/>
            <a:headEnd/>
            <a:tailEnd/>
          </a:ln>
        </p:spPr>
        <p:txBody>
          <a:bodyPr/>
          <a:lstStyle/>
          <a:p>
            <a:fld id="{A82D1304-4B10-44E7-AB6C-D51C7924B0B6}" type="slidenum">
              <a:rPr lang="en-US" smtClean="0"/>
              <a:pPr/>
              <a:t>141</a:t>
            </a:fld>
            <a:endParaRPr lang="en-US" smtClean="0"/>
          </a:p>
        </p:txBody>
      </p:sp>
      <p:sp>
        <p:nvSpPr>
          <p:cNvPr id="135171" name="Rectangle 2"/>
          <p:cNvSpPr>
            <a:spLocks noChangeArrowheads="1"/>
          </p:cNvSpPr>
          <p:nvPr/>
        </p:nvSpPr>
        <p:spPr bwMode="auto">
          <a:xfrm>
            <a:off x="1752600" y="2794000"/>
            <a:ext cx="1762125" cy="6032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172" name="Rectangle 3"/>
          <p:cNvSpPr>
            <a:spLocks noChangeArrowheads="1"/>
          </p:cNvSpPr>
          <p:nvPr/>
        </p:nvSpPr>
        <p:spPr bwMode="auto">
          <a:xfrm>
            <a:off x="3481388" y="2794000"/>
            <a:ext cx="1758950" cy="608013"/>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173" name="Rectangle 4"/>
          <p:cNvSpPr>
            <a:spLocks noChangeArrowheads="1"/>
          </p:cNvSpPr>
          <p:nvPr/>
        </p:nvSpPr>
        <p:spPr bwMode="auto">
          <a:xfrm>
            <a:off x="5240338" y="2794000"/>
            <a:ext cx="1758950" cy="608013"/>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174" name="Line 5"/>
          <p:cNvSpPr>
            <a:spLocks noChangeShapeType="1"/>
          </p:cNvSpPr>
          <p:nvPr/>
        </p:nvSpPr>
        <p:spPr bwMode="auto">
          <a:xfrm>
            <a:off x="1752600" y="1752600"/>
            <a:ext cx="7010400" cy="0"/>
          </a:xfrm>
          <a:prstGeom prst="line">
            <a:avLst/>
          </a:prstGeom>
          <a:noFill/>
          <a:ln w="28575">
            <a:solidFill>
              <a:schemeClr val="tx1"/>
            </a:solidFill>
            <a:round/>
            <a:headEnd type="triangle" w="med" len="med"/>
            <a:tailEnd type="triangle" w="med" len="med"/>
          </a:ln>
          <a:effectLst/>
        </p:spPr>
        <p:txBody>
          <a:bodyPr wrap="none" anchor="ctr">
            <a:spAutoFit/>
          </a:bodyPr>
          <a:lstStyle/>
          <a:p>
            <a:endParaRPr lang="en-US"/>
          </a:p>
        </p:txBody>
      </p:sp>
      <p:sp>
        <p:nvSpPr>
          <p:cNvPr id="135175" name="Rectangle 6"/>
          <p:cNvSpPr>
            <a:spLocks noChangeArrowheads="1"/>
          </p:cNvSpPr>
          <p:nvPr/>
        </p:nvSpPr>
        <p:spPr bwMode="auto">
          <a:xfrm>
            <a:off x="4572000" y="1524000"/>
            <a:ext cx="1143000" cy="381000"/>
          </a:xfrm>
          <a:prstGeom prst="rect">
            <a:avLst/>
          </a:prstGeom>
          <a:solidFill>
            <a:schemeClr val="bg1"/>
          </a:solidFill>
          <a:ln w="38100">
            <a:noFill/>
            <a:miter lim="800000"/>
            <a:headEnd type="none" w="sm" len="sm"/>
            <a:tailEnd type="none" w="sm" len="sm"/>
          </a:ln>
          <a:effectLst/>
        </p:spPr>
        <p:txBody>
          <a:bodyPr wrap="none" anchor="ctr">
            <a:spAutoFit/>
          </a:bodyPr>
          <a:lstStyle/>
          <a:p>
            <a:endParaRPr lang="fr-FR"/>
          </a:p>
        </p:txBody>
      </p:sp>
      <p:sp>
        <p:nvSpPr>
          <p:cNvPr id="135176" name="Rectangle 7"/>
          <p:cNvSpPr>
            <a:spLocks noChangeArrowheads="1"/>
          </p:cNvSpPr>
          <p:nvPr/>
        </p:nvSpPr>
        <p:spPr bwMode="auto">
          <a:xfrm>
            <a:off x="7004050" y="2792413"/>
            <a:ext cx="1758950" cy="608012"/>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177" name="Rectangle 8"/>
          <p:cNvSpPr>
            <a:spLocks noGrp="1" noChangeArrowheads="1"/>
          </p:cNvSpPr>
          <p:nvPr>
            <p:ph type="title"/>
          </p:nvPr>
        </p:nvSpPr>
        <p:spPr>
          <a:noFill/>
          <a:effectLst>
            <a:outerShdw dist="35921" dir="2700000" algn="ctr" rotWithShape="0">
              <a:schemeClr val="bg2"/>
            </a:outerShdw>
          </a:effectLst>
        </p:spPr>
        <p:txBody>
          <a:bodyPr lIns="82153" tIns="41076" rIns="82153" bIns="41076"/>
          <a:lstStyle/>
          <a:p>
            <a:pPr eaLnBrk="1" hangingPunct="1"/>
            <a:r>
              <a:rPr lang="en-US" smtClean="0"/>
              <a:t>IP Addressing</a:t>
            </a:r>
          </a:p>
        </p:txBody>
      </p:sp>
      <p:sp>
        <p:nvSpPr>
          <p:cNvPr id="135178" name="Line 9"/>
          <p:cNvSpPr>
            <a:spLocks noChangeShapeType="1"/>
          </p:cNvSpPr>
          <p:nvPr/>
        </p:nvSpPr>
        <p:spPr bwMode="auto">
          <a:xfrm>
            <a:off x="4629150" y="2105025"/>
            <a:ext cx="0" cy="871538"/>
          </a:xfrm>
          <a:prstGeom prst="line">
            <a:avLst/>
          </a:prstGeom>
          <a:noFill/>
          <a:ln w="9525">
            <a:noFill/>
            <a:round/>
            <a:headEnd type="none" w="sm" len="sm"/>
            <a:tailEnd type="none" w="sm" len="sm"/>
          </a:ln>
          <a:effectLst/>
        </p:spPr>
        <p:txBody>
          <a:bodyPr wrap="none" lIns="48879" tIns="69246" rIns="48879" bIns="69246"/>
          <a:lstStyle/>
          <a:p>
            <a:endParaRPr lang="en-US"/>
          </a:p>
        </p:txBody>
      </p:sp>
      <p:sp>
        <p:nvSpPr>
          <p:cNvPr id="135179" name="Rectangle 10"/>
          <p:cNvSpPr>
            <a:spLocks noChangeArrowheads="1"/>
          </p:cNvSpPr>
          <p:nvPr/>
        </p:nvSpPr>
        <p:spPr bwMode="auto">
          <a:xfrm>
            <a:off x="1752600" y="1982788"/>
            <a:ext cx="7010400" cy="684212"/>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180" name="Rectangle 11"/>
          <p:cNvSpPr>
            <a:spLocks noChangeArrowheads="1"/>
          </p:cNvSpPr>
          <p:nvPr/>
        </p:nvSpPr>
        <p:spPr bwMode="auto">
          <a:xfrm>
            <a:off x="2182813" y="2640013"/>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255</a:t>
            </a:r>
            <a:endParaRPr lang="en-US" sz="2800">
              <a:solidFill>
                <a:srgbClr val="000000"/>
              </a:solidFill>
              <a:latin typeface="Helvetica" pitchFamily="34" charset="0"/>
            </a:endParaRPr>
          </a:p>
        </p:txBody>
      </p:sp>
      <p:sp>
        <p:nvSpPr>
          <p:cNvPr id="135181" name="Rectangle 12"/>
          <p:cNvSpPr>
            <a:spLocks noChangeArrowheads="1"/>
          </p:cNvSpPr>
          <p:nvPr/>
        </p:nvSpPr>
        <p:spPr bwMode="auto">
          <a:xfrm>
            <a:off x="4011613" y="2667000"/>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solidFill>
                  <a:schemeClr val="accent1"/>
                </a:solidFill>
                <a:latin typeface="Helvetica" pitchFamily="34" charset="0"/>
              </a:rPr>
              <a:t>255</a:t>
            </a:r>
            <a:endParaRPr lang="en-US" sz="2800">
              <a:solidFill>
                <a:srgbClr val="000000"/>
              </a:solidFill>
              <a:latin typeface="Helvetica" pitchFamily="34" charset="0"/>
            </a:endParaRPr>
          </a:p>
        </p:txBody>
      </p:sp>
      <p:sp>
        <p:nvSpPr>
          <p:cNvPr id="135182" name="Rectangle 13"/>
          <p:cNvSpPr>
            <a:spLocks noChangeArrowheads="1"/>
          </p:cNvSpPr>
          <p:nvPr/>
        </p:nvSpPr>
        <p:spPr bwMode="auto">
          <a:xfrm>
            <a:off x="5688013" y="2667000"/>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255</a:t>
            </a:r>
            <a:endParaRPr lang="en-US" sz="2800">
              <a:solidFill>
                <a:srgbClr val="000000"/>
              </a:solidFill>
              <a:latin typeface="Helvetica" pitchFamily="34" charset="0"/>
            </a:endParaRPr>
          </a:p>
        </p:txBody>
      </p:sp>
      <p:sp>
        <p:nvSpPr>
          <p:cNvPr id="135183" name="Rectangle 14"/>
          <p:cNvSpPr>
            <a:spLocks noChangeArrowheads="1"/>
          </p:cNvSpPr>
          <p:nvPr/>
        </p:nvSpPr>
        <p:spPr bwMode="auto">
          <a:xfrm>
            <a:off x="7364413" y="2667000"/>
            <a:ext cx="16271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255</a:t>
            </a:r>
            <a:endParaRPr lang="en-US" sz="2800">
              <a:solidFill>
                <a:srgbClr val="000000"/>
              </a:solidFill>
              <a:latin typeface="Helvetica" pitchFamily="34" charset="0"/>
            </a:endParaRPr>
          </a:p>
        </p:txBody>
      </p:sp>
      <p:sp>
        <p:nvSpPr>
          <p:cNvPr id="135185" name="Rectangle 16"/>
          <p:cNvSpPr>
            <a:spLocks noChangeArrowheads="1"/>
          </p:cNvSpPr>
          <p:nvPr/>
        </p:nvSpPr>
        <p:spPr bwMode="auto">
          <a:xfrm>
            <a:off x="357158" y="2895600"/>
            <a:ext cx="407988" cy="838200"/>
          </a:xfrm>
          <a:prstGeom prst="rect">
            <a:avLst/>
          </a:prstGeom>
          <a:noFill/>
          <a:ln w="9525">
            <a:noFill/>
            <a:miter lim="800000"/>
            <a:headEnd/>
            <a:tailEnd/>
          </a:ln>
          <a:effectLst/>
        </p:spPr>
        <p:txBody>
          <a:bodyPr wrap="none" lIns="48879" tIns="69246" rIns="48879" bIns="69246"/>
          <a:lstStyle/>
          <a:p>
            <a:pPr defTabSz="1028700" eaLnBrk="0" hangingPunct="0">
              <a:lnSpc>
                <a:spcPts val="2500"/>
              </a:lnSpc>
              <a:tabLst>
                <a:tab pos="514350" algn="l"/>
                <a:tab pos="1028700" algn="l"/>
                <a:tab pos="1543050" algn="l"/>
              </a:tabLst>
            </a:pPr>
            <a:r>
              <a:rPr lang="en-US" sz="2400" dirty="0">
                <a:latin typeface="Helvetica" pitchFamily="34" charset="0"/>
              </a:rPr>
              <a:t>Maximum</a:t>
            </a:r>
            <a:endParaRPr lang="en-US" sz="2800" dirty="0">
              <a:solidFill>
                <a:srgbClr val="000000"/>
              </a:solidFill>
              <a:latin typeface="Helvetica" pitchFamily="34" charset="0"/>
            </a:endParaRPr>
          </a:p>
        </p:txBody>
      </p:sp>
      <p:sp>
        <p:nvSpPr>
          <p:cNvPr id="135186" name="Text Box 17"/>
          <p:cNvSpPr txBox="1">
            <a:spLocks noChangeArrowheads="1"/>
          </p:cNvSpPr>
          <p:nvPr/>
        </p:nvSpPr>
        <p:spPr bwMode="auto">
          <a:xfrm>
            <a:off x="2892425" y="2133600"/>
            <a:ext cx="1393825" cy="457200"/>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2400">
                <a:solidFill>
                  <a:schemeClr val="accent1"/>
                </a:solidFill>
                <a:latin typeface="Helvetica" pitchFamily="34" charset="0"/>
              </a:rPr>
              <a:t>Network</a:t>
            </a:r>
            <a:endParaRPr lang="en-US">
              <a:solidFill>
                <a:schemeClr val="accent1"/>
              </a:solidFill>
              <a:latin typeface="Helvetica" pitchFamily="34" charset="0"/>
            </a:endParaRPr>
          </a:p>
        </p:txBody>
      </p:sp>
      <p:sp>
        <p:nvSpPr>
          <p:cNvPr id="135187" name="Text Box 18"/>
          <p:cNvSpPr txBox="1">
            <a:spLocks noChangeArrowheads="1"/>
          </p:cNvSpPr>
          <p:nvPr/>
        </p:nvSpPr>
        <p:spPr bwMode="auto">
          <a:xfrm>
            <a:off x="6477000" y="2133600"/>
            <a:ext cx="862013" cy="457200"/>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2400">
                <a:latin typeface="Helvetica" pitchFamily="34" charset="0"/>
              </a:rPr>
              <a:t>Host</a:t>
            </a:r>
            <a:endParaRPr lang="en-US">
              <a:solidFill>
                <a:schemeClr val="accent1"/>
              </a:solidFill>
              <a:latin typeface="Helvetica" pitchFamily="34" charset="0"/>
            </a:endParaRPr>
          </a:p>
        </p:txBody>
      </p:sp>
      <p:sp>
        <p:nvSpPr>
          <p:cNvPr id="135188" name="Rectangle 19"/>
          <p:cNvSpPr>
            <a:spLocks noChangeArrowheads="1"/>
          </p:cNvSpPr>
          <p:nvPr/>
        </p:nvSpPr>
        <p:spPr bwMode="auto">
          <a:xfrm rot="-5400000">
            <a:off x="7149306" y="4307682"/>
            <a:ext cx="484187" cy="762000"/>
          </a:xfrm>
          <a:prstGeom prst="rect">
            <a:avLst/>
          </a:prstGeom>
          <a:noFill/>
          <a:ln w="9525">
            <a:noFill/>
            <a:miter lim="800000"/>
            <a:headEnd/>
            <a:tailEnd/>
          </a:ln>
          <a:effectLst/>
        </p:spPr>
        <p:txBody>
          <a:bodyPr wrap="none" lIns="48879" tIns="69246" rIns="48879" bIns="69246"/>
          <a:lstStyle/>
          <a:p>
            <a:pPr algn="r" defTabSz="1028700" eaLnBrk="0" hangingPunct="0">
              <a:lnSpc>
                <a:spcPts val="1600"/>
              </a:lnSpc>
              <a:tabLst>
                <a:tab pos="514350" algn="l"/>
                <a:tab pos="1028700" algn="l"/>
                <a:tab pos="1543050" algn="l"/>
              </a:tabLst>
            </a:pPr>
            <a:r>
              <a:rPr lang="en-US">
                <a:latin typeface="Helvetica" pitchFamily="34" charset="0"/>
              </a:rPr>
              <a:t>128</a:t>
            </a:r>
            <a:br>
              <a:rPr lang="en-US">
                <a:latin typeface="Helvetica" pitchFamily="34" charset="0"/>
              </a:rPr>
            </a:br>
            <a:r>
              <a:rPr lang="en-US">
                <a:latin typeface="Helvetica" pitchFamily="34" charset="0"/>
              </a:rPr>
              <a:t>64</a:t>
            </a:r>
            <a:br>
              <a:rPr lang="en-US">
                <a:latin typeface="Helvetica" pitchFamily="34" charset="0"/>
              </a:rPr>
            </a:br>
            <a:r>
              <a:rPr lang="en-US">
                <a:latin typeface="Helvetica" pitchFamily="34" charset="0"/>
              </a:rPr>
              <a:t>32</a:t>
            </a:r>
            <a:br>
              <a:rPr lang="en-US">
                <a:latin typeface="Helvetica" pitchFamily="34" charset="0"/>
              </a:rPr>
            </a:br>
            <a:r>
              <a:rPr lang="en-US">
                <a:latin typeface="Helvetica" pitchFamily="34" charset="0"/>
              </a:rPr>
              <a:t>16</a:t>
            </a:r>
            <a:br>
              <a:rPr lang="en-US">
                <a:latin typeface="Helvetica" pitchFamily="34" charset="0"/>
              </a:rPr>
            </a:br>
            <a:r>
              <a:rPr lang="en-US">
                <a:latin typeface="Helvetica" pitchFamily="34" charset="0"/>
              </a:rPr>
              <a:t>8</a:t>
            </a:r>
            <a:br>
              <a:rPr lang="en-US">
                <a:latin typeface="Helvetica" pitchFamily="34" charset="0"/>
              </a:rPr>
            </a:br>
            <a:r>
              <a:rPr lang="en-US">
                <a:latin typeface="Helvetica" pitchFamily="34" charset="0"/>
              </a:rPr>
              <a:t>4</a:t>
            </a:r>
            <a:br>
              <a:rPr lang="en-US">
                <a:latin typeface="Helvetica" pitchFamily="34" charset="0"/>
              </a:rPr>
            </a:br>
            <a:r>
              <a:rPr lang="en-US">
                <a:latin typeface="Helvetica" pitchFamily="34" charset="0"/>
              </a:rPr>
              <a:t>2</a:t>
            </a:r>
            <a:br>
              <a:rPr lang="en-US">
                <a:latin typeface="Helvetica" pitchFamily="34" charset="0"/>
              </a:rPr>
            </a:br>
            <a:r>
              <a:rPr lang="en-US">
                <a:latin typeface="Helvetica" pitchFamily="34" charset="0"/>
              </a:rPr>
              <a:t>1</a:t>
            </a:r>
            <a:br>
              <a:rPr lang="en-US">
                <a:latin typeface="Helvetica" pitchFamily="34" charset="0"/>
              </a:rPr>
            </a:br>
            <a:endParaRPr lang="en-US" sz="2800">
              <a:solidFill>
                <a:srgbClr val="000000"/>
              </a:solidFill>
              <a:latin typeface="Helvetica" pitchFamily="34" charset="0"/>
            </a:endParaRPr>
          </a:p>
        </p:txBody>
      </p:sp>
      <p:grpSp>
        <p:nvGrpSpPr>
          <p:cNvPr id="2" name="Group 20"/>
          <p:cNvGrpSpPr>
            <a:grpSpLocks/>
          </p:cNvGrpSpPr>
          <p:nvPr/>
        </p:nvGrpSpPr>
        <p:grpSpPr bwMode="auto">
          <a:xfrm>
            <a:off x="1752600" y="3810000"/>
            <a:ext cx="6973888" cy="609600"/>
            <a:chOff x="893" y="1200"/>
            <a:chExt cx="4460" cy="586"/>
          </a:xfrm>
        </p:grpSpPr>
        <p:sp>
          <p:nvSpPr>
            <p:cNvPr id="135229" name="Rectangle 21"/>
            <p:cNvSpPr>
              <a:spLocks noChangeArrowheads="1"/>
            </p:cNvSpPr>
            <p:nvPr/>
          </p:nvSpPr>
          <p:spPr bwMode="auto">
            <a:xfrm>
              <a:off x="893" y="1201"/>
              <a:ext cx="1127" cy="581"/>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230" name="Rectangle 22"/>
            <p:cNvSpPr>
              <a:spLocks noChangeArrowheads="1"/>
            </p:cNvSpPr>
            <p:nvPr/>
          </p:nvSpPr>
          <p:spPr bwMode="auto">
            <a:xfrm>
              <a:off x="1999"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231" name="Rectangle 23"/>
            <p:cNvSpPr>
              <a:spLocks noChangeArrowheads="1"/>
            </p:cNvSpPr>
            <p:nvPr/>
          </p:nvSpPr>
          <p:spPr bwMode="auto">
            <a:xfrm>
              <a:off x="3123"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232" name="Rectangle 24"/>
            <p:cNvSpPr>
              <a:spLocks noChangeArrowheads="1"/>
            </p:cNvSpPr>
            <p:nvPr/>
          </p:nvSpPr>
          <p:spPr bwMode="auto">
            <a:xfrm>
              <a:off x="4228" y="1200"/>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grpSp>
      <p:sp>
        <p:nvSpPr>
          <p:cNvPr id="135190" name="Rectangle 25"/>
          <p:cNvSpPr>
            <a:spLocks noChangeArrowheads="1"/>
          </p:cNvSpPr>
          <p:nvPr/>
        </p:nvSpPr>
        <p:spPr bwMode="auto">
          <a:xfrm>
            <a:off x="1573213" y="3711575"/>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11111111</a:t>
            </a:r>
            <a:endParaRPr lang="en-US" sz="2800">
              <a:solidFill>
                <a:srgbClr val="000000"/>
              </a:solidFill>
              <a:latin typeface="Helvetica" pitchFamily="34" charset="0"/>
            </a:endParaRPr>
          </a:p>
        </p:txBody>
      </p:sp>
      <p:sp>
        <p:nvSpPr>
          <p:cNvPr id="135191" name="Rectangle 26"/>
          <p:cNvSpPr>
            <a:spLocks noChangeArrowheads="1"/>
          </p:cNvSpPr>
          <p:nvPr/>
        </p:nvSpPr>
        <p:spPr bwMode="auto">
          <a:xfrm>
            <a:off x="3325813" y="3711575"/>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11111111</a:t>
            </a:r>
            <a:endParaRPr lang="en-US" sz="2800">
              <a:solidFill>
                <a:srgbClr val="000000"/>
              </a:solidFill>
              <a:latin typeface="Helvetica" pitchFamily="34" charset="0"/>
            </a:endParaRPr>
          </a:p>
        </p:txBody>
      </p:sp>
      <p:sp>
        <p:nvSpPr>
          <p:cNvPr id="135192" name="Rectangle 27"/>
          <p:cNvSpPr>
            <a:spLocks noChangeArrowheads="1"/>
          </p:cNvSpPr>
          <p:nvPr/>
        </p:nvSpPr>
        <p:spPr bwMode="auto">
          <a:xfrm>
            <a:off x="5154613" y="3711575"/>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11111111</a:t>
            </a:r>
            <a:endParaRPr lang="en-US" sz="2800">
              <a:solidFill>
                <a:srgbClr val="000000"/>
              </a:solidFill>
              <a:latin typeface="Helvetica" pitchFamily="34" charset="0"/>
            </a:endParaRPr>
          </a:p>
        </p:txBody>
      </p:sp>
      <p:sp>
        <p:nvSpPr>
          <p:cNvPr id="135193" name="Rectangle 28"/>
          <p:cNvSpPr>
            <a:spLocks noChangeArrowheads="1"/>
          </p:cNvSpPr>
          <p:nvPr/>
        </p:nvSpPr>
        <p:spPr bwMode="auto">
          <a:xfrm>
            <a:off x="6907213" y="3711575"/>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11111111</a:t>
            </a:r>
            <a:endParaRPr lang="en-US" sz="2800">
              <a:solidFill>
                <a:srgbClr val="000000"/>
              </a:solidFill>
              <a:latin typeface="Helvetica" pitchFamily="34" charset="0"/>
            </a:endParaRPr>
          </a:p>
        </p:txBody>
      </p:sp>
      <p:grpSp>
        <p:nvGrpSpPr>
          <p:cNvPr id="3" name="Group 29"/>
          <p:cNvGrpSpPr>
            <a:grpSpLocks/>
          </p:cNvGrpSpPr>
          <p:nvPr/>
        </p:nvGrpSpPr>
        <p:grpSpPr bwMode="auto">
          <a:xfrm>
            <a:off x="1703388" y="5791200"/>
            <a:ext cx="6973887" cy="609600"/>
            <a:chOff x="893" y="1200"/>
            <a:chExt cx="4460" cy="586"/>
          </a:xfrm>
        </p:grpSpPr>
        <p:sp>
          <p:nvSpPr>
            <p:cNvPr id="135225" name="Rectangle 30"/>
            <p:cNvSpPr>
              <a:spLocks noChangeArrowheads="1"/>
            </p:cNvSpPr>
            <p:nvPr/>
          </p:nvSpPr>
          <p:spPr bwMode="auto">
            <a:xfrm>
              <a:off x="893" y="1201"/>
              <a:ext cx="1127" cy="581"/>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226" name="Rectangle 31"/>
            <p:cNvSpPr>
              <a:spLocks noChangeArrowheads="1"/>
            </p:cNvSpPr>
            <p:nvPr/>
          </p:nvSpPr>
          <p:spPr bwMode="auto">
            <a:xfrm>
              <a:off x="1999"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227" name="Rectangle 32"/>
            <p:cNvSpPr>
              <a:spLocks noChangeArrowheads="1"/>
            </p:cNvSpPr>
            <p:nvPr/>
          </p:nvSpPr>
          <p:spPr bwMode="auto">
            <a:xfrm>
              <a:off x="3123"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228" name="Rectangle 33"/>
            <p:cNvSpPr>
              <a:spLocks noChangeArrowheads="1"/>
            </p:cNvSpPr>
            <p:nvPr/>
          </p:nvSpPr>
          <p:spPr bwMode="auto">
            <a:xfrm>
              <a:off x="4228" y="1200"/>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grpSp>
      <p:sp>
        <p:nvSpPr>
          <p:cNvPr id="135195" name="Rectangle 34"/>
          <p:cNvSpPr>
            <a:spLocks noChangeArrowheads="1"/>
          </p:cNvSpPr>
          <p:nvPr/>
        </p:nvSpPr>
        <p:spPr bwMode="auto">
          <a:xfrm>
            <a:off x="1524000" y="56388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10101100</a:t>
            </a:r>
            <a:endParaRPr lang="en-US" sz="2800">
              <a:solidFill>
                <a:srgbClr val="000000"/>
              </a:solidFill>
              <a:latin typeface="Helvetica" pitchFamily="34" charset="0"/>
            </a:endParaRPr>
          </a:p>
        </p:txBody>
      </p:sp>
      <p:sp>
        <p:nvSpPr>
          <p:cNvPr id="135196" name="Rectangle 35"/>
          <p:cNvSpPr>
            <a:spLocks noChangeArrowheads="1"/>
          </p:cNvSpPr>
          <p:nvPr/>
        </p:nvSpPr>
        <p:spPr bwMode="auto">
          <a:xfrm>
            <a:off x="3276600" y="56388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00010000</a:t>
            </a:r>
            <a:endParaRPr lang="en-US" sz="2800">
              <a:solidFill>
                <a:srgbClr val="000000"/>
              </a:solidFill>
              <a:latin typeface="Helvetica" pitchFamily="34" charset="0"/>
            </a:endParaRPr>
          </a:p>
        </p:txBody>
      </p:sp>
      <p:sp>
        <p:nvSpPr>
          <p:cNvPr id="135197" name="Rectangle 36"/>
          <p:cNvSpPr>
            <a:spLocks noChangeArrowheads="1"/>
          </p:cNvSpPr>
          <p:nvPr/>
        </p:nvSpPr>
        <p:spPr bwMode="auto">
          <a:xfrm>
            <a:off x="5105400" y="56388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01111010</a:t>
            </a:r>
            <a:endParaRPr lang="en-US" sz="2800">
              <a:solidFill>
                <a:srgbClr val="000000"/>
              </a:solidFill>
              <a:latin typeface="Helvetica" pitchFamily="34" charset="0"/>
            </a:endParaRPr>
          </a:p>
        </p:txBody>
      </p:sp>
      <p:sp>
        <p:nvSpPr>
          <p:cNvPr id="135198" name="Rectangle 37"/>
          <p:cNvSpPr>
            <a:spLocks noChangeArrowheads="1"/>
          </p:cNvSpPr>
          <p:nvPr/>
        </p:nvSpPr>
        <p:spPr bwMode="auto">
          <a:xfrm>
            <a:off x="6858000" y="56388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11001100</a:t>
            </a:r>
            <a:endParaRPr lang="en-US" sz="2800">
              <a:solidFill>
                <a:srgbClr val="000000"/>
              </a:solidFill>
              <a:latin typeface="Helvetica" pitchFamily="34" charset="0"/>
            </a:endParaRPr>
          </a:p>
        </p:txBody>
      </p:sp>
      <p:sp>
        <p:nvSpPr>
          <p:cNvPr id="135199" name="Rectangle 38"/>
          <p:cNvSpPr>
            <a:spLocks noChangeArrowheads="1"/>
          </p:cNvSpPr>
          <p:nvPr/>
        </p:nvSpPr>
        <p:spPr bwMode="auto">
          <a:xfrm>
            <a:off x="357158" y="3962400"/>
            <a:ext cx="407988" cy="838200"/>
          </a:xfrm>
          <a:prstGeom prst="rect">
            <a:avLst/>
          </a:prstGeom>
          <a:noFill/>
          <a:ln w="9525">
            <a:noFill/>
            <a:miter lim="800000"/>
            <a:headEnd/>
            <a:tailEnd/>
          </a:ln>
          <a:effectLst/>
        </p:spPr>
        <p:txBody>
          <a:bodyPr wrap="none" lIns="48879" tIns="69246" rIns="48879" bIns="69246"/>
          <a:lstStyle/>
          <a:p>
            <a:pPr defTabSz="1028700" eaLnBrk="0" hangingPunct="0">
              <a:lnSpc>
                <a:spcPts val="2500"/>
              </a:lnSpc>
              <a:tabLst>
                <a:tab pos="514350" algn="l"/>
                <a:tab pos="1028700" algn="l"/>
                <a:tab pos="1543050" algn="l"/>
              </a:tabLst>
            </a:pPr>
            <a:r>
              <a:rPr lang="en-US" sz="2400" dirty="0">
                <a:latin typeface="Helvetica" pitchFamily="34" charset="0"/>
              </a:rPr>
              <a:t>Binary</a:t>
            </a:r>
            <a:endParaRPr lang="en-US" sz="2800" dirty="0">
              <a:solidFill>
                <a:srgbClr val="000000"/>
              </a:solidFill>
              <a:latin typeface="Helvetica" pitchFamily="34" charset="0"/>
            </a:endParaRPr>
          </a:p>
        </p:txBody>
      </p:sp>
      <p:sp>
        <p:nvSpPr>
          <p:cNvPr id="135200" name="Rectangle 39"/>
          <p:cNvSpPr>
            <a:spLocks noChangeArrowheads="1"/>
          </p:cNvSpPr>
          <p:nvPr/>
        </p:nvSpPr>
        <p:spPr bwMode="auto">
          <a:xfrm>
            <a:off x="4572000" y="1295400"/>
            <a:ext cx="865188" cy="3048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400">
                <a:latin typeface="Helvetica" pitchFamily="34" charset="0"/>
              </a:rPr>
              <a:t>32 Bits</a:t>
            </a:r>
            <a:endParaRPr lang="en-US" sz="2800">
              <a:solidFill>
                <a:srgbClr val="000000"/>
              </a:solidFill>
              <a:latin typeface="Helvetica" pitchFamily="34" charset="0"/>
            </a:endParaRPr>
          </a:p>
        </p:txBody>
      </p:sp>
      <p:grpSp>
        <p:nvGrpSpPr>
          <p:cNvPr id="4" name="Group 40"/>
          <p:cNvGrpSpPr>
            <a:grpSpLocks/>
          </p:cNvGrpSpPr>
          <p:nvPr/>
        </p:nvGrpSpPr>
        <p:grpSpPr bwMode="auto">
          <a:xfrm>
            <a:off x="1712913" y="5105400"/>
            <a:ext cx="6973887" cy="609600"/>
            <a:chOff x="893" y="1200"/>
            <a:chExt cx="4460" cy="586"/>
          </a:xfrm>
        </p:grpSpPr>
        <p:sp>
          <p:nvSpPr>
            <p:cNvPr id="135221" name="Rectangle 41"/>
            <p:cNvSpPr>
              <a:spLocks noChangeArrowheads="1"/>
            </p:cNvSpPr>
            <p:nvPr/>
          </p:nvSpPr>
          <p:spPr bwMode="auto">
            <a:xfrm>
              <a:off x="893" y="1201"/>
              <a:ext cx="1127" cy="581"/>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222" name="Rectangle 42"/>
            <p:cNvSpPr>
              <a:spLocks noChangeArrowheads="1"/>
            </p:cNvSpPr>
            <p:nvPr/>
          </p:nvSpPr>
          <p:spPr bwMode="auto">
            <a:xfrm>
              <a:off x="1999"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223" name="Rectangle 43"/>
            <p:cNvSpPr>
              <a:spLocks noChangeArrowheads="1"/>
            </p:cNvSpPr>
            <p:nvPr/>
          </p:nvSpPr>
          <p:spPr bwMode="auto">
            <a:xfrm>
              <a:off x="3123"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35224" name="Rectangle 44"/>
            <p:cNvSpPr>
              <a:spLocks noChangeArrowheads="1"/>
            </p:cNvSpPr>
            <p:nvPr/>
          </p:nvSpPr>
          <p:spPr bwMode="auto">
            <a:xfrm>
              <a:off x="4228" y="1200"/>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grpSp>
      <p:sp>
        <p:nvSpPr>
          <p:cNvPr id="135202" name="Rectangle 45"/>
          <p:cNvSpPr>
            <a:spLocks noChangeArrowheads="1"/>
          </p:cNvSpPr>
          <p:nvPr/>
        </p:nvSpPr>
        <p:spPr bwMode="auto">
          <a:xfrm>
            <a:off x="2079625" y="49530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172</a:t>
            </a:r>
            <a:endParaRPr lang="en-US" sz="2800">
              <a:solidFill>
                <a:srgbClr val="000000"/>
              </a:solidFill>
              <a:latin typeface="Helvetica" pitchFamily="34" charset="0"/>
            </a:endParaRPr>
          </a:p>
        </p:txBody>
      </p:sp>
      <p:sp>
        <p:nvSpPr>
          <p:cNvPr id="135203" name="Rectangle 46"/>
          <p:cNvSpPr>
            <a:spLocks noChangeArrowheads="1"/>
          </p:cNvSpPr>
          <p:nvPr/>
        </p:nvSpPr>
        <p:spPr bwMode="auto">
          <a:xfrm>
            <a:off x="3984625" y="49530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16</a:t>
            </a:r>
            <a:endParaRPr lang="en-US" sz="2800">
              <a:solidFill>
                <a:srgbClr val="000000"/>
              </a:solidFill>
              <a:latin typeface="Helvetica" pitchFamily="34" charset="0"/>
            </a:endParaRPr>
          </a:p>
        </p:txBody>
      </p:sp>
      <p:sp>
        <p:nvSpPr>
          <p:cNvPr id="135204" name="Rectangle 47"/>
          <p:cNvSpPr>
            <a:spLocks noChangeArrowheads="1"/>
          </p:cNvSpPr>
          <p:nvPr/>
        </p:nvSpPr>
        <p:spPr bwMode="auto">
          <a:xfrm>
            <a:off x="5562600" y="49530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122</a:t>
            </a:r>
            <a:endParaRPr lang="en-US" sz="2800">
              <a:solidFill>
                <a:srgbClr val="000000"/>
              </a:solidFill>
              <a:latin typeface="Helvetica" pitchFamily="34" charset="0"/>
            </a:endParaRPr>
          </a:p>
        </p:txBody>
      </p:sp>
      <p:sp>
        <p:nvSpPr>
          <p:cNvPr id="135205" name="Rectangle 48"/>
          <p:cNvSpPr>
            <a:spLocks noChangeArrowheads="1"/>
          </p:cNvSpPr>
          <p:nvPr/>
        </p:nvSpPr>
        <p:spPr bwMode="auto">
          <a:xfrm>
            <a:off x="5599113" y="5181600"/>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endParaRPr lang="fr-FR" sz="2800">
              <a:solidFill>
                <a:srgbClr val="000000"/>
              </a:solidFill>
              <a:latin typeface="Helvetica" pitchFamily="34" charset="0"/>
            </a:endParaRPr>
          </a:p>
        </p:txBody>
      </p:sp>
      <p:sp>
        <p:nvSpPr>
          <p:cNvPr id="135206" name="Rectangle 49"/>
          <p:cNvSpPr>
            <a:spLocks noChangeArrowheads="1"/>
          </p:cNvSpPr>
          <p:nvPr/>
        </p:nvSpPr>
        <p:spPr bwMode="auto">
          <a:xfrm>
            <a:off x="5410200" y="51816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endParaRPr lang="fr-FR" sz="2800">
              <a:solidFill>
                <a:srgbClr val="000000"/>
              </a:solidFill>
              <a:latin typeface="Helvetica" pitchFamily="34" charset="0"/>
            </a:endParaRPr>
          </a:p>
        </p:txBody>
      </p:sp>
      <p:sp>
        <p:nvSpPr>
          <p:cNvPr id="135207" name="Rectangle 50"/>
          <p:cNvSpPr>
            <a:spLocks noChangeArrowheads="1"/>
          </p:cNvSpPr>
          <p:nvPr/>
        </p:nvSpPr>
        <p:spPr bwMode="auto">
          <a:xfrm>
            <a:off x="7288213" y="4953000"/>
            <a:ext cx="16271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204</a:t>
            </a:r>
            <a:endParaRPr lang="en-US" sz="2800">
              <a:solidFill>
                <a:srgbClr val="000000"/>
              </a:solidFill>
              <a:latin typeface="Helvetica" pitchFamily="34" charset="0"/>
            </a:endParaRPr>
          </a:p>
        </p:txBody>
      </p:sp>
      <p:sp>
        <p:nvSpPr>
          <p:cNvPr id="135208" name="Rectangle 51"/>
          <p:cNvSpPr>
            <a:spLocks noChangeArrowheads="1"/>
          </p:cNvSpPr>
          <p:nvPr/>
        </p:nvSpPr>
        <p:spPr bwMode="auto">
          <a:xfrm>
            <a:off x="304800" y="5029200"/>
            <a:ext cx="407988" cy="838200"/>
          </a:xfrm>
          <a:prstGeom prst="rect">
            <a:avLst/>
          </a:prstGeom>
          <a:noFill/>
          <a:ln w="9525">
            <a:noFill/>
            <a:miter lim="800000"/>
            <a:headEnd/>
            <a:tailEnd/>
          </a:ln>
          <a:effectLst/>
        </p:spPr>
        <p:txBody>
          <a:bodyPr wrap="none" lIns="48879" tIns="69246" rIns="48879" bIns="69246"/>
          <a:lstStyle/>
          <a:p>
            <a:pPr algn="l" defTabSz="1028700" eaLnBrk="0" hangingPunct="0">
              <a:lnSpc>
                <a:spcPts val="2500"/>
              </a:lnSpc>
              <a:tabLst>
                <a:tab pos="514350" algn="l"/>
                <a:tab pos="1028700" algn="l"/>
                <a:tab pos="1543050" algn="l"/>
              </a:tabLst>
            </a:pPr>
            <a:r>
              <a:rPr lang="en-US" sz="2400" dirty="0" err="1" smtClean="0">
                <a:latin typeface="Helvetica" pitchFamily="34" charset="0"/>
              </a:rPr>
              <a:t>Décimal</a:t>
            </a:r>
            <a:endParaRPr lang="en-US" sz="2800" dirty="0">
              <a:solidFill>
                <a:srgbClr val="000000"/>
              </a:solidFill>
              <a:latin typeface="Helvetica" pitchFamily="34" charset="0"/>
            </a:endParaRPr>
          </a:p>
        </p:txBody>
      </p:sp>
      <p:sp>
        <p:nvSpPr>
          <p:cNvPr id="135209" name="Rectangle 52"/>
          <p:cNvSpPr>
            <a:spLocks noChangeArrowheads="1"/>
          </p:cNvSpPr>
          <p:nvPr/>
        </p:nvSpPr>
        <p:spPr bwMode="auto">
          <a:xfrm>
            <a:off x="277813" y="5791200"/>
            <a:ext cx="407987" cy="838200"/>
          </a:xfrm>
          <a:prstGeom prst="rect">
            <a:avLst/>
          </a:prstGeom>
          <a:noFill/>
          <a:ln w="9525">
            <a:noFill/>
            <a:miter lim="800000"/>
            <a:headEnd/>
            <a:tailEnd/>
          </a:ln>
          <a:effectLst/>
        </p:spPr>
        <p:txBody>
          <a:bodyPr wrap="none" lIns="48879" tIns="69246" rIns="48879" bIns="69246"/>
          <a:lstStyle/>
          <a:p>
            <a:pPr algn="l" defTabSz="1028700" eaLnBrk="0" hangingPunct="0">
              <a:lnSpc>
                <a:spcPts val="2500"/>
              </a:lnSpc>
              <a:tabLst>
                <a:tab pos="514350" algn="l"/>
                <a:tab pos="1028700" algn="l"/>
                <a:tab pos="1543050" algn="l"/>
              </a:tabLst>
            </a:pPr>
            <a:r>
              <a:rPr lang="en-US" sz="2400" dirty="0" err="1" smtClean="0">
                <a:latin typeface="Helvetica" pitchFamily="34" charset="0"/>
              </a:rPr>
              <a:t>Binaire</a:t>
            </a:r>
            <a:endParaRPr lang="en-US" sz="2800" dirty="0">
              <a:solidFill>
                <a:srgbClr val="000000"/>
              </a:solidFill>
              <a:latin typeface="Helvetica" pitchFamily="34" charset="0"/>
            </a:endParaRPr>
          </a:p>
        </p:txBody>
      </p:sp>
      <p:sp>
        <p:nvSpPr>
          <p:cNvPr id="135210" name="Rectangle 53"/>
          <p:cNvSpPr>
            <a:spLocks noChangeArrowheads="1"/>
          </p:cNvSpPr>
          <p:nvPr/>
        </p:nvSpPr>
        <p:spPr bwMode="auto">
          <a:xfrm>
            <a:off x="1743075" y="34432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a:t>
            </a:r>
          </a:p>
        </p:txBody>
      </p:sp>
      <p:sp>
        <p:nvSpPr>
          <p:cNvPr id="135211" name="Rectangle 54"/>
          <p:cNvSpPr>
            <a:spLocks noChangeArrowheads="1"/>
          </p:cNvSpPr>
          <p:nvPr/>
        </p:nvSpPr>
        <p:spPr bwMode="auto">
          <a:xfrm>
            <a:off x="3124200" y="34432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8</a:t>
            </a:r>
          </a:p>
        </p:txBody>
      </p:sp>
      <p:sp>
        <p:nvSpPr>
          <p:cNvPr id="135212" name="Rectangle 55"/>
          <p:cNvSpPr>
            <a:spLocks noChangeArrowheads="1"/>
          </p:cNvSpPr>
          <p:nvPr/>
        </p:nvSpPr>
        <p:spPr bwMode="auto">
          <a:xfrm>
            <a:off x="3429000" y="34432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9</a:t>
            </a:r>
          </a:p>
        </p:txBody>
      </p:sp>
      <p:sp>
        <p:nvSpPr>
          <p:cNvPr id="135213" name="Rectangle 56"/>
          <p:cNvSpPr>
            <a:spLocks noChangeArrowheads="1"/>
          </p:cNvSpPr>
          <p:nvPr/>
        </p:nvSpPr>
        <p:spPr bwMode="auto">
          <a:xfrm>
            <a:off x="4800600" y="34432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16</a:t>
            </a:r>
          </a:p>
        </p:txBody>
      </p:sp>
      <p:sp>
        <p:nvSpPr>
          <p:cNvPr id="135214" name="Rectangle 57"/>
          <p:cNvSpPr>
            <a:spLocks noChangeArrowheads="1"/>
          </p:cNvSpPr>
          <p:nvPr/>
        </p:nvSpPr>
        <p:spPr bwMode="auto">
          <a:xfrm>
            <a:off x="5248275" y="34290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17</a:t>
            </a:r>
          </a:p>
        </p:txBody>
      </p:sp>
      <p:sp>
        <p:nvSpPr>
          <p:cNvPr id="135215" name="Rectangle 58"/>
          <p:cNvSpPr>
            <a:spLocks noChangeArrowheads="1"/>
          </p:cNvSpPr>
          <p:nvPr/>
        </p:nvSpPr>
        <p:spPr bwMode="auto">
          <a:xfrm>
            <a:off x="6605588" y="34432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24</a:t>
            </a:r>
          </a:p>
        </p:txBody>
      </p:sp>
      <p:sp>
        <p:nvSpPr>
          <p:cNvPr id="135216" name="Rectangle 59"/>
          <p:cNvSpPr>
            <a:spLocks noChangeArrowheads="1"/>
          </p:cNvSpPr>
          <p:nvPr/>
        </p:nvSpPr>
        <p:spPr bwMode="auto">
          <a:xfrm>
            <a:off x="6977063" y="34432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25</a:t>
            </a:r>
          </a:p>
        </p:txBody>
      </p:sp>
      <p:sp>
        <p:nvSpPr>
          <p:cNvPr id="135217" name="Rectangle 60"/>
          <p:cNvSpPr>
            <a:spLocks noChangeArrowheads="1"/>
          </p:cNvSpPr>
          <p:nvPr/>
        </p:nvSpPr>
        <p:spPr bwMode="auto">
          <a:xfrm>
            <a:off x="8372475" y="34432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32</a:t>
            </a:r>
          </a:p>
        </p:txBody>
      </p:sp>
      <p:sp>
        <p:nvSpPr>
          <p:cNvPr id="135218" name="Rectangle 61"/>
          <p:cNvSpPr>
            <a:spLocks noChangeArrowheads="1"/>
          </p:cNvSpPr>
          <p:nvPr/>
        </p:nvSpPr>
        <p:spPr bwMode="auto">
          <a:xfrm rot="-5400000">
            <a:off x="5396706" y="4329907"/>
            <a:ext cx="484187" cy="762000"/>
          </a:xfrm>
          <a:prstGeom prst="rect">
            <a:avLst/>
          </a:prstGeom>
          <a:noFill/>
          <a:ln w="9525">
            <a:noFill/>
            <a:miter lim="800000"/>
            <a:headEnd/>
            <a:tailEnd/>
          </a:ln>
          <a:effectLst/>
        </p:spPr>
        <p:txBody>
          <a:bodyPr wrap="none" lIns="48879" tIns="69246" rIns="48879" bIns="69246"/>
          <a:lstStyle/>
          <a:p>
            <a:pPr algn="r" defTabSz="1028700" eaLnBrk="0" hangingPunct="0">
              <a:lnSpc>
                <a:spcPts val="1600"/>
              </a:lnSpc>
              <a:tabLst>
                <a:tab pos="514350" algn="l"/>
                <a:tab pos="1028700" algn="l"/>
                <a:tab pos="1543050" algn="l"/>
              </a:tabLst>
            </a:pPr>
            <a:r>
              <a:rPr lang="en-US">
                <a:latin typeface="Helvetica" pitchFamily="34" charset="0"/>
              </a:rPr>
              <a:t>128</a:t>
            </a:r>
            <a:br>
              <a:rPr lang="en-US">
                <a:latin typeface="Helvetica" pitchFamily="34" charset="0"/>
              </a:rPr>
            </a:br>
            <a:r>
              <a:rPr lang="en-US">
                <a:latin typeface="Helvetica" pitchFamily="34" charset="0"/>
              </a:rPr>
              <a:t>64</a:t>
            </a:r>
            <a:br>
              <a:rPr lang="en-US">
                <a:latin typeface="Helvetica" pitchFamily="34" charset="0"/>
              </a:rPr>
            </a:br>
            <a:r>
              <a:rPr lang="en-US">
                <a:latin typeface="Helvetica" pitchFamily="34" charset="0"/>
              </a:rPr>
              <a:t>32</a:t>
            </a:r>
            <a:br>
              <a:rPr lang="en-US">
                <a:latin typeface="Helvetica" pitchFamily="34" charset="0"/>
              </a:rPr>
            </a:br>
            <a:r>
              <a:rPr lang="en-US">
                <a:latin typeface="Helvetica" pitchFamily="34" charset="0"/>
              </a:rPr>
              <a:t>16</a:t>
            </a:r>
            <a:br>
              <a:rPr lang="en-US">
                <a:latin typeface="Helvetica" pitchFamily="34" charset="0"/>
              </a:rPr>
            </a:br>
            <a:r>
              <a:rPr lang="en-US">
                <a:latin typeface="Helvetica" pitchFamily="34" charset="0"/>
              </a:rPr>
              <a:t>8</a:t>
            </a:r>
            <a:br>
              <a:rPr lang="en-US">
                <a:latin typeface="Helvetica" pitchFamily="34" charset="0"/>
              </a:rPr>
            </a:br>
            <a:r>
              <a:rPr lang="en-US">
                <a:latin typeface="Helvetica" pitchFamily="34" charset="0"/>
              </a:rPr>
              <a:t>4</a:t>
            </a:r>
            <a:br>
              <a:rPr lang="en-US">
                <a:latin typeface="Helvetica" pitchFamily="34" charset="0"/>
              </a:rPr>
            </a:br>
            <a:r>
              <a:rPr lang="en-US">
                <a:latin typeface="Helvetica" pitchFamily="34" charset="0"/>
              </a:rPr>
              <a:t>2</a:t>
            </a:r>
            <a:br>
              <a:rPr lang="en-US">
                <a:latin typeface="Helvetica" pitchFamily="34" charset="0"/>
              </a:rPr>
            </a:br>
            <a:r>
              <a:rPr lang="en-US">
                <a:latin typeface="Helvetica" pitchFamily="34" charset="0"/>
              </a:rPr>
              <a:t>1</a:t>
            </a:r>
            <a:br>
              <a:rPr lang="en-US">
                <a:latin typeface="Helvetica" pitchFamily="34" charset="0"/>
              </a:rPr>
            </a:br>
            <a:endParaRPr lang="en-US" sz="2800">
              <a:solidFill>
                <a:srgbClr val="000000"/>
              </a:solidFill>
              <a:latin typeface="Helvetica" pitchFamily="34" charset="0"/>
            </a:endParaRPr>
          </a:p>
        </p:txBody>
      </p:sp>
      <p:sp>
        <p:nvSpPr>
          <p:cNvPr id="135219" name="Rectangle 62"/>
          <p:cNvSpPr>
            <a:spLocks noChangeArrowheads="1"/>
          </p:cNvSpPr>
          <p:nvPr/>
        </p:nvSpPr>
        <p:spPr bwMode="auto">
          <a:xfrm rot="-5400000">
            <a:off x="3567906" y="4356894"/>
            <a:ext cx="484188" cy="762000"/>
          </a:xfrm>
          <a:prstGeom prst="rect">
            <a:avLst/>
          </a:prstGeom>
          <a:noFill/>
          <a:ln w="9525">
            <a:noFill/>
            <a:miter lim="800000"/>
            <a:headEnd/>
            <a:tailEnd/>
          </a:ln>
          <a:effectLst/>
        </p:spPr>
        <p:txBody>
          <a:bodyPr wrap="none" lIns="48879" tIns="69246" rIns="48879" bIns="69246"/>
          <a:lstStyle/>
          <a:p>
            <a:pPr algn="r" defTabSz="1028700" eaLnBrk="0" hangingPunct="0">
              <a:lnSpc>
                <a:spcPts val="1600"/>
              </a:lnSpc>
              <a:tabLst>
                <a:tab pos="514350" algn="l"/>
                <a:tab pos="1028700" algn="l"/>
                <a:tab pos="1543050" algn="l"/>
              </a:tabLst>
            </a:pPr>
            <a:r>
              <a:rPr lang="en-US">
                <a:latin typeface="Helvetica" pitchFamily="34" charset="0"/>
              </a:rPr>
              <a:t>128</a:t>
            </a:r>
            <a:br>
              <a:rPr lang="en-US">
                <a:latin typeface="Helvetica" pitchFamily="34" charset="0"/>
              </a:rPr>
            </a:br>
            <a:r>
              <a:rPr lang="en-US">
                <a:latin typeface="Helvetica" pitchFamily="34" charset="0"/>
              </a:rPr>
              <a:t>64</a:t>
            </a:r>
            <a:br>
              <a:rPr lang="en-US">
                <a:latin typeface="Helvetica" pitchFamily="34" charset="0"/>
              </a:rPr>
            </a:br>
            <a:r>
              <a:rPr lang="en-US">
                <a:latin typeface="Helvetica" pitchFamily="34" charset="0"/>
              </a:rPr>
              <a:t>32</a:t>
            </a:r>
            <a:br>
              <a:rPr lang="en-US">
                <a:latin typeface="Helvetica" pitchFamily="34" charset="0"/>
              </a:rPr>
            </a:br>
            <a:r>
              <a:rPr lang="en-US">
                <a:latin typeface="Helvetica" pitchFamily="34" charset="0"/>
              </a:rPr>
              <a:t>16</a:t>
            </a:r>
            <a:br>
              <a:rPr lang="en-US">
                <a:latin typeface="Helvetica" pitchFamily="34" charset="0"/>
              </a:rPr>
            </a:br>
            <a:r>
              <a:rPr lang="en-US">
                <a:latin typeface="Helvetica" pitchFamily="34" charset="0"/>
              </a:rPr>
              <a:t>8</a:t>
            </a:r>
            <a:br>
              <a:rPr lang="en-US">
                <a:latin typeface="Helvetica" pitchFamily="34" charset="0"/>
              </a:rPr>
            </a:br>
            <a:r>
              <a:rPr lang="en-US">
                <a:latin typeface="Helvetica" pitchFamily="34" charset="0"/>
              </a:rPr>
              <a:t>4</a:t>
            </a:r>
            <a:br>
              <a:rPr lang="en-US">
                <a:latin typeface="Helvetica" pitchFamily="34" charset="0"/>
              </a:rPr>
            </a:br>
            <a:r>
              <a:rPr lang="en-US">
                <a:latin typeface="Helvetica" pitchFamily="34" charset="0"/>
              </a:rPr>
              <a:t>2</a:t>
            </a:r>
            <a:br>
              <a:rPr lang="en-US">
                <a:latin typeface="Helvetica" pitchFamily="34" charset="0"/>
              </a:rPr>
            </a:br>
            <a:r>
              <a:rPr lang="en-US">
                <a:latin typeface="Helvetica" pitchFamily="34" charset="0"/>
              </a:rPr>
              <a:t>1</a:t>
            </a:r>
            <a:br>
              <a:rPr lang="en-US">
                <a:latin typeface="Helvetica" pitchFamily="34" charset="0"/>
              </a:rPr>
            </a:br>
            <a:endParaRPr lang="en-US" sz="2800">
              <a:solidFill>
                <a:srgbClr val="000000"/>
              </a:solidFill>
              <a:latin typeface="Helvetica" pitchFamily="34" charset="0"/>
            </a:endParaRPr>
          </a:p>
        </p:txBody>
      </p:sp>
      <p:sp>
        <p:nvSpPr>
          <p:cNvPr id="135220" name="Rectangle 63"/>
          <p:cNvSpPr>
            <a:spLocks noChangeArrowheads="1"/>
          </p:cNvSpPr>
          <p:nvPr/>
        </p:nvSpPr>
        <p:spPr bwMode="auto">
          <a:xfrm rot="-5400000">
            <a:off x="1815306" y="4356894"/>
            <a:ext cx="484188" cy="762000"/>
          </a:xfrm>
          <a:prstGeom prst="rect">
            <a:avLst/>
          </a:prstGeom>
          <a:noFill/>
          <a:ln w="9525">
            <a:noFill/>
            <a:miter lim="800000"/>
            <a:headEnd/>
            <a:tailEnd/>
          </a:ln>
          <a:effectLst/>
        </p:spPr>
        <p:txBody>
          <a:bodyPr wrap="none" lIns="48879" tIns="69246" rIns="48879" bIns="69246"/>
          <a:lstStyle/>
          <a:p>
            <a:pPr algn="r" defTabSz="1028700" eaLnBrk="0" hangingPunct="0">
              <a:lnSpc>
                <a:spcPts val="1600"/>
              </a:lnSpc>
              <a:tabLst>
                <a:tab pos="514350" algn="l"/>
                <a:tab pos="1028700" algn="l"/>
                <a:tab pos="1543050" algn="l"/>
              </a:tabLst>
            </a:pPr>
            <a:r>
              <a:rPr lang="en-US">
                <a:latin typeface="Helvetica" pitchFamily="34" charset="0"/>
              </a:rPr>
              <a:t>128</a:t>
            </a:r>
            <a:br>
              <a:rPr lang="en-US">
                <a:latin typeface="Helvetica" pitchFamily="34" charset="0"/>
              </a:rPr>
            </a:br>
            <a:r>
              <a:rPr lang="en-US">
                <a:latin typeface="Helvetica" pitchFamily="34" charset="0"/>
              </a:rPr>
              <a:t>64</a:t>
            </a:r>
            <a:br>
              <a:rPr lang="en-US">
                <a:latin typeface="Helvetica" pitchFamily="34" charset="0"/>
              </a:rPr>
            </a:br>
            <a:r>
              <a:rPr lang="en-US">
                <a:latin typeface="Helvetica" pitchFamily="34" charset="0"/>
              </a:rPr>
              <a:t>32</a:t>
            </a:r>
            <a:br>
              <a:rPr lang="en-US">
                <a:latin typeface="Helvetica" pitchFamily="34" charset="0"/>
              </a:rPr>
            </a:br>
            <a:r>
              <a:rPr lang="en-US">
                <a:latin typeface="Helvetica" pitchFamily="34" charset="0"/>
              </a:rPr>
              <a:t>16</a:t>
            </a:r>
            <a:br>
              <a:rPr lang="en-US">
                <a:latin typeface="Helvetica" pitchFamily="34" charset="0"/>
              </a:rPr>
            </a:br>
            <a:r>
              <a:rPr lang="en-US">
                <a:latin typeface="Helvetica" pitchFamily="34" charset="0"/>
              </a:rPr>
              <a:t>8</a:t>
            </a:r>
            <a:br>
              <a:rPr lang="en-US">
                <a:latin typeface="Helvetica" pitchFamily="34" charset="0"/>
              </a:rPr>
            </a:br>
            <a:r>
              <a:rPr lang="en-US">
                <a:latin typeface="Helvetica" pitchFamily="34" charset="0"/>
              </a:rPr>
              <a:t>4</a:t>
            </a:r>
            <a:br>
              <a:rPr lang="en-US">
                <a:latin typeface="Helvetica" pitchFamily="34" charset="0"/>
              </a:rPr>
            </a:br>
            <a:r>
              <a:rPr lang="en-US">
                <a:latin typeface="Helvetica" pitchFamily="34" charset="0"/>
              </a:rPr>
              <a:t>2</a:t>
            </a:r>
            <a:br>
              <a:rPr lang="en-US">
                <a:latin typeface="Helvetica" pitchFamily="34" charset="0"/>
              </a:rPr>
            </a:br>
            <a:r>
              <a:rPr lang="en-US">
                <a:latin typeface="Helvetica" pitchFamily="34" charset="0"/>
              </a:rPr>
              <a:t>1</a:t>
            </a:r>
            <a:br>
              <a:rPr lang="en-US">
                <a:latin typeface="Helvetica" pitchFamily="34" charset="0"/>
              </a:rPr>
            </a:br>
            <a:endParaRPr lang="en-US" sz="2800">
              <a:solidFill>
                <a:srgbClr val="000000"/>
              </a:solidFill>
              <a:latin typeface="Helvetica" pitchFamily="34" charset="0"/>
            </a:endParaRPr>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6"/>
          <p:cNvSpPr>
            <a:spLocks noGrp="1"/>
          </p:cNvSpPr>
          <p:nvPr>
            <p:ph type="sldNum" sz="quarter" idx="12"/>
          </p:nvPr>
        </p:nvSpPr>
        <p:spPr>
          <a:noFill/>
          <a:ln>
            <a:miter lim="800000"/>
            <a:headEnd/>
            <a:tailEnd/>
          </a:ln>
        </p:spPr>
        <p:txBody>
          <a:bodyPr/>
          <a:lstStyle/>
          <a:p>
            <a:fld id="{082B3AF9-360E-460F-A5D4-FF27E43005CB}" type="slidenum">
              <a:rPr lang="en-US" smtClean="0"/>
              <a:pPr/>
              <a:t>142</a:t>
            </a:fld>
            <a:endParaRPr lang="en-US" smtClean="0"/>
          </a:p>
        </p:txBody>
      </p:sp>
      <p:sp>
        <p:nvSpPr>
          <p:cNvPr id="136195" name="Rectangle 2"/>
          <p:cNvSpPr>
            <a:spLocks noGrp="1" noChangeArrowheads="1"/>
          </p:cNvSpPr>
          <p:nvPr>
            <p:ph type="body" sz="half" idx="2"/>
          </p:nvPr>
        </p:nvSpPr>
        <p:spPr>
          <a:xfrm>
            <a:off x="579438" y="2238375"/>
            <a:ext cx="5313362" cy="3857625"/>
          </a:xfrm>
          <a:noFill/>
        </p:spPr>
        <p:txBody>
          <a:bodyPr lIns="82153" tIns="41076" rIns="82153" bIns="41076"/>
          <a:lstStyle/>
          <a:p>
            <a:pPr marL="0" indent="0" defTabSz="915988" eaLnBrk="1" hangingPunct="1">
              <a:spcBef>
                <a:spcPct val="60000"/>
              </a:spcBef>
              <a:tabLst>
                <a:tab pos="2286000" algn="l"/>
              </a:tabLst>
            </a:pPr>
            <a:r>
              <a:rPr lang="en-US" sz="3100" dirty="0" smtClean="0"/>
              <a:t>Class A:  </a:t>
            </a:r>
          </a:p>
          <a:p>
            <a:pPr marL="0" indent="0" defTabSz="915988" eaLnBrk="1" hangingPunct="1">
              <a:spcBef>
                <a:spcPct val="60000"/>
              </a:spcBef>
              <a:tabLst>
                <a:tab pos="2286000" algn="l"/>
              </a:tabLst>
            </a:pPr>
            <a:r>
              <a:rPr lang="en-US" sz="3100" dirty="0" smtClean="0"/>
              <a:t>Class B:  </a:t>
            </a:r>
          </a:p>
          <a:p>
            <a:pPr marL="0" indent="0" defTabSz="915988" eaLnBrk="1" hangingPunct="1">
              <a:spcBef>
                <a:spcPct val="60000"/>
              </a:spcBef>
              <a:tabLst>
                <a:tab pos="2286000" algn="l"/>
              </a:tabLst>
            </a:pPr>
            <a:r>
              <a:rPr lang="en-US" sz="3100" dirty="0" smtClean="0"/>
              <a:t>Class C:   </a:t>
            </a:r>
          </a:p>
          <a:p>
            <a:pPr marL="0" indent="0" defTabSz="915988" eaLnBrk="1" hangingPunct="1">
              <a:spcBef>
                <a:spcPct val="60000"/>
              </a:spcBef>
              <a:tabLst>
                <a:tab pos="2286000" algn="l"/>
              </a:tabLst>
            </a:pPr>
            <a:r>
              <a:rPr lang="en-US" sz="3100" dirty="0" smtClean="0"/>
              <a:t>Class D:  	Multicast    </a:t>
            </a:r>
          </a:p>
          <a:p>
            <a:pPr marL="0" indent="0" defTabSz="915988" eaLnBrk="1" hangingPunct="1">
              <a:spcBef>
                <a:spcPct val="60000"/>
              </a:spcBef>
              <a:tabLst>
                <a:tab pos="2286000" algn="l"/>
              </a:tabLst>
            </a:pPr>
            <a:r>
              <a:rPr lang="en-US" sz="3100" dirty="0" smtClean="0"/>
              <a:t>Class E:      	Research</a:t>
            </a:r>
          </a:p>
        </p:txBody>
      </p:sp>
      <p:sp>
        <p:nvSpPr>
          <p:cNvPr id="136196" name="Rectangle 3"/>
          <p:cNvSpPr>
            <a:spLocks noGrp="1" noChangeArrowheads="1"/>
          </p:cNvSpPr>
          <p:nvPr>
            <p:ph type="title"/>
          </p:nvPr>
        </p:nvSpPr>
        <p:spPr>
          <a:noFill/>
          <a:effectLst>
            <a:outerShdw dist="35921" dir="2700000" algn="ctr" rotWithShape="0">
              <a:schemeClr val="bg2"/>
            </a:outerShdw>
          </a:effectLst>
        </p:spPr>
        <p:txBody>
          <a:bodyPr lIns="82153" tIns="41076" rIns="82153" bIns="41076"/>
          <a:lstStyle/>
          <a:p>
            <a:pPr eaLnBrk="1" hangingPunct="1"/>
            <a:r>
              <a:rPr lang="en-US" smtClean="0"/>
              <a:t>IP Address Classes</a:t>
            </a:r>
          </a:p>
        </p:txBody>
      </p:sp>
      <p:grpSp>
        <p:nvGrpSpPr>
          <p:cNvPr id="2" name="Group 4"/>
          <p:cNvGrpSpPr>
            <a:grpSpLocks/>
          </p:cNvGrpSpPr>
          <p:nvPr/>
        </p:nvGrpSpPr>
        <p:grpSpPr bwMode="auto">
          <a:xfrm>
            <a:off x="2986088" y="2246313"/>
            <a:ext cx="4786312" cy="500062"/>
            <a:chOff x="1604" y="820"/>
            <a:chExt cx="2680" cy="280"/>
          </a:xfrm>
        </p:grpSpPr>
        <p:sp>
          <p:nvSpPr>
            <p:cNvPr id="136212" name="Rectangle 5"/>
            <p:cNvSpPr>
              <a:spLocks noChangeArrowheads="1"/>
            </p:cNvSpPr>
            <p:nvPr/>
          </p:nvSpPr>
          <p:spPr bwMode="auto">
            <a:xfrm>
              <a:off x="1604" y="820"/>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solidFill>
                    <a:schemeClr val="accent1"/>
                  </a:solidFill>
                  <a:latin typeface="Helvetica" pitchFamily="34" charset="0"/>
                </a:rPr>
                <a:t>Network</a:t>
              </a:r>
              <a:endParaRPr lang="en-US" sz="2000">
                <a:latin typeface="Helvetica" pitchFamily="34" charset="0"/>
              </a:endParaRPr>
            </a:p>
          </p:txBody>
        </p:sp>
        <p:sp>
          <p:nvSpPr>
            <p:cNvPr id="136213" name="Rectangle 6"/>
            <p:cNvSpPr>
              <a:spLocks noChangeArrowheads="1"/>
            </p:cNvSpPr>
            <p:nvPr/>
          </p:nvSpPr>
          <p:spPr bwMode="auto">
            <a:xfrm>
              <a:off x="2276" y="820"/>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sp>
          <p:nvSpPr>
            <p:cNvPr id="136214" name="Rectangle 7"/>
            <p:cNvSpPr>
              <a:spLocks noChangeArrowheads="1"/>
            </p:cNvSpPr>
            <p:nvPr/>
          </p:nvSpPr>
          <p:spPr bwMode="auto">
            <a:xfrm>
              <a:off x="2948" y="820"/>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sp>
          <p:nvSpPr>
            <p:cNvPr id="136215" name="Rectangle 8"/>
            <p:cNvSpPr>
              <a:spLocks noChangeArrowheads="1"/>
            </p:cNvSpPr>
            <p:nvPr/>
          </p:nvSpPr>
          <p:spPr bwMode="auto">
            <a:xfrm>
              <a:off x="3620" y="820"/>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grpSp>
      <p:grpSp>
        <p:nvGrpSpPr>
          <p:cNvPr id="3" name="Group 9"/>
          <p:cNvGrpSpPr>
            <a:grpSpLocks/>
          </p:cNvGrpSpPr>
          <p:nvPr/>
        </p:nvGrpSpPr>
        <p:grpSpPr bwMode="auto">
          <a:xfrm>
            <a:off x="2986088" y="2981325"/>
            <a:ext cx="4786312" cy="500063"/>
            <a:chOff x="1604" y="1232"/>
            <a:chExt cx="2680" cy="280"/>
          </a:xfrm>
        </p:grpSpPr>
        <p:sp>
          <p:nvSpPr>
            <p:cNvPr id="136208" name="Rectangle 10"/>
            <p:cNvSpPr>
              <a:spLocks noChangeArrowheads="1"/>
            </p:cNvSpPr>
            <p:nvPr/>
          </p:nvSpPr>
          <p:spPr bwMode="auto">
            <a:xfrm>
              <a:off x="1604" y="1232"/>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solidFill>
                    <a:schemeClr val="accent1"/>
                  </a:solidFill>
                  <a:latin typeface="Helvetica" pitchFamily="34" charset="0"/>
                </a:rPr>
                <a:t>Network</a:t>
              </a:r>
              <a:endParaRPr lang="en-US" sz="2000">
                <a:latin typeface="Helvetica" pitchFamily="34" charset="0"/>
              </a:endParaRPr>
            </a:p>
          </p:txBody>
        </p:sp>
        <p:sp>
          <p:nvSpPr>
            <p:cNvPr id="136209" name="Rectangle 11"/>
            <p:cNvSpPr>
              <a:spLocks noChangeArrowheads="1"/>
            </p:cNvSpPr>
            <p:nvPr/>
          </p:nvSpPr>
          <p:spPr bwMode="auto">
            <a:xfrm>
              <a:off x="2276" y="1232"/>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solidFill>
                    <a:schemeClr val="accent1"/>
                  </a:solidFill>
                  <a:latin typeface="Helvetica" pitchFamily="34" charset="0"/>
                </a:rPr>
                <a:t>Network</a:t>
              </a:r>
            </a:p>
          </p:txBody>
        </p:sp>
        <p:sp>
          <p:nvSpPr>
            <p:cNvPr id="136210" name="Rectangle 12"/>
            <p:cNvSpPr>
              <a:spLocks noChangeArrowheads="1"/>
            </p:cNvSpPr>
            <p:nvPr/>
          </p:nvSpPr>
          <p:spPr bwMode="auto">
            <a:xfrm>
              <a:off x="2948" y="1232"/>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sp>
          <p:nvSpPr>
            <p:cNvPr id="136211" name="Rectangle 13"/>
            <p:cNvSpPr>
              <a:spLocks noChangeArrowheads="1"/>
            </p:cNvSpPr>
            <p:nvPr/>
          </p:nvSpPr>
          <p:spPr bwMode="auto">
            <a:xfrm>
              <a:off x="3620" y="1232"/>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grpSp>
      <p:grpSp>
        <p:nvGrpSpPr>
          <p:cNvPr id="4" name="Group 14"/>
          <p:cNvGrpSpPr>
            <a:grpSpLocks/>
          </p:cNvGrpSpPr>
          <p:nvPr/>
        </p:nvGrpSpPr>
        <p:grpSpPr bwMode="auto">
          <a:xfrm>
            <a:off x="2986088" y="3703638"/>
            <a:ext cx="4786312" cy="500062"/>
            <a:chOff x="1604" y="1636"/>
            <a:chExt cx="2680" cy="280"/>
          </a:xfrm>
        </p:grpSpPr>
        <p:sp>
          <p:nvSpPr>
            <p:cNvPr id="136204" name="Rectangle 15"/>
            <p:cNvSpPr>
              <a:spLocks noChangeArrowheads="1"/>
            </p:cNvSpPr>
            <p:nvPr/>
          </p:nvSpPr>
          <p:spPr bwMode="auto">
            <a:xfrm>
              <a:off x="1604" y="1636"/>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solidFill>
                    <a:schemeClr val="accent1"/>
                  </a:solidFill>
                  <a:latin typeface="Helvetica" pitchFamily="34" charset="0"/>
                </a:rPr>
                <a:t>Network</a:t>
              </a:r>
              <a:endParaRPr lang="en-US" sz="2000">
                <a:latin typeface="Helvetica" pitchFamily="34" charset="0"/>
              </a:endParaRPr>
            </a:p>
          </p:txBody>
        </p:sp>
        <p:sp>
          <p:nvSpPr>
            <p:cNvPr id="136205" name="Rectangle 16"/>
            <p:cNvSpPr>
              <a:spLocks noChangeArrowheads="1"/>
            </p:cNvSpPr>
            <p:nvPr/>
          </p:nvSpPr>
          <p:spPr bwMode="auto">
            <a:xfrm>
              <a:off x="2276" y="1636"/>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solidFill>
                    <a:schemeClr val="accent1"/>
                  </a:solidFill>
                  <a:latin typeface="Helvetica" pitchFamily="34" charset="0"/>
                </a:rPr>
                <a:t>Network</a:t>
              </a:r>
              <a:endParaRPr lang="en-US" sz="2000">
                <a:latin typeface="Helvetica" pitchFamily="34" charset="0"/>
              </a:endParaRPr>
            </a:p>
          </p:txBody>
        </p:sp>
        <p:sp>
          <p:nvSpPr>
            <p:cNvPr id="136206" name="Rectangle 17"/>
            <p:cNvSpPr>
              <a:spLocks noChangeArrowheads="1"/>
            </p:cNvSpPr>
            <p:nvPr/>
          </p:nvSpPr>
          <p:spPr bwMode="auto">
            <a:xfrm>
              <a:off x="2948" y="1636"/>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solidFill>
                    <a:schemeClr val="accent1"/>
                  </a:solidFill>
                  <a:latin typeface="Helvetica" pitchFamily="34" charset="0"/>
                </a:rPr>
                <a:t>Network</a:t>
              </a:r>
              <a:endParaRPr lang="en-US" sz="2000">
                <a:latin typeface="Helvetica" pitchFamily="34" charset="0"/>
              </a:endParaRPr>
            </a:p>
          </p:txBody>
        </p:sp>
        <p:sp>
          <p:nvSpPr>
            <p:cNvPr id="136207" name="Rectangle 18"/>
            <p:cNvSpPr>
              <a:spLocks noChangeArrowheads="1"/>
            </p:cNvSpPr>
            <p:nvPr/>
          </p:nvSpPr>
          <p:spPr bwMode="auto">
            <a:xfrm>
              <a:off x="3620" y="1636"/>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grpSp>
      <p:sp>
        <p:nvSpPr>
          <p:cNvPr id="136200" name="Rectangle 19"/>
          <p:cNvSpPr>
            <a:spLocks noChangeArrowheads="1"/>
          </p:cNvSpPr>
          <p:nvPr/>
        </p:nvSpPr>
        <p:spPr bwMode="auto">
          <a:xfrm>
            <a:off x="3505200" y="17526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8 Bits</a:t>
            </a:r>
          </a:p>
        </p:txBody>
      </p:sp>
      <p:sp>
        <p:nvSpPr>
          <p:cNvPr id="136201" name="Rectangle 20"/>
          <p:cNvSpPr>
            <a:spLocks noChangeArrowheads="1"/>
          </p:cNvSpPr>
          <p:nvPr/>
        </p:nvSpPr>
        <p:spPr bwMode="auto">
          <a:xfrm>
            <a:off x="4638675" y="17668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8 Bits</a:t>
            </a:r>
          </a:p>
        </p:txBody>
      </p:sp>
      <p:sp>
        <p:nvSpPr>
          <p:cNvPr id="136202" name="Rectangle 21"/>
          <p:cNvSpPr>
            <a:spLocks noChangeArrowheads="1"/>
          </p:cNvSpPr>
          <p:nvPr/>
        </p:nvSpPr>
        <p:spPr bwMode="auto">
          <a:xfrm>
            <a:off x="5892800" y="17526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8 Bits</a:t>
            </a:r>
          </a:p>
        </p:txBody>
      </p:sp>
      <p:sp>
        <p:nvSpPr>
          <p:cNvPr id="136203" name="Rectangle 22"/>
          <p:cNvSpPr>
            <a:spLocks noChangeArrowheads="1"/>
          </p:cNvSpPr>
          <p:nvPr/>
        </p:nvSpPr>
        <p:spPr bwMode="auto">
          <a:xfrm>
            <a:off x="7077075" y="17526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8 Bits</a:t>
            </a:r>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Number Placeholder 4"/>
          <p:cNvSpPr>
            <a:spLocks noGrp="1"/>
          </p:cNvSpPr>
          <p:nvPr>
            <p:ph type="sldNum" sz="quarter" idx="12"/>
          </p:nvPr>
        </p:nvSpPr>
        <p:spPr>
          <a:noFill/>
          <a:ln>
            <a:miter lim="800000"/>
            <a:headEnd/>
            <a:tailEnd/>
          </a:ln>
        </p:spPr>
        <p:txBody>
          <a:bodyPr/>
          <a:lstStyle/>
          <a:p>
            <a:fld id="{E9CEBA71-D57B-45D4-8007-2D787F20BE37}" type="slidenum">
              <a:rPr lang="en-US" smtClean="0"/>
              <a:pPr/>
              <a:t>143</a:t>
            </a:fld>
            <a:endParaRPr lang="en-US" smtClean="0"/>
          </a:p>
        </p:txBody>
      </p:sp>
      <p:sp>
        <p:nvSpPr>
          <p:cNvPr id="137219" name="Rectangle 2"/>
          <p:cNvSpPr>
            <a:spLocks noGrp="1" noChangeArrowheads="1"/>
          </p:cNvSpPr>
          <p:nvPr>
            <p:ph type="title"/>
          </p:nvPr>
        </p:nvSpPr>
        <p:spPr>
          <a:xfrm>
            <a:off x="685800" y="-24"/>
            <a:ext cx="7772400" cy="1143000"/>
          </a:xfrm>
          <a:noFill/>
          <a:effectLst>
            <a:outerShdw dist="35921" dir="2700000" algn="ctr" rotWithShape="0">
              <a:schemeClr val="bg2"/>
            </a:outerShdw>
          </a:effectLst>
        </p:spPr>
        <p:txBody>
          <a:bodyPr lIns="82153" tIns="41076" rIns="82153" bIns="41076"/>
          <a:lstStyle/>
          <a:p>
            <a:pPr eaLnBrk="1" hangingPunct="1"/>
            <a:r>
              <a:rPr lang="en-US" dirty="0" smtClean="0"/>
              <a:t>IP Address Classes</a:t>
            </a:r>
          </a:p>
        </p:txBody>
      </p:sp>
      <p:sp>
        <p:nvSpPr>
          <p:cNvPr id="137220" name="Rectangle 3"/>
          <p:cNvSpPr>
            <a:spLocks noChangeArrowheads="1"/>
          </p:cNvSpPr>
          <p:nvPr/>
        </p:nvSpPr>
        <p:spPr bwMode="auto">
          <a:xfrm>
            <a:off x="2057400" y="13716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a:t>
            </a:r>
          </a:p>
        </p:txBody>
      </p:sp>
      <p:sp>
        <p:nvSpPr>
          <p:cNvPr id="137221" name="Rectangle 4"/>
          <p:cNvSpPr>
            <a:spLocks noChangeArrowheads="1"/>
          </p:cNvSpPr>
          <p:nvPr/>
        </p:nvSpPr>
        <p:spPr bwMode="auto">
          <a:xfrm>
            <a:off x="153988" y="1981200"/>
            <a:ext cx="1598612" cy="42862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3150"/>
              </a:lnSpc>
              <a:tabLst>
                <a:tab pos="514350" algn="l"/>
                <a:tab pos="1028700" algn="l"/>
                <a:tab pos="1543050" algn="l"/>
              </a:tabLst>
            </a:pPr>
            <a:r>
              <a:rPr lang="en-US" sz="2700">
                <a:solidFill>
                  <a:srgbClr val="000000"/>
                </a:solidFill>
                <a:latin typeface="Helvetica" pitchFamily="34" charset="0"/>
              </a:rPr>
              <a:t>Class A:</a:t>
            </a:r>
          </a:p>
        </p:txBody>
      </p:sp>
      <p:sp>
        <p:nvSpPr>
          <p:cNvPr id="137222" name="Rectangle 5"/>
          <p:cNvSpPr>
            <a:spLocks noChangeArrowheads="1"/>
          </p:cNvSpPr>
          <p:nvPr/>
        </p:nvSpPr>
        <p:spPr bwMode="auto">
          <a:xfrm>
            <a:off x="966788" y="1544638"/>
            <a:ext cx="812800" cy="26987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Bits:</a:t>
            </a:r>
          </a:p>
        </p:txBody>
      </p:sp>
      <p:sp>
        <p:nvSpPr>
          <p:cNvPr id="137223" name="Rectangle 6"/>
          <p:cNvSpPr>
            <a:spLocks noChangeArrowheads="1"/>
          </p:cNvSpPr>
          <p:nvPr/>
        </p:nvSpPr>
        <p:spPr bwMode="auto">
          <a:xfrm>
            <a:off x="2071688" y="17526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dirty="0">
                <a:solidFill>
                  <a:schemeClr val="accent2"/>
                </a:solidFill>
                <a:latin typeface="Helvetica" pitchFamily="34" charset="0"/>
              </a:rPr>
              <a:t>0</a:t>
            </a:r>
            <a:r>
              <a:rPr lang="en-US" sz="2000" dirty="0">
                <a:solidFill>
                  <a:schemeClr val="accent1"/>
                </a:solidFill>
                <a:latin typeface="Helvetica" pitchFamily="34" charset="0"/>
              </a:rPr>
              <a:t>NNNNNNN</a:t>
            </a:r>
            <a:endParaRPr lang="en-US" sz="2000" dirty="0">
              <a:latin typeface="Helvetica" pitchFamily="34" charset="0"/>
            </a:endParaRPr>
          </a:p>
        </p:txBody>
      </p:sp>
      <p:sp>
        <p:nvSpPr>
          <p:cNvPr id="137224" name="Rectangle 7"/>
          <p:cNvSpPr>
            <a:spLocks noChangeArrowheads="1"/>
          </p:cNvSpPr>
          <p:nvPr/>
        </p:nvSpPr>
        <p:spPr bwMode="auto">
          <a:xfrm>
            <a:off x="3748088" y="17526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sp>
        <p:nvSpPr>
          <p:cNvPr id="137225" name="Rectangle 8"/>
          <p:cNvSpPr>
            <a:spLocks noChangeArrowheads="1"/>
          </p:cNvSpPr>
          <p:nvPr/>
        </p:nvSpPr>
        <p:spPr bwMode="auto">
          <a:xfrm>
            <a:off x="5424488" y="17526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sp>
        <p:nvSpPr>
          <p:cNvPr id="137226" name="Rectangle 9"/>
          <p:cNvSpPr>
            <a:spLocks noChangeArrowheads="1"/>
          </p:cNvSpPr>
          <p:nvPr/>
        </p:nvSpPr>
        <p:spPr bwMode="auto">
          <a:xfrm>
            <a:off x="7086600" y="17526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sp>
        <p:nvSpPr>
          <p:cNvPr id="137227" name="Rectangle 10"/>
          <p:cNvSpPr>
            <a:spLocks noChangeArrowheads="1"/>
          </p:cNvSpPr>
          <p:nvPr/>
        </p:nvSpPr>
        <p:spPr bwMode="auto">
          <a:xfrm>
            <a:off x="3471863" y="13716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8</a:t>
            </a:r>
          </a:p>
        </p:txBody>
      </p:sp>
      <p:sp>
        <p:nvSpPr>
          <p:cNvPr id="137228" name="Rectangle 11"/>
          <p:cNvSpPr>
            <a:spLocks noChangeArrowheads="1"/>
          </p:cNvSpPr>
          <p:nvPr/>
        </p:nvSpPr>
        <p:spPr bwMode="auto">
          <a:xfrm>
            <a:off x="3776663" y="13716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9</a:t>
            </a:r>
          </a:p>
        </p:txBody>
      </p:sp>
      <p:sp>
        <p:nvSpPr>
          <p:cNvPr id="137229" name="Rectangle 12"/>
          <p:cNvSpPr>
            <a:spLocks noChangeArrowheads="1"/>
          </p:cNvSpPr>
          <p:nvPr/>
        </p:nvSpPr>
        <p:spPr bwMode="auto">
          <a:xfrm>
            <a:off x="5081588" y="13716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16</a:t>
            </a:r>
          </a:p>
        </p:txBody>
      </p:sp>
      <p:sp>
        <p:nvSpPr>
          <p:cNvPr id="137230" name="Rectangle 13"/>
          <p:cNvSpPr>
            <a:spLocks noChangeArrowheads="1"/>
          </p:cNvSpPr>
          <p:nvPr/>
        </p:nvSpPr>
        <p:spPr bwMode="auto">
          <a:xfrm>
            <a:off x="5453063" y="13716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17</a:t>
            </a:r>
          </a:p>
        </p:txBody>
      </p:sp>
      <p:sp>
        <p:nvSpPr>
          <p:cNvPr id="137231" name="Rectangle 14"/>
          <p:cNvSpPr>
            <a:spLocks noChangeArrowheads="1"/>
          </p:cNvSpPr>
          <p:nvPr/>
        </p:nvSpPr>
        <p:spPr bwMode="auto">
          <a:xfrm>
            <a:off x="6757988" y="13716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24</a:t>
            </a:r>
          </a:p>
        </p:txBody>
      </p:sp>
      <p:sp>
        <p:nvSpPr>
          <p:cNvPr id="137232" name="Rectangle 15"/>
          <p:cNvSpPr>
            <a:spLocks noChangeArrowheads="1"/>
          </p:cNvSpPr>
          <p:nvPr/>
        </p:nvSpPr>
        <p:spPr bwMode="auto">
          <a:xfrm>
            <a:off x="7129463" y="13716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25</a:t>
            </a:r>
          </a:p>
        </p:txBody>
      </p:sp>
      <p:sp>
        <p:nvSpPr>
          <p:cNvPr id="137233" name="Rectangle 16"/>
          <p:cNvSpPr>
            <a:spLocks noChangeArrowheads="1"/>
          </p:cNvSpPr>
          <p:nvPr/>
        </p:nvSpPr>
        <p:spPr bwMode="auto">
          <a:xfrm>
            <a:off x="8434388" y="13716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32</a:t>
            </a:r>
          </a:p>
        </p:txBody>
      </p:sp>
      <p:sp>
        <p:nvSpPr>
          <p:cNvPr id="137234" name="Rectangle 17"/>
          <p:cNvSpPr>
            <a:spLocks noChangeArrowheads="1"/>
          </p:cNvSpPr>
          <p:nvPr/>
        </p:nvSpPr>
        <p:spPr bwMode="auto">
          <a:xfrm>
            <a:off x="2540000" y="2292350"/>
            <a:ext cx="812800" cy="26987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dirty="0">
                <a:solidFill>
                  <a:srgbClr val="000000"/>
                </a:solidFill>
                <a:latin typeface="Helvetica" pitchFamily="34" charset="0"/>
              </a:rPr>
              <a:t>Range (1-126)</a:t>
            </a:r>
          </a:p>
        </p:txBody>
      </p:sp>
      <p:sp>
        <p:nvSpPr>
          <p:cNvPr id="137235" name="Rectangle 18"/>
          <p:cNvSpPr>
            <a:spLocks noChangeArrowheads="1"/>
          </p:cNvSpPr>
          <p:nvPr/>
        </p:nvSpPr>
        <p:spPr bwMode="auto">
          <a:xfrm>
            <a:off x="2032000" y="2638425"/>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a:t>
            </a:r>
          </a:p>
        </p:txBody>
      </p:sp>
      <p:sp>
        <p:nvSpPr>
          <p:cNvPr id="137236" name="Rectangle 19"/>
          <p:cNvSpPr>
            <a:spLocks noChangeArrowheads="1"/>
          </p:cNvSpPr>
          <p:nvPr/>
        </p:nvSpPr>
        <p:spPr bwMode="auto">
          <a:xfrm>
            <a:off x="152400" y="3248025"/>
            <a:ext cx="1598613" cy="42862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3150"/>
              </a:lnSpc>
              <a:tabLst>
                <a:tab pos="514350" algn="l"/>
                <a:tab pos="1028700" algn="l"/>
                <a:tab pos="1543050" algn="l"/>
              </a:tabLst>
            </a:pPr>
            <a:r>
              <a:rPr lang="en-US" sz="2700">
                <a:solidFill>
                  <a:srgbClr val="000000"/>
                </a:solidFill>
                <a:latin typeface="Helvetica" pitchFamily="34" charset="0"/>
              </a:rPr>
              <a:t>Class B:</a:t>
            </a:r>
          </a:p>
        </p:txBody>
      </p:sp>
      <p:sp>
        <p:nvSpPr>
          <p:cNvPr id="137237" name="Rectangle 20"/>
          <p:cNvSpPr>
            <a:spLocks noChangeArrowheads="1"/>
          </p:cNvSpPr>
          <p:nvPr/>
        </p:nvSpPr>
        <p:spPr bwMode="auto">
          <a:xfrm>
            <a:off x="965200" y="2811463"/>
            <a:ext cx="812800" cy="26987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Bits:</a:t>
            </a:r>
          </a:p>
        </p:txBody>
      </p:sp>
      <p:sp>
        <p:nvSpPr>
          <p:cNvPr id="137238" name="Rectangle 21"/>
          <p:cNvSpPr>
            <a:spLocks noChangeArrowheads="1"/>
          </p:cNvSpPr>
          <p:nvPr/>
        </p:nvSpPr>
        <p:spPr bwMode="auto">
          <a:xfrm>
            <a:off x="2070100" y="3019425"/>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dirty="0">
                <a:solidFill>
                  <a:schemeClr val="accent2"/>
                </a:solidFill>
                <a:latin typeface="Helvetica" pitchFamily="34" charset="0"/>
              </a:rPr>
              <a:t>10</a:t>
            </a:r>
            <a:r>
              <a:rPr lang="en-US" sz="2000" dirty="0">
                <a:solidFill>
                  <a:schemeClr val="accent1"/>
                </a:solidFill>
                <a:latin typeface="Helvetica" pitchFamily="34" charset="0"/>
              </a:rPr>
              <a:t>NNNNNN</a:t>
            </a:r>
            <a:endParaRPr lang="en-US" sz="2000" dirty="0">
              <a:latin typeface="Helvetica" pitchFamily="34" charset="0"/>
            </a:endParaRPr>
          </a:p>
        </p:txBody>
      </p:sp>
      <p:sp>
        <p:nvSpPr>
          <p:cNvPr id="137239" name="Rectangle 22"/>
          <p:cNvSpPr>
            <a:spLocks noChangeArrowheads="1"/>
          </p:cNvSpPr>
          <p:nvPr/>
        </p:nvSpPr>
        <p:spPr bwMode="auto">
          <a:xfrm>
            <a:off x="3746500" y="3019425"/>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dirty="0">
                <a:solidFill>
                  <a:schemeClr val="accent1"/>
                </a:solidFill>
                <a:latin typeface="Helvetica" pitchFamily="34" charset="0"/>
              </a:rPr>
              <a:t>Network</a:t>
            </a:r>
            <a:endParaRPr lang="en-US" sz="2000" dirty="0">
              <a:latin typeface="Helvetica" pitchFamily="34" charset="0"/>
            </a:endParaRPr>
          </a:p>
        </p:txBody>
      </p:sp>
      <p:sp>
        <p:nvSpPr>
          <p:cNvPr id="137240" name="Rectangle 23"/>
          <p:cNvSpPr>
            <a:spLocks noChangeArrowheads="1"/>
          </p:cNvSpPr>
          <p:nvPr/>
        </p:nvSpPr>
        <p:spPr bwMode="auto">
          <a:xfrm>
            <a:off x="5422900" y="3019425"/>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sp>
        <p:nvSpPr>
          <p:cNvPr id="137241" name="Rectangle 24"/>
          <p:cNvSpPr>
            <a:spLocks noChangeArrowheads="1"/>
          </p:cNvSpPr>
          <p:nvPr/>
        </p:nvSpPr>
        <p:spPr bwMode="auto">
          <a:xfrm>
            <a:off x="7085013" y="3019425"/>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sp>
        <p:nvSpPr>
          <p:cNvPr id="137242" name="Rectangle 25"/>
          <p:cNvSpPr>
            <a:spLocks noChangeArrowheads="1"/>
          </p:cNvSpPr>
          <p:nvPr/>
        </p:nvSpPr>
        <p:spPr bwMode="auto">
          <a:xfrm>
            <a:off x="3470275" y="2638425"/>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8</a:t>
            </a:r>
          </a:p>
        </p:txBody>
      </p:sp>
      <p:sp>
        <p:nvSpPr>
          <p:cNvPr id="137243" name="Rectangle 26"/>
          <p:cNvSpPr>
            <a:spLocks noChangeArrowheads="1"/>
          </p:cNvSpPr>
          <p:nvPr/>
        </p:nvSpPr>
        <p:spPr bwMode="auto">
          <a:xfrm>
            <a:off x="3775075" y="2638425"/>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9</a:t>
            </a:r>
          </a:p>
        </p:txBody>
      </p:sp>
      <p:sp>
        <p:nvSpPr>
          <p:cNvPr id="137244" name="Rectangle 27"/>
          <p:cNvSpPr>
            <a:spLocks noChangeArrowheads="1"/>
          </p:cNvSpPr>
          <p:nvPr/>
        </p:nvSpPr>
        <p:spPr bwMode="auto">
          <a:xfrm>
            <a:off x="5080000" y="2638425"/>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16</a:t>
            </a:r>
          </a:p>
        </p:txBody>
      </p:sp>
      <p:sp>
        <p:nvSpPr>
          <p:cNvPr id="137245" name="Rectangle 28"/>
          <p:cNvSpPr>
            <a:spLocks noChangeArrowheads="1"/>
          </p:cNvSpPr>
          <p:nvPr/>
        </p:nvSpPr>
        <p:spPr bwMode="auto">
          <a:xfrm>
            <a:off x="5451475" y="2638425"/>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17</a:t>
            </a:r>
          </a:p>
        </p:txBody>
      </p:sp>
      <p:sp>
        <p:nvSpPr>
          <p:cNvPr id="137246" name="Rectangle 29"/>
          <p:cNvSpPr>
            <a:spLocks noChangeArrowheads="1"/>
          </p:cNvSpPr>
          <p:nvPr/>
        </p:nvSpPr>
        <p:spPr bwMode="auto">
          <a:xfrm>
            <a:off x="6756400" y="2638425"/>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24</a:t>
            </a:r>
          </a:p>
        </p:txBody>
      </p:sp>
      <p:sp>
        <p:nvSpPr>
          <p:cNvPr id="137247" name="Rectangle 30"/>
          <p:cNvSpPr>
            <a:spLocks noChangeArrowheads="1"/>
          </p:cNvSpPr>
          <p:nvPr/>
        </p:nvSpPr>
        <p:spPr bwMode="auto">
          <a:xfrm>
            <a:off x="7127875" y="2638425"/>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25</a:t>
            </a:r>
          </a:p>
        </p:txBody>
      </p:sp>
      <p:sp>
        <p:nvSpPr>
          <p:cNvPr id="137248" name="Rectangle 31"/>
          <p:cNvSpPr>
            <a:spLocks noChangeArrowheads="1"/>
          </p:cNvSpPr>
          <p:nvPr/>
        </p:nvSpPr>
        <p:spPr bwMode="auto">
          <a:xfrm>
            <a:off x="8432800" y="2638425"/>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32</a:t>
            </a:r>
          </a:p>
        </p:txBody>
      </p:sp>
      <p:sp>
        <p:nvSpPr>
          <p:cNvPr id="137249" name="Rectangle 32"/>
          <p:cNvSpPr>
            <a:spLocks noChangeArrowheads="1"/>
          </p:cNvSpPr>
          <p:nvPr/>
        </p:nvSpPr>
        <p:spPr bwMode="auto">
          <a:xfrm>
            <a:off x="2538413" y="3559175"/>
            <a:ext cx="812800" cy="26987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dirty="0">
                <a:solidFill>
                  <a:srgbClr val="000000"/>
                </a:solidFill>
                <a:latin typeface="Helvetica" pitchFamily="34" charset="0"/>
              </a:rPr>
              <a:t>Range (128-191)</a:t>
            </a:r>
          </a:p>
        </p:txBody>
      </p:sp>
      <p:sp>
        <p:nvSpPr>
          <p:cNvPr id="137250" name="Rectangle 33"/>
          <p:cNvSpPr>
            <a:spLocks noChangeArrowheads="1"/>
          </p:cNvSpPr>
          <p:nvPr/>
        </p:nvSpPr>
        <p:spPr bwMode="auto">
          <a:xfrm>
            <a:off x="2108200" y="38100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a:t>
            </a:r>
          </a:p>
        </p:txBody>
      </p:sp>
      <p:sp>
        <p:nvSpPr>
          <p:cNvPr id="137251" name="Rectangle 34"/>
          <p:cNvSpPr>
            <a:spLocks noChangeArrowheads="1"/>
          </p:cNvSpPr>
          <p:nvPr/>
        </p:nvSpPr>
        <p:spPr bwMode="auto">
          <a:xfrm>
            <a:off x="152400" y="4495800"/>
            <a:ext cx="1598613" cy="42862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3150"/>
              </a:lnSpc>
              <a:tabLst>
                <a:tab pos="514350" algn="l"/>
                <a:tab pos="1028700" algn="l"/>
                <a:tab pos="1543050" algn="l"/>
              </a:tabLst>
            </a:pPr>
            <a:r>
              <a:rPr lang="en-US" sz="2700" dirty="0">
                <a:solidFill>
                  <a:srgbClr val="000000"/>
                </a:solidFill>
                <a:latin typeface="Helvetica" pitchFamily="34" charset="0"/>
              </a:rPr>
              <a:t>Class C:</a:t>
            </a:r>
          </a:p>
        </p:txBody>
      </p:sp>
      <p:sp>
        <p:nvSpPr>
          <p:cNvPr id="137252" name="Rectangle 35"/>
          <p:cNvSpPr>
            <a:spLocks noChangeArrowheads="1"/>
          </p:cNvSpPr>
          <p:nvPr/>
        </p:nvSpPr>
        <p:spPr bwMode="auto">
          <a:xfrm>
            <a:off x="965200" y="4059238"/>
            <a:ext cx="812800" cy="26987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Bits:</a:t>
            </a:r>
          </a:p>
        </p:txBody>
      </p:sp>
      <p:sp>
        <p:nvSpPr>
          <p:cNvPr id="137253" name="Rectangle 36"/>
          <p:cNvSpPr>
            <a:spLocks noChangeArrowheads="1"/>
          </p:cNvSpPr>
          <p:nvPr/>
        </p:nvSpPr>
        <p:spPr bwMode="auto">
          <a:xfrm>
            <a:off x="2070100" y="42672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dirty="0">
                <a:solidFill>
                  <a:schemeClr val="accent2"/>
                </a:solidFill>
                <a:latin typeface="Helvetica" pitchFamily="34" charset="0"/>
              </a:rPr>
              <a:t>110</a:t>
            </a:r>
            <a:r>
              <a:rPr lang="en-US" sz="2000" dirty="0">
                <a:solidFill>
                  <a:schemeClr val="accent1"/>
                </a:solidFill>
                <a:latin typeface="Helvetica" pitchFamily="34" charset="0"/>
              </a:rPr>
              <a:t>NNNNN</a:t>
            </a:r>
            <a:endParaRPr lang="en-US" sz="2000" dirty="0">
              <a:latin typeface="Helvetica" pitchFamily="34" charset="0"/>
            </a:endParaRPr>
          </a:p>
        </p:txBody>
      </p:sp>
      <p:sp>
        <p:nvSpPr>
          <p:cNvPr id="137254" name="Rectangle 37"/>
          <p:cNvSpPr>
            <a:spLocks noChangeArrowheads="1"/>
          </p:cNvSpPr>
          <p:nvPr/>
        </p:nvSpPr>
        <p:spPr bwMode="auto">
          <a:xfrm>
            <a:off x="3746500" y="42672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dirty="0">
                <a:solidFill>
                  <a:schemeClr val="accent1"/>
                </a:solidFill>
                <a:latin typeface="Helvetica" pitchFamily="34" charset="0"/>
              </a:rPr>
              <a:t>Network</a:t>
            </a:r>
            <a:endParaRPr lang="en-US" sz="2000" dirty="0">
              <a:latin typeface="Helvetica" pitchFamily="34" charset="0"/>
            </a:endParaRPr>
          </a:p>
        </p:txBody>
      </p:sp>
      <p:sp>
        <p:nvSpPr>
          <p:cNvPr id="137255" name="Rectangle 38"/>
          <p:cNvSpPr>
            <a:spLocks noChangeArrowheads="1"/>
          </p:cNvSpPr>
          <p:nvPr/>
        </p:nvSpPr>
        <p:spPr bwMode="auto">
          <a:xfrm>
            <a:off x="5422900" y="42672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dirty="0">
                <a:solidFill>
                  <a:schemeClr val="accent1"/>
                </a:solidFill>
                <a:latin typeface="Helvetica" pitchFamily="34" charset="0"/>
              </a:rPr>
              <a:t>Network</a:t>
            </a:r>
          </a:p>
        </p:txBody>
      </p:sp>
      <p:sp>
        <p:nvSpPr>
          <p:cNvPr id="137256" name="Rectangle 39"/>
          <p:cNvSpPr>
            <a:spLocks noChangeArrowheads="1"/>
          </p:cNvSpPr>
          <p:nvPr/>
        </p:nvSpPr>
        <p:spPr bwMode="auto">
          <a:xfrm>
            <a:off x="7085013" y="42672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latin typeface="Helvetica" pitchFamily="34" charset="0"/>
              </a:rPr>
              <a:t>Host</a:t>
            </a:r>
          </a:p>
        </p:txBody>
      </p:sp>
      <p:sp>
        <p:nvSpPr>
          <p:cNvPr id="137257" name="Rectangle 40"/>
          <p:cNvSpPr>
            <a:spLocks noChangeArrowheads="1"/>
          </p:cNvSpPr>
          <p:nvPr/>
        </p:nvSpPr>
        <p:spPr bwMode="auto">
          <a:xfrm>
            <a:off x="3546475" y="38100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8</a:t>
            </a:r>
          </a:p>
        </p:txBody>
      </p:sp>
      <p:sp>
        <p:nvSpPr>
          <p:cNvPr id="137258" name="Rectangle 41"/>
          <p:cNvSpPr>
            <a:spLocks noChangeArrowheads="1"/>
          </p:cNvSpPr>
          <p:nvPr/>
        </p:nvSpPr>
        <p:spPr bwMode="auto">
          <a:xfrm>
            <a:off x="3851275" y="38100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9</a:t>
            </a:r>
          </a:p>
        </p:txBody>
      </p:sp>
      <p:sp>
        <p:nvSpPr>
          <p:cNvPr id="137259" name="Rectangle 42"/>
          <p:cNvSpPr>
            <a:spLocks noChangeArrowheads="1"/>
          </p:cNvSpPr>
          <p:nvPr/>
        </p:nvSpPr>
        <p:spPr bwMode="auto">
          <a:xfrm>
            <a:off x="5156200" y="38100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16</a:t>
            </a:r>
          </a:p>
        </p:txBody>
      </p:sp>
      <p:sp>
        <p:nvSpPr>
          <p:cNvPr id="137260" name="Rectangle 43"/>
          <p:cNvSpPr>
            <a:spLocks noChangeArrowheads="1"/>
          </p:cNvSpPr>
          <p:nvPr/>
        </p:nvSpPr>
        <p:spPr bwMode="auto">
          <a:xfrm>
            <a:off x="5527675" y="38100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17</a:t>
            </a:r>
          </a:p>
        </p:txBody>
      </p:sp>
      <p:sp>
        <p:nvSpPr>
          <p:cNvPr id="137261" name="Rectangle 44"/>
          <p:cNvSpPr>
            <a:spLocks noChangeArrowheads="1"/>
          </p:cNvSpPr>
          <p:nvPr/>
        </p:nvSpPr>
        <p:spPr bwMode="auto">
          <a:xfrm>
            <a:off x="6832600" y="38100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24</a:t>
            </a:r>
          </a:p>
        </p:txBody>
      </p:sp>
      <p:sp>
        <p:nvSpPr>
          <p:cNvPr id="137262" name="Rectangle 45"/>
          <p:cNvSpPr>
            <a:spLocks noChangeArrowheads="1"/>
          </p:cNvSpPr>
          <p:nvPr/>
        </p:nvSpPr>
        <p:spPr bwMode="auto">
          <a:xfrm>
            <a:off x="7162800" y="38100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25</a:t>
            </a:r>
          </a:p>
        </p:txBody>
      </p:sp>
      <p:sp>
        <p:nvSpPr>
          <p:cNvPr id="137263" name="Rectangle 46"/>
          <p:cNvSpPr>
            <a:spLocks noChangeArrowheads="1"/>
          </p:cNvSpPr>
          <p:nvPr/>
        </p:nvSpPr>
        <p:spPr bwMode="auto">
          <a:xfrm>
            <a:off x="8509000" y="38100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32</a:t>
            </a:r>
          </a:p>
        </p:txBody>
      </p:sp>
      <p:sp>
        <p:nvSpPr>
          <p:cNvPr id="137264" name="Rectangle 47"/>
          <p:cNvSpPr>
            <a:spLocks noChangeArrowheads="1"/>
          </p:cNvSpPr>
          <p:nvPr/>
        </p:nvSpPr>
        <p:spPr bwMode="auto">
          <a:xfrm>
            <a:off x="2538413" y="4806950"/>
            <a:ext cx="812800" cy="26987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dirty="0">
                <a:solidFill>
                  <a:srgbClr val="000000"/>
                </a:solidFill>
                <a:latin typeface="Helvetica" pitchFamily="34" charset="0"/>
              </a:rPr>
              <a:t>Range (192-223)</a:t>
            </a:r>
          </a:p>
        </p:txBody>
      </p:sp>
      <p:sp>
        <p:nvSpPr>
          <p:cNvPr id="137265" name="Rectangle 48"/>
          <p:cNvSpPr>
            <a:spLocks noChangeArrowheads="1"/>
          </p:cNvSpPr>
          <p:nvPr/>
        </p:nvSpPr>
        <p:spPr bwMode="auto">
          <a:xfrm>
            <a:off x="2124075" y="50292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a:t>
            </a:r>
          </a:p>
        </p:txBody>
      </p:sp>
      <p:sp>
        <p:nvSpPr>
          <p:cNvPr id="137266" name="Rectangle 49"/>
          <p:cNvSpPr>
            <a:spLocks noChangeArrowheads="1"/>
          </p:cNvSpPr>
          <p:nvPr/>
        </p:nvSpPr>
        <p:spPr bwMode="auto">
          <a:xfrm>
            <a:off x="168275" y="5715000"/>
            <a:ext cx="1598613" cy="42862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3150"/>
              </a:lnSpc>
              <a:tabLst>
                <a:tab pos="514350" algn="l"/>
                <a:tab pos="1028700" algn="l"/>
                <a:tab pos="1543050" algn="l"/>
              </a:tabLst>
            </a:pPr>
            <a:r>
              <a:rPr lang="en-US" sz="2700" dirty="0">
                <a:solidFill>
                  <a:srgbClr val="000000"/>
                </a:solidFill>
                <a:latin typeface="Helvetica" pitchFamily="34" charset="0"/>
              </a:rPr>
              <a:t>Class D:</a:t>
            </a:r>
          </a:p>
        </p:txBody>
      </p:sp>
      <p:sp>
        <p:nvSpPr>
          <p:cNvPr id="137267" name="Rectangle 50"/>
          <p:cNvSpPr>
            <a:spLocks noChangeArrowheads="1"/>
          </p:cNvSpPr>
          <p:nvPr/>
        </p:nvSpPr>
        <p:spPr bwMode="auto">
          <a:xfrm>
            <a:off x="981075" y="5278438"/>
            <a:ext cx="812800" cy="26987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Bits:</a:t>
            </a:r>
          </a:p>
        </p:txBody>
      </p:sp>
      <p:sp>
        <p:nvSpPr>
          <p:cNvPr id="137268" name="Rectangle 51"/>
          <p:cNvSpPr>
            <a:spLocks noChangeArrowheads="1"/>
          </p:cNvSpPr>
          <p:nvPr/>
        </p:nvSpPr>
        <p:spPr bwMode="auto">
          <a:xfrm>
            <a:off x="2085975" y="54864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2000">
                <a:solidFill>
                  <a:schemeClr val="accent2"/>
                </a:solidFill>
                <a:latin typeface="Helvetica" pitchFamily="34" charset="0"/>
              </a:rPr>
              <a:t>1110</a:t>
            </a:r>
            <a:r>
              <a:rPr lang="en-US" sz="2000">
                <a:latin typeface="Helvetica" pitchFamily="34" charset="0"/>
              </a:rPr>
              <a:t>MMMM</a:t>
            </a:r>
          </a:p>
        </p:txBody>
      </p:sp>
      <p:sp>
        <p:nvSpPr>
          <p:cNvPr id="137269" name="Rectangle 52"/>
          <p:cNvSpPr>
            <a:spLocks noChangeArrowheads="1"/>
          </p:cNvSpPr>
          <p:nvPr/>
        </p:nvSpPr>
        <p:spPr bwMode="auto">
          <a:xfrm>
            <a:off x="3762375" y="54864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1600">
                <a:latin typeface="Helvetica" pitchFamily="34" charset="0"/>
              </a:rPr>
              <a:t>Multicast Group</a:t>
            </a:r>
            <a:endParaRPr lang="en-US" sz="2000">
              <a:latin typeface="Helvetica" pitchFamily="34" charset="0"/>
            </a:endParaRPr>
          </a:p>
        </p:txBody>
      </p:sp>
      <p:sp>
        <p:nvSpPr>
          <p:cNvPr id="137270" name="Rectangle 53"/>
          <p:cNvSpPr>
            <a:spLocks noChangeArrowheads="1"/>
          </p:cNvSpPr>
          <p:nvPr/>
        </p:nvSpPr>
        <p:spPr bwMode="auto">
          <a:xfrm>
            <a:off x="5438775" y="54864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1600">
                <a:latin typeface="Helvetica" pitchFamily="34" charset="0"/>
              </a:rPr>
              <a:t>Multicast Group</a:t>
            </a:r>
            <a:endParaRPr lang="en-US" sz="1600">
              <a:solidFill>
                <a:schemeClr val="accent1"/>
              </a:solidFill>
              <a:latin typeface="Helvetica" pitchFamily="34" charset="0"/>
            </a:endParaRPr>
          </a:p>
        </p:txBody>
      </p:sp>
      <p:sp>
        <p:nvSpPr>
          <p:cNvPr id="137271" name="Rectangle 54"/>
          <p:cNvSpPr>
            <a:spLocks noChangeArrowheads="1"/>
          </p:cNvSpPr>
          <p:nvPr/>
        </p:nvSpPr>
        <p:spPr bwMode="auto">
          <a:xfrm>
            <a:off x="7100888" y="5486400"/>
            <a:ext cx="1714500" cy="5334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47486" tIns="73744" rIns="147486" bIns="73744" anchor="ctr"/>
          <a:lstStyle/>
          <a:p>
            <a:pPr defTabSz="1028700" eaLnBrk="0" hangingPunct="0"/>
            <a:r>
              <a:rPr lang="en-US" sz="1600">
                <a:latin typeface="Helvetica" pitchFamily="34" charset="0"/>
              </a:rPr>
              <a:t>Multicast Group</a:t>
            </a:r>
            <a:endParaRPr lang="en-US" sz="1600">
              <a:solidFill>
                <a:schemeClr val="accent1"/>
              </a:solidFill>
              <a:latin typeface="Helvetica" pitchFamily="34" charset="0"/>
            </a:endParaRPr>
          </a:p>
        </p:txBody>
      </p:sp>
      <p:sp>
        <p:nvSpPr>
          <p:cNvPr id="137272" name="Rectangle 55"/>
          <p:cNvSpPr>
            <a:spLocks noChangeArrowheads="1"/>
          </p:cNvSpPr>
          <p:nvPr/>
        </p:nvSpPr>
        <p:spPr bwMode="auto">
          <a:xfrm>
            <a:off x="3562350" y="50292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8</a:t>
            </a:r>
          </a:p>
        </p:txBody>
      </p:sp>
      <p:sp>
        <p:nvSpPr>
          <p:cNvPr id="137273" name="Rectangle 56"/>
          <p:cNvSpPr>
            <a:spLocks noChangeArrowheads="1"/>
          </p:cNvSpPr>
          <p:nvPr/>
        </p:nvSpPr>
        <p:spPr bwMode="auto">
          <a:xfrm>
            <a:off x="3867150" y="50292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9</a:t>
            </a:r>
          </a:p>
        </p:txBody>
      </p:sp>
      <p:sp>
        <p:nvSpPr>
          <p:cNvPr id="137274" name="Rectangle 57"/>
          <p:cNvSpPr>
            <a:spLocks noChangeArrowheads="1"/>
          </p:cNvSpPr>
          <p:nvPr/>
        </p:nvSpPr>
        <p:spPr bwMode="auto">
          <a:xfrm>
            <a:off x="5172075" y="50292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16</a:t>
            </a:r>
          </a:p>
        </p:txBody>
      </p:sp>
      <p:sp>
        <p:nvSpPr>
          <p:cNvPr id="137275" name="Rectangle 58"/>
          <p:cNvSpPr>
            <a:spLocks noChangeArrowheads="1"/>
          </p:cNvSpPr>
          <p:nvPr/>
        </p:nvSpPr>
        <p:spPr bwMode="auto">
          <a:xfrm>
            <a:off x="5543550" y="50292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17</a:t>
            </a:r>
          </a:p>
        </p:txBody>
      </p:sp>
      <p:sp>
        <p:nvSpPr>
          <p:cNvPr id="137276" name="Rectangle 59"/>
          <p:cNvSpPr>
            <a:spLocks noChangeArrowheads="1"/>
          </p:cNvSpPr>
          <p:nvPr/>
        </p:nvSpPr>
        <p:spPr bwMode="auto">
          <a:xfrm>
            <a:off x="6848475" y="50292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24</a:t>
            </a:r>
          </a:p>
        </p:txBody>
      </p:sp>
      <p:sp>
        <p:nvSpPr>
          <p:cNvPr id="137277" name="Rectangle 60"/>
          <p:cNvSpPr>
            <a:spLocks noChangeArrowheads="1"/>
          </p:cNvSpPr>
          <p:nvPr/>
        </p:nvSpPr>
        <p:spPr bwMode="auto">
          <a:xfrm>
            <a:off x="7162800" y="50292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25</a:t>
            </a:r>
          </a:p>
        </p:txBody>
      </p:sp>
      <p:sp>
        <p:nvSpPr>
          <p:cNvPr id="137278" name="Rectangle 61"/>
          <p:cNvSpPr>
            <a:spLocks noChangeArrowheads="1"/>
          </p:cNvSpPr>
          <p:nvPr/>
        </p:nvSpPr>
        <p:spPr bwMode="auto">
          <a:xfrm>
            <a:off x="8524875" y="5029200"/>
            <a:ext cx="314325" cy="442913"/>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32</a:t>
            </a:r>
          </a:p>
        </p:txBody>
      </p:sp>
      <p:sp>
        <p:nvSpPr>
          <p:cNvPr id="137279" name="Rectangle 62"/>
          <p:cNvSpPr>
            <a:spLocks noChangeArrowheads="1"/>
          </p:cNvSpPr>
          <p:nvPr/>
        </p:nvSpPr>
        <p:spPr bwMode="auto">
          <a:xfrm>
            <a:off x="2554288" y="6026150"/>
            <a:ext cx="812800" cy="269875"/>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dirty="0">
                <a:solidFill>
                  <a:srgbClr val="000000"/>
                </a:solidFill>
                <a:latin typeface="Helvetica" pitchFamily="34" charset="0"/>
              </a:rPr>
              <a:t>Range (224-239)</a:t>
            </a:r>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Number Placeholder 4"/>
          <p:cNvSpPr>
            <a:spLocks noGrp="1"/>
          </p:cNvSpPr>
          <p:nvPr>
            <p:ph type="sldNum" sz="quarter" idx="12"/>
          </p:nvPr>
        </p:nvSpPr>
        <p:spPr>
          <a:noFill/>
          <a:ln>
            <a:miter lim="800000"/>
            <a:headEnd/>
            <a:tailEnd/>
          </a:ln>
        </p:spPr>
        <p:txBody>
          <a:bodyPr/>
          <a:lstStyle/>
          <a:p>
            <a:fld id="{FD267210-C882-4CE0-B447-3AE99BB1B53D}" type="slidenum">
              <a:rPr lang="en-US" smtClean="0"/>
              <a:pPr/>
              <a:t>144</a:t>
            </a:fld>
            <a:endParaRPr lang="en-US" smtClean="0"/>
          </a:p>
        </p:txBody>
      </p:sp>
      <p:sp>
        <p:nvSpPr>
          <p:cNvPr id="138243" name="Rectangle 2"/>
          <p:cNvSpPr>
            <a:spLocks noChangeArrowheads="1"/>
          </p:cNvSpPr>
          <p:nvPr/>
        </p:nvSpPr>
        <p:spPr bwMode="auto">
          <a:xfrm>
            <a:off x="4078288" y="4713288"/>
            <a:ext cx="2900362" cy="1443037"/>
          </a:xfrm>
          <a:prstGeom prst="rect">
            <a:avLst/>
          </a:prstGeom>
          <a:solidFill>
            <a:srgbClr val="FFEFC2"/>
          </a:solidFill>
          <a:ln w="12700">
            <a:solidFill>
              <a:srgbClr val="000000"/>
            </a:solidFill>
            <a:miter lim="800000"/>
            <a:headEnd/>
            <a:tailEnd/>
          </a:ln>
          <a:effectLst/>
        </p:spPr>
        <p:txBody>
          <a:bodyPr wrap="none" anchor="ctr"/>
          <a:lstStyle/>
          <a:p>
            <a:endParaRPr lang="fr-FR"/>
          </a:p>
        </p:txBody>
      </p:sp>
      <p:sp>
        <p:nvSpPr>
          <p:cNvPr id="138244" name="Rectangle 3"/>
          <p:cNvSpPr>
            <a:spLocks noChangeArrowheads="1"/>
          </p:cNvSpPr>
          <p:nvPr/>
        </p:nvSpPr>
        <p:spPr bwMode="auto">
          <a:xfrm>
            <a:off x="4078288" y="4699000"/>
            <a:ext cx="2900362" cy="671513"/>
          </a:xfrm>
          <a:prstGeom prst="rect">
            <a:avLst/>
          </a:prstGeom>
          <a:solidFill>
            <a:schemeClr val="folHlink"/>
          </a:solidFill>
          <a:ln w="12700">
            <a:solidFill>
              <a:srgbClr val="000000"/>
            </a:solidFill>
            <a:miter lim="800000"/>
            <a:headEnd/>
            <a:tailEnd/>
          </a:ln>
          <a:effectLst/>
        </p:spPr>
        <p:txBody>
          <a:bodyPr wrap="none" anchor="ctr"/>
          <a:lstStyle/>
          <a:p>
            <a:endParaRPr lang="fr-FR"/>
          </a:p>
        </p:txBody>
      </p:sp>
      <p:sp>
        <p:nvSpPr>
          <p:cNvPr id="138245" name="Rectangle 4"/>
          <p:cNvSpPr>
            <a:spLocks noGrp="1" noChangeArrowheads="1"/>
          </p:cNvSpPr>
          <p:nvPr>
            <p:ph type="title"/>
          </p:nvPr>
        </p:nvSpPr>
        <p:spPr>
          <a:xfrm>
            <a:off x="685800" y="-24"/>
            <a:ext cx="7772400" cy="1143000"/>
          </a:xfrm>
          <a:noFill/>
          <a:effectLst>
            <a:outerShdw dist="35921" dir="2700000" algn="ctr" rotWithShape="0">
              <a:schemeClr val="bg2"/>
            </a:outerShdw>
          </a:effectLst>
        </p:spPr>
        <p:txBody>
          <a:bodyPr lIns="82153" tIns="41076" rIns="82153" bIns="41076"/>
          <a:lstStyle/>
          <a:p>
            <a:pPr eaLnBrk="1" hangingPunct="1"/>
            <a:r>
              <a:rPr lang="en-US" smtClean="0"/>
              <a:t>Host Addresses</a:t>
            </a:r>
          </a:p>
        </p:txBody>
      </p:sp>
      <p:sp>
        <p:nvSpPr>
          <p:cNvPr id="138246" name="Rectangle 5"/>
          <p:cNvSpPr>
            <a:spLocks noChangeArrowheads="1"/>
          </p:cNvSpPr>
          <p:nvPr/>
        </p:nvSpPr>
        <p:spPr bwMode="auto">
          <a:xfrm>
            <a:off x="931863" y="1363663"/>
            <a:ext cx="1658937" cy="341312"/>
          </a:xfrm>
          <a:prstGeom prst="rect">
            <a:avLst/>
          </a:prstGeom>
          <a:noFill/>
          <a:ln w="9525">
            <a:noFill/>
            <a:miter lim="800000"/>
            <a:headEnd/>
            <a:tailEnd/>
          </a:ln>
          <a:effectLst/>
        </p:spPr>
        <p:txBody>
          <a:bodyPr wrap="none" lIns="21431" tIns="30362" rIns="21431" bIns="30362"/>
          <a:lstStyle/>
          <a:p>
            <a:pPr algn="r" defTabSz="1028700" eaLnBrk="0" hangingPunct="0">
              <a:lnSpc>
                <a:spcPts val="2363"/>
              </a:lnSpc>
              <a:tabLst>
                <a:tab pos="514350" algn="l"/>
                <a:tab pos="1028700" algn="l"/>
                <a:tab pos="1543050" algn="l"/>
              </a:tabLst>
            </a:pPr>
            <a:r>
              <a:rPr lang="en-US" sz="2000">
                <a:solidFill>
                  <a:srgbClr val="000000"/>
                </a:solidFill>
                <a:latin typeface="Helvetica" pitchFamily="34" charset="0"/>
              </a:rPr>
              <a:t>172.16.2.2</a:t>
            </a:r>
          </a:p>
        </p:txBody>
      </p:sp>
      <p:sp>
        <p:nvSpPr>
          <p:cNvPr id="138247" name="Rectangle 6"/>
          <p:cNvSpPr>
            <a:spLocks noChangeArrowheads="1"/>
          </p:cNvSpPr>
          <p:nvPr/>
        </p:nvSpPr>
        <p:spPr bwMode="auto">
          <a:xfrm>
            <a:off x="719138" y="2263775"/>
            <a:ext cx="1871662" cy="384175"/>
          </a:xfrm>
          <a:prstGeom prst="rect">
            <a:avLst/>
          </a:prstGeom>
          <a:noFill/>
          <a:ln w="9525">
            <a:noFill/>
            <a:miter lim="800000"/>
            <a:headEnd/>
            <a:tailEnd/>
          </a:ln>
          <a:effectLst/>
        </p:spPr>
        <p:txBody>
          <a:bodyPr wrap="none" lIns="21431" tIns="30362" rIns="21431" bIns="30362"/>
          <a:lstStyle/>
          <a:p>
            <a:pPr algn="r" defTabSz="1028700" eaLnBrk="0" hangingPunct="0">
              <a:lnSpc>
                <a:spcPts val="2363"/>
              </a:lnSpc>
              <a:tabLst>
                <a:tab pos="514350" algn="l"/>
                <a:tab pos="1028700" algn="l"/>
                <a:tab pos="1543050" algn="l"/>
              </a:tabLst>
            </a:pPr>
            <a:r>
              <a:rPr lang="en-US" sz="2000">
                <a:solidFill>
                  <a:srgbClr val="000000"/>
                </a:solidFill>
                <a:latin typeface="Helvetica" pitchFamily="34" charset="0"/>
              </a:rPr>
              <a:t>172.16.3.10</a:t>
            </a:r>
          </a:p>
        </p:txBody>
      </p:sp>
      <p:sp>
        <p:nvSpPr>
          <p:cNvPr id="138248" name="Rectangle 7"/>
          <p:cNvSpPr>
            <a:spLocks noChangeArrowheads="1"/>
          </p:cNvSpPr>
          <p:nvPr/>
        </p:nvSpPr>
        <p:spPr bwMode="auto">
          <a:xfrm>
            <a:off x="931863" y="3178175"/>
            <a:ext cx="1658937" cy="327025"/>
          </a:xfrm>
          <a:prstGeom prst="rect">
            <a:avLst/>
          </a:prstGeom>
          <a:noFill/>
          <a:ln w="9525">
            <a:noFill/>
            <a:miter lim="800000"/>
            <a:headEnd/>
            <a:tailEnd/>
          </a:ln>
          <a:effectLst/>
        </p:spPr>
        <p:txBody>
          <a:bodyPr wrap="none" lIns="21431" tIns="30362" rIns="21431" bIns="30362"/>
          <a:lstStyle/>
          <a:p>
            <a:pPr algn="r" defTabSz="1028700" eaLnBrk="0" hangingPunct="0">
              <a:lnSpc>
                <a:spcPts val="2363"/>
              </a:lnSpc>
              <a:tabLst>
                <a:tab pos="514350" algn="l"/>
                <a:tab pos="1028700" algn="l"/>
                <a:tab pos="1543050" algn="l"/>
              </a:tabLst>
            </a:pPr>
            <a:r>
              <a:rPr lang="en-US" sz="2000">
                <a:solidFill>
                  <a:srgbClr val="000000"/>
                </a:solidFill>
                <a:latin typeface="Helvetica" pitchFamily="34" charset="0"/>
              </a:rPr>
              <a:t>172.16.12.12</a:t>
            </a:r>
          </a:p>
        </p:txBody>
      </p:sp>
      <p:sp>
        <p:nvSpPr>
          <p:cNvPr id="138249" name="Rectangle 8"/>
          <p:cNvSpPr>
            <a:spLocks noChangeArrowheads="1"/>
          </p:cNvSpPr>
          <p:nvPr/>
        </p:nvSpPr>
        <p:spPr bwMode="auto">
          <a:xfrm>
            <a:off x="6688138" y="1363663"/>
            <a:ext cx="1314450" cy="398462"/>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10.1.1.1</a:t>
            </a:r>
          </a:p>
        </p:txBody>
      </p:sp>
      <p:sp>
        <p:nvSpPr>
          <p:cNvPr id="138250" name="Rectangle 9"/>
          <p:cNvSpPr>
            <a:spLocks noChangeArrowheads="1"/>
          </p:cNvSpPr>
          <p:nvPr/>
        </p:nvSpPr>
        <p:spPr bwMode="auto">
          <a:xfrm>
            <a:off x="6688138" y="2263775"/>
            <a:ext cx="1728787" cy="384175"/>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10.250.8.11</a:t>
            </a:r>
          </a:p>
        </p:txBody>
      </p:sp>
      <p:sp>
        <p:nvSpPr>
          <p:cNvPr id="138251" name="Rectangle 10"/>
          <p:cNvSpPr>
            <a:spLocks noChangeArrowheads="1"/>
          </p:cNvSpPr>
          <p:nvPr/>
        </p:nvSpPr>
        <p:spPr bwMode="auto">
          <a:xfrm>
            <a:off x="6688138" y="3178175"/>
            <a:ext cx="2014537" cy="327025"/>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10.180.30.118</a:t>
            </a:r>
          </a:p>
        </p:txBody>
      </p:sp>
      <p:sp>
        <p:nvSpPr>
          <p:cNvPr id="138252" name="Line 11"/>
          <p:cNvSpPr>
            <a:spLocks noChangeShapeType="1"/>
          </p:cNvSpPr>
          <p:nvPr/>
        </p:nvSpPr>
        <p:spPr bwMode="auto">
          <a:xfrm>
            <a:off x="3157538" y="1762125"/>
            <a:ext cx="285750"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8253" name="Line 12"/>
          <p:cNvSpPr>
            <a:spLocks noChangeShapeType="1"/>
          </p:cNvSpPr>
          <p:nvPr/>
        </p:nvSpPr>
        <p:spPr bwMode="auto">
          <a:xfrm>
            <a:off x="3143250" y="2676525"/>
            <a:ext cx="300038"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8254" name="Line 13"/>
          <p:cNvSpPr>
            <a:spLocks noChangeShapeType="1"/>
          </p:cNvSpPr>
          <p:nvPr/>
        </p:nvSpPr>
        <p:spPr bwMode="auto">
          <a:xfrm>
            <a:off x="3128963" y="3633788"/>
            <a:ext cx="328612"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8255" name="Line 14"/>
          <p:cNvSpPr>
            <a:spLocks noChangeShapeType="1"/>
          </p:cNvSpPr>
          <p:nvPr/>
        </p:nvSpPr>
        <p:spPr bwMode="auto">
          <a:xfrm>
            <a:off x="5843588" y="3605213"/>
            <a:ext cx="528637"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8256" name="Line 15"/>
          <p:cNvSpPr>
            <a:spLocks noChangeShapeType="1"/>
          </p:cNvSpPr>
          <p:nvPr/>
        </p:nvSpPr>
        <p:spPr bwMode="auto">
          <a:xfrm>
            <a:off x="5843588" y="2762250"/>
            <a:ext cx="314325"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8257" name="Line 16"/>
          <p:cNvSpPr>
            <a:spLocks noChangeShapeType="1"/>
          </p:cNvSpPr>
          <p:nvPr/>
        </p:nvSpPr>
        <p:spPr bwMode="auto">
          <a:xfrm>
            <a:off x="5857875" y="1776413"/>
            <a:ext cx="514350"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8258" name="Line 17"/>
          <p:cNvSpPr>
            <a:spLocks noChangeShapeType="1"/>
          </p:cNvSpPr>
          <p:nvPr/>
        </p:nvSpPr>
        <p:spPr bwMode="auto">
          <a:xfrm>
            <a:off x="3457575" y="2233613"/>
            <a:ext cx="2386013"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8259" name="Rectangle 18"/>
          <p:cNvSpPr>
            <a:spLocks noChangeArrowheads="1"/>
          </p:cNvSpPr>
          <p:nvPr/>
        </p:nvSpPr>
        <p:spPr bwMode="auto">
          <a:xfrm>
            <a:off x="5087938" y="1909763"/>
            <a:ext cx="600075"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E1</a:t>
            </a:r>
          </a:p>
        </p:txBody>
      </p:sp>
      <p:sp>
        <p:nvSpPr>
          <p:cNvPr id="138260" name="Rectangle 19"/>
          <p:cNvSpPr>
            <a:spLocks noChangeArrowheads="1"/>
          </p:cNvSpPr>
          <p:nvPr/>
        </p:nvSpPr>
        <p:spPr bwMode="auto">
          <a:xfrm>
            <a:off x="558800" y="5049838"/>
            <a:ext cx="1457325"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172.16</a:t>
            </a:r>
          </a:p>
        </p:txBody>
      </p:sp>
      <p:sp>
        <p:nvSpPr>
          <p:cNvPr id="138261" name="Rectangle 20"/>
          <p:cNvSpPr>
            <a:spLocks noChangeArrowheads="1"/>
          </p:cNvSpPr>
          <p:nvPr/>
        </p:nvSpPr>
        <p:spPr bwMode="auto">
          <a:xfrm>
            <a:off x="2173288" y="5049838"/>
            <a:ext cx="785812"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12</a:t>
            </a:r>
          </a:p>
        </p:txBody>
      </p:sp>
      <p:sp>
        <p:nvSpPr>
          <p:cNvPr id="138262" name="Rectangle 21"/>
          <p:cNvSpPr>
            <a:spLocks noChangeArrowheads="1"/>
          </p:cNvSpPr>
          <p:nvPr/>
        </p:nvSpPr>
        <p:spPr bwMode="auto">
          <a:xfrm>
            <a:off x="2887663" y="5049838"/>
            <a:ext cx="628650"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12</a:t>
            </a:r>
          </a:p>
        </p:txBody>
      </p:sp>
      <p:sp>
        <p:nvSpPr>
          <p:cNvPr id="138263" name="Rectangle 22"/>
          <p:cNvSpPr>
            <a:spLocks noChangeArrowheads="1"/>
          </p:cNvSpPr>
          <p:nvPr/>
        </p:nvSpPr>
        <p:spPr bwMode="auto">
          <a:xfrm>
            <a:off x="444500" y="5435600"/>
            <a:ext cx="1371600" cy="528638"/>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Network</a:t>
            </a:r>
          </a:p>
        </p:txBody>
      </p:sp>
      <p:sp>
        <p:nvSpPr>
          <p:cNvPr id="138264" name="Rectangle 23"/>
          <p:cNvSpPr>
            <a:spLocks noChangeArrowheads="1"/>
          </p:cNvSpPr>
          <p:nvPr/>
        </p:nvSpPr>
        <p:spPr bwMode="auto">
          <a:xfrm>
            <a:off x="2273300" y="5435600"/>
            <a:ext cx="857250" cy="528638"/>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Host</a:t>
            </a:r>
          </a:p>
        </p:txBody>
      </p:sp>
      <p:sp>
        <p:nvSpPr>
          <p:cNvPr id="138265" name="Rectangle 24"/>
          <p:cNvSpPr>
            <a:spLocks noChangeArrowheads="1"/>
          </p:cNvSpPr>
          <p:nvPr/>
        </p:nvSpPr>
        <p:spPr bwMode="auto">
          <a:xfrm>
            <a:off x="1816100" y="5049838"/>
            <a:ext cx="184150"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a:t>
            </a:r>
          </a:p>
        </p:txBody>
      </p:sp>
      <p:sp>
        <p:nvSpPr>
          <p:cNvPr id="138266" name="Rectangle 25"/>
          <p:cNvSpPr>
            <a:spLocks noChangeArrowheads="1"/>
          </p:cNvSpPr>
          <p:nvPr/>
        </p:nvSpPr>
        <p:spPr bwMode="auto">
          <a:xfrm>
            <a:off x="2673350" y="5049838"/>
            <a:ext cx="228600"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a:t>
            </a:r>
          </a:p>
        </p:txBody>
      </p:sp>
      <p:sp>
        <p:nvSpPr>
          <p:cNvPr id="138267" name="Line 26"/>
          <p:cNvSpPr>
            <a:spLocks noChangeShapeType="1"/>
          </p:cNvSpPr>
          <p:nvPr/>
        </p:nvSpPr>
        <p:spPr bwMode="auto">
          <a:xfrm>
            <a:off x="1285875" y="3533775"/>
            <a:ext cx="0" cy="1471613"/>
          </a:xfrm>
          <a:prstGeom prst="line">
            <a:avLst/>
          </a:prstGeom>
          <a:noFill/>
          <a:ln w="50800">
            <a:solidFill>
              <a:srgbClr val="8955FF"/>
            </a:solidFill>
            <a:round/>
            <a:headEnd/>
            <a:tailEnd type="triangle" w="med" len="med"/>
          </a:ln>
          <a:effectLst/>
        </p:spPr>
        <p:txBody>
          <a:bodyPr wrap="none" anchor="ctr"/>
          <a:lstStyle/>
          <a:p>
            <a:endParaRPr lang="en-US"/>
          </a:p>
        </p:txBody>
      </p:sp>
      <p:pic>
        <p:nvPicPr>
          <p:cNvPr id="138268" name="Picture 27"/>
          <p:cNvPicPr>
            <a:picLocks noChangeArrowheads="1"/>
          </p:cNvPicPr>
          <p:nvPr/>
        </p:nvPicPr>
        <p:blipFill>
          <a:blip r:embed="rId3"/>
          <a:srcRect/>
          <a:stretch>
            <a:fillRect/>
          </a:stretch>
        </p:blipFill>
        <p:spPr bwMode="auto">
          <a:xfrm>
            <a:off x="2640013" y="1476375"/>
            <a:ext cx="646112" cy="585788"/>
          </a:xfrm>
          <a:prstGeom prst="rect">
            <a:avLst/>
          </a:prstGeom>
          <a:noFill/>
          <a:ln w="9525">
            <a:noFill/>
            <a:miter lim="800000"/>
            <a:headEnd/>
            <a:tailEnd/>
          </a:ln>
          <a:effectLst/>
        </p:spPr>
      </p:pic>
      <p:pic>
        <p:nvPicPr>
          <p:cNvPr id="138269" name="Picture 28"/>
          <p:cNvPicPr>
            <a:picLocks noChangeArrowheads="1"/>
          </p:cNvPicPr>
          <p:nvPr/>
        </p:nvPicPr>
        <p:blipFill>
          <a:blip r:embed="rId3"/>
          <a:srcRect/>
          <a:stretch>
            <a:fillRect/>
          </a:stretch>
        </p:blipFill>
        <p:spPr bwMode="auto">
          <a:xfrm>
            <a:off x="2640013" y="2419350"/>
            <a:ext cx="646112" cy="585788"/>
          </a:xfrm>
          <a:prstGeom prst="rect">
            <a:avLst/>
          </a:prstGeom>
          <a:noFill/>
          <a:ln w="9525">
            <a:noFill/>
            <a:miter lim="800000"/>
            <a:headEnd/>
            <a:tailEnd/>
          </a:ln>
          <a:effectLst/>
        </p:spPr>
      </p:pic>
      <p:pic>
        <p:nvPicPr>
          <p:cNvPr id="138270" name="Picture 29"/>
          <p:cNvPicPr>
            <a:picLocks noChangeArrowheads="1"/>
          </p:cNvPicPr>
          <p:nvPr/>
        </p:nvPicPr>
        <p:blipFill>
          <a:blip r:embed="rId3"/>
          <a:srcRect/>
          <a:stretch>
            <a:fillRect/>
          </a:stretch>
        </p:blipFill>
        <p:spPr bwMode="auto">
          <a:xfrm>
            <a:off x="2640013" y="3362325"/>
            <a:ext cx="646112" cy="585788"/>
          </a:xfrm>
          <a:prstGeom prst="rect">
            <a:avLst/>
          </a:prstGeom>
          <a:noFill/>
          <a:ln w="9525">
            <a:noFill/>
            <a:miter lim="800000"/>
            <a:headEnd/>
            <a:tailEnd/>
          </a:ln>
          <a:effectLst/>
        </p:spPr>
      </p:pic>
      <p:pic>
        <p:nvPicPr>
          <p:cNvPr id="138271" name="Picture 30"/>
          <p:cNvPicPr>
            <a:picLocks noChangeArrowheads="1"/>
          </p:cNvPicPr>
          <p:nvPr/>
        </p:nvPicPr>
        <p:blipFill>
          <a:blip r:embed="rId3"/>
          <a:srcRect/>
          <a:stretch>
            <a:fillRect/>
          </a:stretch>
        </p:blipFill>
        <p:spPr bwMode="auto">
          <a:xfrm>
            <a:off x="6069013" y="1476375"/>
            <a:ext cx="646112" cy="585788"/>
          </a:xfrm>
          <a:prstGeom prst="rect">
            <a:avLst/>
          </a:prstGeom>
          <a:noFill/>
          <a:ln w="9525">
            <a:noFill/>
            <a:miter lim="800000"/>
            <a:headEnd/>
            <a:tailEnd/>
          </a:ln>
          <a:effectLst/>
        </p:spPr>
      </p:pic>
      <p:pic>
        <p:nvPicPr>
          <p:cNvPr id="138272" name="Picture 31"/>
          <p:cNvPicPr>
            <a:picLocks noChangeArrowheads="1"/>
          </p:cNvPicPr>
          <p:nvPr/>
        </p:nvPicPr>
        <p:blipFill>
          <a:blip r:embed="rId3"/>
          <a:srcRect/>
          <a:stretch>
            <a:fillRect/>
          </a:stretch>
        </p:blipFill>
        <p:spPr bwMode="auto">
          <a:xfrm>
            <a:off x="6069013" y="2419350"/>
            <a:ext cx="646112" cy="585788"/>
          </a:xfrm>
          <a:prstGeom prst="rect">
            <a:avLst/>
          </a:prstGeom>
          <a:noFill/>
          <a:ln w="9525">
            <a:noFill/>
            <a:miter lim="800000"/>
            <a:headEnd/>
            <a:tailEnd/>
          </a:ln>
          <a:effectLst/>
        </p:spPr>
      </p:pic>
      <p:pic>
        <p:nvPicPr>
          <p:cNvPr id="138273" name="Picture 32"/>
          <p:cNvPicPr>
            <a:picLocks noChangeArrowheads="1"/>
          </p:cNvPicPr>
          <p:nvPr/>
        </p:nvPicPr>
        <p:blipFill>
          <a:blip r:embed="rId3"/>
          <a:srcRect/>
          <a:stretch>
            <a:fillRect/>
          </a:stretch>
        </p:blipFill>
        <p:spPr bwMode="auto">
          <a:xfrm>
            <a:off x="6069013" y="3362325"/>
            <a:ext cx="646112" cy="585788"/>
          </a:xfrm>
          <a:prstGeom prst="rect">
            <a:avLst/>
          </a:prstGeom>
          <a:noFill/>
          <a:ln w="9525">
            <a:noFill/>
            <a:miter lim="800000"/>
            <a:headEnd/>
            <a:tailEnd/>
          </a:ln>
          <a:effectLst/>
        </p:spPr>
      </p:pic>
      <p:pic>
        <p:nvPicPr>
          <p:cNvPr id="138274" name="Picture 33"/>
          <p:cNvPicPr>
            <a:picLocks noChangeArrowheads="1"/>
          </p:cNvPicPr>
          <p:nvPr/>
        </p:nvPicPr>
        <p:blipFill>
          <a:blip r:embed="rId4"/>
          <a:srcRect/>
          <a:stretch>
            <a:fillRect/>
          </a:stretch>
        </p:blipFill>
        <p:spPr bwMode="auto">
          <a:xfrm>
            <a:off x="4214813" y="2006600"/>
            <a:ext cx="809625" cy="469900"/>
          </a:xfrm>
          <a:prstGeom prst="rect">
            <a:avLst/>
          </a:prstGeom>
          <a:noFill/>
          <a:ln w="9525">
            <a:noFill/>
            <a:miter lim="800000"/>
            <a:headEnd/>
            <a:tailEnd/>
          </a:ln>
          <a:effectLst/>
        </p:spPr>
      </p:pic>
      <p:sp>
        <p:nvSpPr>
          <p:cNvPr id="138275" name="Freeform 34"/>
          <p:cNvSpPr>
            <a:spLocks/>
          </p:cNvSpPr>
          <p:nvPr/>
        </p:nvSpPr>
        <p:spPr bwMode="auto">
          <a:xfrm>
            <a:off x="457200" y="5133975"/>
            <a:ext cx="1201738" cy="258763"/>
          </a:xfrm>
          <a:custGeom>
            <a:avLst/>
            <a:gdLst>
              <a:gd name="T0" fmla="*/ 0 w 673"/>
              <a:gd name="T1" fmla="*/ 0 h 145"/>
              <a:gd name="T2" fmla="*/ 0 w 673"/>
              <a:gd name="T3" fmla="*/ 2147483647 h 145"/>
              <a:gd name="T4" fmla="*/ 2147483647 w 673"/>
              <a:gd name="T5" fmla="*/ 2147483647 h 145"/>
              <a:gd name="T6" fmla="*/ 2147483647 w 673"/>
              <a:gd name="T7" fmla="*/ 0 h 1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3" h="145">
                <a:moveTo>
                  <a:pt x="0" y="0"/>
                </a:moveTo>
                <a:lnTo>
                  <a:pt x="0" y="144"/>
                </a:lnTo>
                <a:lnTo>
                  <a:pt x="672" y="144"/>
                </a:lnTo>
                <a:lnTo>
                  <a:pt x="672" y="0"/>
                </a:lnTo>
              </a:path>
            </a:pathLst>
          </a:custGeom>
          <a:noFill/>
          <a:ln w="50800" cap="rnd" cmpd="sng">
            <a:solidFill>
              <a:srgbClr val="8955FF"/>
            </a:solidFill>
            <a:prstDash val="solid"/>
            <a:round/>
            <a:headEnd type="none" w="sm" len="sm"/>
            <a:tailEnd type="none" w="sm" len="sm"/>
          </a:ln>
          <a:effectLst/>
        </p:spPr>
        <p:txBody>
          <a:bodyPr/>
          <a:lstStyle/>
          <a:p>
            <a:endParaRPr lang="en-US"/>
          </a:p>
        </p:txBody>
      </p:sp>
      <p:sp>
        <p:nvSpPr>
          <p:cNvPr id="138276" name="Freeform 35"/>
          <p:cNvSpPr>
            <a:spLocks/>
          </p:cNvSpPr>
          <p:nvPr/>
        </p:nvSpPr>
        <p:spPr bwMode="auto">
          <a:xfrm>
            <a:off x="2085975" y="5133975"/>
            <a:ext cx="1201738" cy="258763"/>
          </a:xfrm>
          <a:custGeom>
            <a:avLst/>
            <a:gdLst>
              <a:gd name="T0" fmla="*/ 0 w 673"/>
              <a:gd name="T1" fmla="*/ 0 h 145"/>
              <a:gd name="T2" fmla="*/ 0 w 673"/>
              <a:gd name="T3" fmla="*/ 2147483647 h 145"/>
              <a:gd name="T4" fmla="*/ 2147483647 w 673"/>
              <a:gd name="T5" fmla="*/ 2147483647 h 145"/>
              <a:gd name="T6" fmla="*/ 2147483647 w 673"/>
              <a:gd name="T7" fmla="*/ 0 h 1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3" h="145">
                <a:moveTo>
                  <a:pt x="0" y="0"/>
                </a:moveTo>
                <a:lnTo>
                  <a:pt x="0" y="144"/>
                </a:lnTo>
                <a:lnTo>
                  <a:pt x="672" y="144"/>
                </a:lnTo>
                <a:lnTo>
                  <a:pt x="672" y="0"/>
                </a:lnTo>
              </a:path>
            </a:pathLst>
          </a:custGeom>
          <a:noFill/>
          <a:ln w="50800" cap="rnd" cmpd="sng">
            <a:solidFill>
              <a:srgbClr val="8955FF"/>
            </a:solidFill>
            <a:prstDash val="solid"/>
            <a:round/>
            <a:headEnd type="none" w="sm" len="sm"/>
            <a:tailEnd type="none" w="sm" len="sm"/>
          </a:ln>
          <a:effectLst/>
        </p:spPr>
        <p:txBody>
          <a:bodyPr/>
          <a:lstStyle/>
          <a:p>
            <a:endParaRPr lang="en-US"/>
          </a:p>
        </p:txBody>
      </p:sp>
      <p:sp>
        <p:nvSpPr>
          <p:cNvPr id="138277" name="Freeform 36"/>
          <p:cNvSpPr>
            <a:spLocks/>
          </p:cNvSpPr>
          <p:nvPr/>
        </p:nvSpPr>
        <p:spPr bwMode="auto">
          <a:xfrm>
            <a:off x="6985000" y="4533900"/>
            <a:ext cx="173038" cy="1630363"/>
          </a:xfrm>
          <a:custGeom>
            <a:avLst/>
            <a:gdLst>
              <a:gd name="T0" fmla="*/ 2147483647 w 97"/>
              <a:gd name="T1" fmla="*/ 0 h 913"/>
              <a:gd name="T2" fmla="*/ 2147483647 w 97"/>
              <a:gd name="T3" fmla="*/ 0 h 913"/>
              <a:gd name="T4" fmla="*/ 0 w 97"/>
              <a:gd name="T5" fmla="*/ 2147483647 h 913"/>
              <a:gd name="T6" fmla="*/ 0 w 97"/>
              <a:gd name="T7" fmla="*/ 2147483647 h 913"/>
              <a:gd name="T8" fmla="*/ 2147483647 w 97"/>
              <a:gd name="T9" fmla="*/ 2147483647 h 913"/>
              <a:gd name="T10" fmla="*/ 2147483647 w 97"/>
              <a:gd name="T11" fmla="*/ 0 h 9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 h="913">
                <a:moveTo>
                  <a:pt x="96" y="0"/>
                </a:moveTo>
                <a:lnTo>
                  <a:pt x="96" y="0"/>
                </a:lnTo>
                <a:lnTo>
                  <a:pt x="0" y="96"/>
                </a:lnTo>
                <a:lnTo>
                  <a:pt x="0" y="912"/>
                </a:lnTo>
                <a:lnTo>
                  <a:pt x="96" y="816"/>
                </a:lnTo>
                <a:lnTo>
                  <a:pt x="96" y="0"/>
                </a:lnTo>
              </a:path>
            </a:pathLst>
          </a:custGeom>
          <a:solidFill>
            <a:srgbClr val="FFDA74"/>
          </a:solidFill>
          <a:ln w="12700" cap="rnd" cmpd="sng">
            <a:solidFill>
              <a:schemeClr val="tx1"/>
            </a:solidFill>
            <a:prstDash val="solid"/>
            <a:round/>
            <a:headEnd/>
            <a:tailEnd/>
          </a:ln>
          <a:effectLst/>
        </p:spPr>
        <p:txBody>
          <a:bodyPr/>
          <a:lstStyle/>
          <a:p>
            <a:endParaRPr lang="en-US"/>
          </a:p>
        </p:txBody>
      </p:sp>
      <p:sp>
        <p:nvSpPr>
          <p:cNvPr id="138278" name="Freeform 37"/>
          <p:cNvSpPr>
            <a:spLocks/>
          </p:cNvSpPr>
          <p:nvPr/>
        </p:nvSpPr>
        <p:spPr bwMode="auto">
          <a:xfrm>
            <a:off x="4070350" y="4533900"/>
            <a:ext cx="3087688" cy="173038"/>
          </a:xfrm>
          <a:custGeom>
            <a:avLst/>
            <a:gdLst>
              <a:gd name="T0" fmla="*/ 0 w 1729"/>
              <a:gd name="T1" fmla="*/ 2147483647 h 97"/>
              <a:gd name="T2" fmla="*/ 2147483647 w 1729"/>
              <a:gd name="T3" fmla="*/ 0 h 97"/>
              <a:gd name="T4" fmla="*/ 2147483647 w 1729"/>
              <a:gd name="T5" fmla="*/ 0 h 97"/>
              <a:gd name="T6" fmla="*/ 2147483647 w 1729"/>
              <a:gd name="T7" fmla="*/ 2147483647 h 97"/>
              <a:gd name="T8" fmla="*/ 0 w 1729"/>
              <a:gd name="T9" fmla="*/ 2147483647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9" h="97">
                <a:moveTo>
                  <a:pt x="0" y="96"/>
                </a:moveTo>
                <a:lnTo>
                  <a:pt x="96" y="0"/>
                </a:lnTo>
                <a:lnTo>
                  <a:pt x="1728" y="0"/>
                </a:lnTo>
                <a:lnTo>
                  <a:pt x="1632" y="96"/>
                </a:lnTo>
                <a:lnTo>
                  <a:pt x="0" y="96"/>
                </a:lnTo>
              </a:path>
            </a:pathLst>
          </a:custGeom>
          <a:solidFill>
            <a:srgbClr val="FFDA74"/>
          </a:solidFill>
          <a:ln w="12700" cap="rnd" cmpd="sng">
            <a:solidFill>
              <a:schemeClr val="tx1"/>
            </a:solidFill>
            <a:prstDash val="solid"/>
            <a:round/>
            <a:headEnd/>
            <a:tailEnd/>
          </a:ln>
          <a:effectLst/>
        </p:spPr>
        <p:txBody>
          <a:bodyPr/>
          <a:lstStyle/>
          <a:p>
            <a:endParaRPr lang="en-US"/>
          </a:p>
        </p:txBody>
      </p:sp>
      <p:sp>
        <p:nvSpPr>
          <p:cNvPr id="138279" name="Rectangle 38"/>
          <p:cNvSpPr>
            <a:spLocks noChangeArrowheads="1"/>
          </p:cNvSpPr>
          <p:nvPr/>
        </p:nvSpPr>
        <p:spPr bwMode="auto">
          <a:xfrm>
            <a:off x="4038600" y="5005388"/>
            <a:ext cx="1457325" cy="365125"/>
          </a:xfrm>
          <a:prstGeom prst="rect">
            <a:avLst/>
          </a:prstGeom>
          <a:noFill/>
          <a:ln w="9525">
            <a:noFill/>
            <a:miter lim="800000"/>
            <a:headEnd/>
            <a:tailEnd/>
          </a:ln>
          <a:effectLst/>
        </p:spPr>
        <p:txBody>
          <a:bodyPr lIns="103584" tIns="51793" rIns="103584" bIns="51793">
            <a:spAutoFit/>
          </a:bodyPr>
          <a:lstStyle/>
          <a:p>
            <a:pPr defTabSz="1028700" eaLnBrk="0" hangingPunct="0">
              <a:lnSpc>
                <a:spcPct val="95000"/>
              </a:lnSpc>
              <a:spcBef>
                <a:spcPct val="50000"/>
              </a:spcBef>
            </a:pPr>
            <a:r>
              <a:rPr lang="en-US">
                <a:solidFill>
                  <a:schemeClr val="bg2"/>
                </a:solidFill>
                <a:latin typeface="Helvetica" pitchFamily="34" charset="0"/>
              </a:rPr>
              <a:t>Network</a:t>
            </a:r>
          </a:p>
        </p:txBody>
      </p:sp>
      <p:sp>
        <p:nvSpPr>
          <p:cNvPr id="138280" name="Rectangle 39"/>
          <p:cNvSpPr>
            <a:spLocks noChangeArrowheads="1"/>
          </p:cNvSpPr>
          <p:nvPr/>
        </p:nvSpPr>
        <p:spPr bwMode="auto">
          <a:xfrm>
            <a:off x="5699125" y="5005388"/>
            <a:ext cx="1285875" cy="365125"/>
          </a:xfrm>
          <a:prstGeom prst="rect">
            <a:avLst/>
          </a:prstGeom>
          <a:noFill/>
          <a:ln w="9525">
            <a:noFill/>
            <a:miter lim="800000"/>
            <a:headEnd/>
            <a:tailEnd/>
          </a:ln>
          <a:effectLst/>
        </p:spPr>
        <p:txBody>
          <a:bodyPr lIns="103584" tIns="51793" rIns="103584" bIns="51793">
            <a:spAutoFit/>
          </a:bodyPr>
          <a:lstStyle/>
          <a:p>
            <a:pPr defTabSz="1028700" eaLnBrk="0" hangingPunct="0">
              <a:lnSpc>
                <a:spcPct val="95000"/>
              </a:lnSpc>
              <a:spcBef>
                <a:spcPct val="50000"/>
              </a:spcBef>
            </a:pPr>
            <a:r>
              <a:rPr lang="en-US">
                <a:solidFill>
                  <a:schemeClr val="bg2"/>
                </a:solidFill>
                <a:latin typeface="Helvetica" pitchFamily="34" charset="0"/>
              </a:rPr>
              <a:t>Interface</a:t>
            </a:r>
          </a:p>
        </p:txBody>
      </p:sp>
      <p:sp>
        <p:nvSpPr>
          <p:cNvPr id="138281" name="Rectangle 40"/>
          <p:cNvSpPr>
            <a:spLocks noChangeArrowheads="1"/>
          </p:cNvSpPr>
          <p:nvPr/>
        </p:nvSpPr>
        <p:spPr bwMode="auto">
          <a:xfrm>
            <a:off x="4210050" y="5434013"/>
            <a:ext cx="1457325" cy="763587"/>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tx2"/>
                </a:solidFill>
                <a:latin typeface="Helvetica" pitchFamily="34" charset="0"/>
              </a:rPr>
              <a:t>172.16.0.0</a:t>
            </a:r>
          </a:p>
          <a:p>
            <a:pPr algn="l" defTabSz="1028700" eaLnBrk="0" hangingPunct="0">
              <a:lnSpc>
                <a:spcPct val="95000"/>
              </a:lnSpc>
              <a:spcBef>
                <a:spcPct val="50000"/>
              </a:spcBef>
            </a:pPr>
            <a:r>
              <a:rPr lang="en-US">
                <a:solidFill>
                  <a:schemeClr val="tx2"/>
                </a:solidFill>
                <a:latin typeface="Helvetica" pitchFamily="34" charset="0"/>
              </a:rPr>
              <a:t>10.0.0.0</a:t>
            </a:r>
          </a:p>
        </p:txBody>
      </p:sp>
      <p:sp>
        <p:nvSpPr>
          <p:cNvPr id="138282" name="Rectangle 41"/>
          <p:cNvSpPr>
            <a:spLocks noChangeArrowheads="1"/>
          </p:cNvSpPr>
          <p:nvPr/>
        </p:nvSpPr>
        <p:spPr bwMode="auto">
          <a:xfrm>
            <a:off x="5556250" y="5434013"/>
            <a:ext cx="1457325" cy="763587"/>
          </a:xfrm>
          <a:prstGeom prst="rect">
            <a:avLst/>
          </a:prstGeom>
          <a:noFill/>
          <a:ln w="9525">
            <a:noFill/>
            <a:miter lim="800000"/>
            <a:headEnd/>
            <a:tailEnd/>
          </a:ln>
          <a:effectLst/>
        </p:spPr>
        <p:txBody>
          <a:bodyPr lIns="103584" tIns="51793" rIns="103584" bIns="51793">
            <a:spAutoFit/>
          </a:bodyPr>
          <a:lstStyle/>
          <a:p>
            <a:pPr defTabSz="1028700" eaLnBrk="0" hangingPunct="0">
              <a:lnSpc>
                <a:spcPct val="95000"/>
              </a:lnSpc>
              <a:spcBef>
                <a:spcPct val="50000"/>
              </a:spcBef>
            </a:pPr>
            <a:r>
              <a:rPr lang="en-US">
                <a:solidFill>
                  <a:schemeClr val="tx2"/>
                </a:solidFill>
                <a:latin typeface="Helvetica" pitchFamily="34" charset="0"/>
              </a:rPr>
              <a:t>E0</a:t>
            </a:r>
          </a:p>
          <a:p>
            <a:pPr defTabSz="1028700" eaLnBrk="0" hangingPunct="0">
              <a:lnSpc>
                <a:spcPct val="95000"/>
              </a:lnSpc>
              <a:spcBef>
                <a:spcPct val="50000"/>
              </a:spcBef>
            </a:pPr>
            <a:r>
              <a:rPr lang="en-US">
                <a:solidFill>
                  <a:schemeClr val="tx2"/>
                </a:solidFill>
                <a:latin typeface="Helvetica" pitchFamily="34" charset="0"/>
              </a:rPr>
              <a:t>E1</a:t>
            </a:r>
          </a:p>
        </p:txBody>
      </p:sp>
      <p:sp>
        <p:nvSpPr>
          <p:cNvPr id="138283" name="Rectangle 42"/>
          <p:cNvSpPr>
            <a:spLocks noChangeArrowheads="1"/>
          </p:cNvSpPr>
          <p:nvPr/>
        </p:nvSpPr>
        <p:spPr bwMode="auto">
          <a:xfrm>
            <a:off x="4241800" y="4748213"/>
            <a:ext cx="2400300" cy="365125"/>
          </a:xfrm>
          <a:prstGeom prst="rect">
            <a:avLst/>
          </a:prstGeom>
          <a:noFill/>
          <a:ln w="9525">
            <a:noFill/>
            <a:miter lim="800000"/>
            <a:headEnd/>
            <a:tailEnd/>
          </a:ln>
          <a:effectLst/>
        </p:spPr>
        <p:txBody>
          <a:bodyPr lIns="103584" tIns="51793" rIns="103584" bIns="51793">
            <a:spAutoFit/>
          </a:bodyPr>
          <a:lstStyle/>
          <a:p>
            <a:pPr defTabSz="1028700" eaLnBrk="0" hangingPunct="0">
              <a:lnSpc>
                <a:spcPct val="95000"/>
              </a:lnSpc>
              <a:spcBef>
                <a:spcPct val="50000"/>
              </a:spcBef>
            </a:pPr>
            <a:r>
              <a:rPr lang="en-US">
                <a:solidFill>
                  <a:schemeClr val="bg2"/>
                </a:solidFill>
                <a:latin typeface="Helvetica" pitchFamily="34" charset="0"/>
              </a:rPr>
              <a:t>Routing Table</a:t>
            </a:r>
          </a:p>
        </p:txBody>
      </p:sp>
      <p:sp>
        <p:nvSpPr>
          <p:cNvPr id="138284" name="Rectangle 43"/>
          <p:cNvSpPr>
            <a:spLocks noChangeArrowheads="1"/>
          </p:cNvSpPr>
          <p:nvPr/>
        </p:nvSpPr>
        <p:spPr bwMode="auto">
          <a:xfrm>
            <a:off x="3529013" y="2519363"/>
            <a:ext cx="2185987"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172.16.2.1</a:t>
            </a:r>
          </a:p>
        </p:txBody>
      </p:sp>
      <p:sp>
        <p:nvSpPr>
          <p:cNvPr id="138285" name="Rectangle 44"/>
          <p:cNvSpPr>
            <a:spLocks noChangeArrowheads="1"/>
          </p:cNvSpPr>
          <p:nvPr/>
        </p:nvSpPr>
        <p:spPr bwMode="auto">
          <a:xfrm>
            <a:off x="4729163" y="1604963"/>
            <a:ext cx="1900237"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10.6.24.2</a:t>
            </a:r>
          </a:p>
        </p:txBody>
      </p:sp>
      <p:sp>
        <p:nvSpPr>
          <p:cNvPr id="138286" name="Rectangle 45"/>
          <p:cNvSpPr>
            <a:spLocks noChangeArrowheads="1"/>
          </p:cNvSpPr>
          <p:nvPr/>
        </p:nvSpPr>
        <p:spPr bwMode="auto">
          <a:xfrm>
            <a:off x="3833813" y="2239963"/>
            <a:ext cx="585787"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E0</a:t>
            </a:r>
          </a:p>
        </p:txBody>
      </p:sp>
      <p:sp>
        <p:nvSpPr>
          <p:cNvPr id="138287" name="Line 46"/>
          <p:cNvSpPr>
            <a:spLocks noChangeShapeType="1"/>
          </p:cNvSpPr>
          <p:nvPr/>
        </p:nvSpPr>
        <p:spPr bwMode="auto">
          <a:xfrm>
            <a:off x="5843588" y="1233488"/>
            <a:ext cx="0" cy="2657475"/>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38288" name="Line 47"/>
          <p:cNvSpPr>
            <a:spLocks noChangeShapeType="1"/>
          </p:cNvSpPr>
          <p:nvPr/>
        </p:nvSpPr>
        <p:spPr bwMode="auto">
          <a:xfrm>
            <a:off x="3457575" y="1219200"/>
            <a:ext cx="0" cy="2657475"/>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5"/>
          <p:cNvSpPr>
            <a:spLocks noGrp="1"/>
          </p:cNvSpPr>
          <p:nvPr>
            <p:ph type="sldNum" sz="quarter" idx="12"/>
          </p:nvPr>
        </p:nvSpPr>
        <p:spPr>
          <a:noFill/>
          <a:ln>
            <a:miter lim="800000"/>
            <a:headEnd/>
            <a:tailEnd/>
          </a:ln>
        </p:spPr>
        <p:txBody>
          <a:bodyPr/>
          <a:lstStyle/>
          <a:p>
            <a:fld id="{B7166CB6-6B2C-4DC5-B103-8EDD892B3F1A}" type="slidenum">
              <a:rPr lang="en-US" smtClean="0"/>
              <a:pPr/>
              <a:t>145</a:t>
            </a:fld>
            <a:endParaRPr lang="en-US" smtClean="0"/>
          </a:p>
        </p:txBody>
      </p:sp>
      <p:sp>
        <p:nvSpPr>
          <p:cNvPr id="139267" name="Rectangle 2"/>
          <p:cNvSpPr>
            <a:spLocks noGrp="1" noChangeArrowheads="1"/>
          </p:cNvSpPr>
          <p:nvPr>
            <p:ph type="title"/>
          </p:nvPr>
        </p:nvSpPr>
        <p:spPr/>
        <p:txBody>
          <a:bodyPr>
            <a:normAutofit fontScale="90000"/>
          </a:bodyPr>
          <a:lstStyle/>
          <a:p>
            <a:pPr eaLnBrk="1" hangingPunct="1"/>
            <a:r>
              <a:rPr lang="en-US" sz="3600" dirty="0" smtClean="0"/>
              <a:t>Classless Inter-Domain Routing (CIDR)</a:t>
            </a:r>
          </a:p>
        </p:txBody>
      </p:sp>
      <p:sp>
        <p:nvSpPr>
          <p:cNvPr id="139268" name="Rectangle 3"/>
          <p:cNvSpPr>
            <a:spLocks noGrp="1" noChangeArrowheads="1"/>
          </p:cNvSpPr>
          <p:nvPr>
            <p:ph type="body" idx="1"/>
          </p:nvPr>
        </p:nvSpPr>
        <p:spPr>
          <a:xfrm>
            <a:off x="457200" y="1705950"/>
            <a:ext cx="8229600" cy="4937760"/>
          </a:xfrm>
        </p:spPr>
        <p:txBody>
          <a:bodyPr/>
          <a:lstStyle/>
          <a:p>
            <a:pPr algn="just"/>
            <a:r>
              <a:rPr lang="fr-FR" sz="2000" dirty="0" smtClean="0">
                <a:solidFill>
                  <a:schemeClr val="tx2"/>
                </a:solidFill>
                <a:latin typeface="+mj-lt"/>
                <a:ea typeface="+mj-ea"/>
                <a:cs typeface="+mj-cs"/>
              </a:rPr>
              <a:t>est mis au point en 1993 afin de diminuer la taille de la table de routage contenue dans les routeurs. Ce but est atteint en agrégeant plusieurs entrées de cette table en une seule.</a:t>
            </a:r>
          </a:p>
          <a:p>
            <a:pPr algn="just"/>
            <a:endParaRPr lang="fr-FR" sz="2800" dirty="0" smtClean="0">
              <a:latin typeface="Tahoma" pitchFamily="34" charset="0"/>
            </a:endParaRPr>
          </a:p>
          <a:p>
            <a:pPr algn="just"/>
            <a:r>
              <a:rPr lang="fr-FR" sz="2000" dirty="0" smtClean="0">
                <a:solidFill>
                  <a:schemeClr val="tx2"/>
                </a:solidFill>
                <a:latin typeface="+mj-lt"/>
                <a:ea typeface="+mj-ea"/>
                <a:cs typeface="+mj-cs"/>
              </a:rPr>
              <a:t>On peut utiliser le CIDR que si le nombre de réseau est de la puissance de 2</a:t>
            </a:r>
          </a:p>
          <a:p>
            <a:pPr algn="just"/>
            <a:endParaRPr lang="fr-FR" sz="2000" dirty="0" smtClean="0">
              <a:solidFill>
                <a:schemeClr val="tx2"/>
              </a:solidFill>
              <a:latin typeface="+mj-lt"/>
              <a:ea typeface="+mj-ea"/>
              <a:cs typeface="+mj-cs"/>
            </a:endParaRPr>
          </a:p>
          <a:p>
            <a:pPr algn="just"/>
            <a:r>
              <a:rPr lang="fr-FR" sz="2000" dirty="0" smtClean="0">
                <a:solidFill>
                  <a:schemeClr val="tx2"/>
                </a:solidFill>
                <a:latin typeface="+mj-lt"/>
                <a:ea typeface="+mj-ea"/>
                <a:cs typeface="+mj-cs"/>
              </a:rPr>
              <a:t>Les adresses réseaux doivent être successives</a:t>
            </a:r>
            <a:endParaRPr lang="en-US" sz="2000" dirty="0" smtClean="0">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5"/>
          <p:cNvSpPr>
            <a:spLocks noGrp="1"/>
          </p:cNvSpPr>
          <p:nvPr>
            <p:ph type="sldNum" sz="quarter" idx="12"/>
          </p:nvPr>
        </p:nvSpPr>
        <p:spPr>
          <a:noFill/>
          <a:ln>
            <a:miter lim="800000"/>
            <a:headEnd/>
            <a:tailEnd/>
          </a:ln>
        </p:spPr>
        <p:txBody>
          <a:bodyPr/>
          <a:lstStyle/>
          <a:p>
            <a:fld id="{7CD25004-8A82-4161-9990-2BB8872AC4CF}" type="slidenum">
              <a:rPr lang="en-US" smtClean="0"/>
              <a:pPr/>
              <a:t>146</a:t>
            </a:fld>
            <a:endParaRPr lang="en-US" smtClean="0"/>
          </a:p>
        </p:txBody>
      </p:sp>
      <p:sp>
        <p:nvSpPr>
          <p:cNvPr id="140291" name="Rectangle 2"/>
          <p:cNvSpPr>
            <a:spLocks noGrp="1" noChangeArrowheads="1"/>
          </p:cNvSpPr>
          <p:nvPr>
            <p:ph type="title"/>
          </p:nvPr>
        </p:nvSpPr>
        <p:spPr/>
        <p:txBody>
          <a:bodyPr/>
          <a:lstStyle/>
          <a:p>
            <a:pPr eaLnBrk="1" hangingPunct="1"/>
            <a:r>
              <a:rPr lang="en-US" smtClean="0"/>
              <a:t>CIDR Values</a:t>
            </a:r>
          </a:p>
        </p:txBody>
      </p:sp>
      <p:pic>
        <p:nvPicPr>
          <p:cNvPr id="140292" name="Picture 3"/>
          <p:cNvPicPr>
            <a:picLocks noChangeAspect="1" noChangeArrowheads="1"/>
          </p:cNvPicPr>
          <p:nvPr/>
        </p:nvPicPr>
        <p:blipFill>
          <a:blip r:embed="rId2"/>
          <a:srcRect r="45454" b="15254"/>
          <a:stretch>
            <a:fillRect/>
          </a:stretch>
        </p:blipFill>
        <p:spPr bwMode="auto">
          <a:xfrm>
            <a:off x="1143000" y="1600200"/>
            <a:ext cx="6400800" cy="4051300"/>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4"/>
          <p:cNvSpPr>
            <a:spLocks noGrp="1"/>
          </p:cNvSpPr>
          <p:nvPr>
            <p:ph type="sldNum" sz="quarter" idx="12"/>
          </p:nvPr>
        </p:nvSpPr>
        <p:spPr>
          <a:noFill/>
          <a:ln>
            <a:miter lim="800000"/>
            <a:headEnd/>
            <a:tailEnd/>
          </a:ln>
        </p:spPr>
        <p:txBody>
          <a:bodyPr/>
          <a:lstStyle/>
          <a:p>
            <a:fld id="{33D2F3AF-B8C9-4681-8117-11915F651339}" type="slidenum">
              <a:rPr lang="en-US" smtClean="0"/>
              <a:pPr/>
              <a:t>147</a:t>
            </a:fld>
            <a:endParaRPr lang="en-US" smtClean="0"/>
          </a:p>
        </p:txBody>
      </p:sp>
      <p:sp>
        <p:nvSpPr>
          <p:cNvPr id="141315" name="Rectangle 2"/>
          <p:cNvSpPr>
            <a:spLocks noChangeArrowheads="1"/>
          </p:cNvSpPr>
          <p:nvPr/>
        </p:nvSpPr>
        <p:spPr bwMode="auto">
          <a:xfrm>
            <a:off x="3200400" y="5867400"/>
            <a:ext cx="4038600" cy="609600"/>
          </a:xfrm>
          <a:prstGeom prst="rect">
            <a:avLst/>
          </a:prstGeom>
          <a:solidFill>
            <a:srgbClr val="FFFFFF"/>
          </a:solidFill>
          <a:ln w="38100">
            <a:solidFill>
              <a:schemeClr val="tx1"/>
            </a:solidFill>
            <a:miter lim="800000"/>
            <a:headEnd type="none" w="sm" len="sm"/>
            <a:tailEnd type="none" w="sm" len="sm"/>
          </a:ln>
          <a:effectLst/>
        </p:spPr>
        <p:txBody>
          <a:bodyPr anchor="ctr">
            <a:spAutoFit/>
          </a:bodyPr>
          <a:lstStyle/>
          <a:p>
            <a:endParaRPr lang="fr-FR"/>
          </a:p>
        </p:txBody>
      </p:sp>
      <p:sp>
        <p:nvSpPr>
          <p:cNvPr id="141316" name="Rectangle 3"/>
          <p:cNvSpPr>
            <a:spLocks noChangeArrowheads="1"/>
          </p:cNvSpPr>
          <p:nvPr/>
        </p:nvSpPr>
        <p:spPr bwMode="auto">
          <a:xfrm>
            <a:off x="7315200" y="5029200"/>
            <a:ext cx="1371600" cy="1447800"/>
          </a:xfrm>
          <a:prstGeom prst="rect">
            <a:avLst/>
          </a:prstGeom>
          <a:solidFill>
            <a:srgbClr val="FFFFFF"/>
          </a:solidFill>
          <a:ln w="38100">
            <a:solidFill>
              <a:schemeClr val="tx1"/>
            </a:solidFill>
            <a:miter lim="800000"/>
            <a:headEnd type="none" w="sm" len="sm"/>
            <a:tailEnd type="none" w="sm" len="sm"/>
          </a:ln>
          <a:effectLst/>
        </p:spPr>
        <p:txBody>
          <a:bodyPr anchor="ctr">
            <a:spAutoFit/>
          </a:bodyPr>
          <a:lstStyle/>
          <a:p>
            <a:endParaRPr lang="fr-FR"/>
          </a:p>
        </p:txBody>
      </p:sp>
      <p:sp>
        <p:nvSpPr>
          <p:cNvPr id="141317" name="Rectangle 4"/>
          <p:cNvSpPr>
            <a:spLocks noChangeArrowheads="1"/>
          </p:cNvSpPr>
          <p:nvPr/>
        </p:nvSpPr>
        <p:spPr bwMode="auto">
          <a:xfrm>
            <a:off x="3706813" y="4038600"/>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11111111</a:t>
            </a:r>
            <a:endParaRPr lang="en-US" sz="2800">
              <a:solidFill>
                <a:srgbClr val="000000"/>
              </a:solidFill>
              <a:latin typeface="Helvetica" pitchFamily="34" charset="0"/>
            </a:endParaRPr>
          </a:p>
        </p:txBody>
      </p:sp>
      <p:sp>
        <p:nvSpPr>
          <p:cNvPr id="141318" name="Rectangle 5"/>
          <p:cNvSpPr>
            <a:spLocks noGrp="1" noChangeArrowheads="1"/>
          </p:cNvSpPr>
          <p:nvPr>
            <p:ph type="title"/>
          </p:nvPr>
        </p:nvSpPr>
        <p:spPr>
          <a:noFill/>
          <a:effectLst>
            <a:outerShdw dist="17961" dir="2700000" algn="ctr" rotWithShape="0">
              <a:schemeClr val="bg2"/>
            </a:outerShdw>
          </a:effectLst>
        </p:spPr>
        <p:txBody>
          <a:bodyPr lIns="82153" tIns="41076" rIns="82153" bIns="41076"/>
          <a:lstStyle/>
          <a:p>
            <a:pPr eaLnBrk="1" hangingPunct="1"/>
            <a:r>
              <a:rPr lang="en-US" dirty="0" err="1" smtClean="0"/>
              <a:t>Calcul</a:t>
            </a:r>
            <a:r>
              <a:rPr lang="en-US" dirty="0" smtClean="0"/>
              <a:t> de  </a:t>
            </a:r>
            <a:r>
              <a:rPr lang="en-US" dirty="0" err="1" smtClean="0"/>
              <a:t>nombre</a:t>
            </a:r>
            <a:r>
              <a:rPr lang="en-US" dirty="0" smtClean="0"/>
              <a:t> </a:t>
            </a:r>
            <a:r>
              <a:rPr lang="en-US" dirty="0" err="1" smtClean="0"/>
              <a:t>d’hôtes</a:t>
            </a:r>
            <a:r>
              <a:rPr lang="en-US" dirty="0" smtClean="0"/>
              <a:t> </a:t>
            </a:r>
          </a:p>
        </p:txBody>
      </p:sp>
      <p:grpSp>
        <p:nvGrpSpPr>
          <p:cNvPr id="2" name="Group 6"/>
          <p:cNvGrpSpPr>
            <a:grpSpLocks/>
          </p:cNvGrpSpPr>
          <p:nvPr/>
        </p:nvGrpSpPr>
        <p:grpSpPr bwMode="auto">
          <a:xfrm>
            <a:off x="304800" y="1905000"/>
            <a:ext cx="6973888" cy="609600"/>
            <a:chOff x="893" y="1200"/>
            <a:chExt cx="4460" cy="586"/>
          </a:xfrm>
        </p:grpSpPr>
        <p:sp>
          <p:nvSpPr>
            <p:cNvPr id="141354" name="Rectangle 7"/>
            <p:cNvSpPr>
              <a:spLocks noChangeArrowheads="1"/>
            </p:cNvSpPr>
            <p:nvPr/>
          </p:nvSpPr>
          <p:spPr bwMode="auto">
            <a:xfrm>
              <a:off x="893" y="1201"/>
              <a:ext cx="1127" cy="581"/>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41355" name="Rectangle 8"/>
            <p:cNvSpPr>
              <a:spLocks noChangeArrowheads="1"/>
            </p:cNvSpPr>
            <p:nvPr/>
          </p:nvSpPr>
          <p:spPr bwMode="auto">
            <a:xfrm>
              <a:off x="1999"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41356" name="Rectangle 9"/>
            <p:cNvSpPr>
              <a:spLocks noChangeArrowheads="1"/>
            </p:cNvSpPr>
            <p:nvPr/>
          </p:nvSpPr>
          <p:spPr bwMode="auto">
            <a:xfrm>
              <a:off x="3123"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141357" name="Rectangle 10"/>
            <p:cNvSpPr>
              <a:spLocks noChangeArrowheads="1"/>
            </p:cNvSpPr>
            <p:nvPr/>
          </p:nvSpPr>
          <p:spPr bwMode="auto">
            <a:xfrm>
              <a:off x="4228" y="1200"/>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grpSp>
      <p:sp>
        <p:nvSpPr>
          <p:cNvPr id="141320" name="Rectangle 11"/>
          <p:cNvSpPr>
            <a:spLocks noChangeArrowheads="1"/>
          </p:cNvSpPr>
          <p:nvPr/>
        </p:nvSpPr>
        <p:spPr bwMode="auto">
          <a:xfrm>
            <a:off x="596900" y="1830388"/>
            <a:ext cx="6870700" cy="836612"/>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172     </a:t>
            </a:r>
            <a:r>
              <a:rPr lang="en-US" sz="4100">
                <a:solidFill>
                  <a:srgbClr val="000000"/>
                </a:solidFill>
                <a:latin typeface="Helvetica" pitchFamily="34" charset="0"/>
              </a:rPr>
              <a:t>	 </a:t>
            </a:r>
            <a:r>
              <a:rPr lang="en-US" sz="4100">
                <a:solidFill>
                  <a:schemeClr val="accent1"/>
                </a:solidFill>
                <a:latin typeface="Helvetica" pitchFamily="34" charset="0"/>
              </a:rPr>
              <a:t>16</a:t>
            </a:r>
            <a:r>
              <a:rPr lang="en-US" sz="4100">
                <a:solidFill>
                  <a:srgbClr val="000000"/>
                </a:solidFill>
                <a:latin typeface="Helvetica" pitchFamily="34" charset="0"/>
              </a:rPr>
              <a:t>         0           0</a:t>
            </a:r>
          </a:p>
        </p:txBody>
      </p:sp>
      <p:sp>
        <p:nvSpPr>
          <p:cNvPr id="141321" name="Rectangle 12"/>
          <p:cNvSpPr>
            <a:spLocks noChangeArrowheads="1"/>
          </p:cNvSpPr>
          <p:nvPr/>
        </p:nvSpPr>
        <p:spPr bwMode="auto">
          <a:xfrm>
            <a:off x="125413" y="2792413"/>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10101100</a:t>
            </a:r>
            <a:endParaRPr lang="en-US" sz="2800">
              <a:solidFill>
                <a:srgbClr val="000000"/>
              </a:solidFill>
              <a:latin typeface="Helvetica" pitchFamily="34" charset="0"/>
            </a:endParaRPr>
          </a:p>
        </p:txBody>
      </p:sp>
      <p:sp>
        <p:nvSpPr>
          <p:cNvPr id="141322" name="Rectangle 13"/>
          <p:cNvSpPr>
            <a:spLocks noChangeArrowheads="1"/>
          </p:cNvSpPr>
          <p:nvPr/>
        </p:nvSpPr>
        <p:spPr bwMode="auto">
          <a:xfrm>
            <a:off x="1878013" y="2792413"/>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00010000</a:t>
            </a:r>
            <a:endParaRPr lang="en-US" sz="2800">
              <a:solidFill>
                <a:srgbClr val="000000"/>
              </a:solidFill>
              <a:latin typeface="Helvetica" pitchFamily="34" charset="0"/>
            </a:endParaRPr>
          </a:p>
        </p:txBody>
      </p:sp>
      <p:sp>
        <p:nvSpPr>
          <p:cNvPr id="141323" name="Rectangle 14"/>
          <p:cNvSpPr>
            <a:spLocks noChangeArrowheads="1"/>
          </p:cNvSpPr>
          <p:nvPr/>
        </p:nvSpPr>
        <p:spPr bwMode="auto">
          <a:xfrm>
            <a:off x="3706813" y="2792413"/>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00000000</a:t>
            </a:r>
            <a:endParaRPr lang="en-US" sz="2800">
              <a:solidFill>
                <a:srgbClr val="000000"/>
              </a:solidFill>
              <a:latin typeface="Helvetica" pitchFamily="34" charset="0"/>
            </a:endParaRPr>
          </a:p>
        </p:txBody>
      </p:sp>
      <p:sp>
        <p:nvSpPr>
          <p:cNvPr id="141324" name="Rectangle 15"/>
          <p:cNvSpPr>
            <a:spLocks noChangeArrowheads="1"/>
          </p:cNvSpPr>
          <p:nvPr/>
        </p:nvSpPr>
        <p:spPr bwMode="auto">
          <a:xfrm>
            <a:off x="5410200" y="28194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00000000</a:t>
            </a:r>
            <a:endParaRPr lang="en-US" sz="2800">
              <a:solidFill>
                <a:srgbClr val="000000"/>
              </a:solidFill>
              <a:latin typeface="Helvetica" pitchFamily="34" charset="0"/>
            </a:endParaRPr>
          </a:p>
        </p:txBody>
      </p:sp>
      <p:sp>
        <p:nvSpPr>
          <p:cNvPr id="141325" name="Rectangle 16"/>
          <p:cNvSpPr>
            <a:spLocks noChangeArrowheads="1"/>
          </p:cNvSpPr>
          <p:nvPr/>
        </p:nvSpPr>
        <p:spPr bwMode="auto">
          <a:xfrm rot="-5400000">
            <a:off x="3263106" y="3110707"/>
            <a:ext cx="1855787" cy="762000"/>
          </a:xfrm>
          <a:prstGeom prst="rect">
            <a:avLst/>
          </a:prstGeom>
          <a:noFill/>
          <a:ln w="9525">
            <a:noFill/>
            <a:miter lim="800000"/>
            <a:headEnd/>
            <a:tailEnd/>
          </a:ln>
          <a:effectLst/>
        </p:spPr>
        <p:txBody>
          <a:bodyPr wrap="none" lIns="48879" tIns="69246" rIns="48879" bIns="69246"/>
          <a:lstStyle/>
          <a:p>
            <a:pPr algn="r" defTabSz="1028700" eaLnBrk="0" hangingPunct="0">
              <a:lnSpc>
                <a:spcPts val="1600"/>
              </a:lnSpc>
              <a:tabLst>
                <a:tab pos="514350" algn="l"/>
                <a:tab pos="1028700" algn="l"/>
                <a:tab pos="1543050" algn="l"/>
              </a:tabLst>
            </a:pPr>
            <a:r>
              <a:rPr lang="en-US">
                <a:solidFill>
                  <a:schemeClr val="accent2"/>
                </a:solidFill>
                <a:latin typeface="Helvetica" pitchFamily="34" charset="0"/>
              </a:rPr>
              <a:t>16</a:t>
            </a:r>
            <a:r>
              <a:rPr lang="en-US">
                <a:latin typeface="Helvetica" pitchFamily="34" charset="0"/>
              </a:rPr>
              <a:t/>
            </a:r>
            <a:br>
              <a:rPr lang="en-US">
                <a:latin typeface="Helvetica" pitchFamily="34" charset="0"/>
              </a:rPr>
            </a:br>
            <a:r>
              <a:rPr lang="en-US">
                <a:latin typeface="Helvetica" pitchFamily="34" charset="0"/>
              </a:rPr>
              <a:t>15</a:t>
            </a:r>
            <a:br>
              <a:rPr lang="en-US">
                <a:latin typeface="Helvetica" pitchFamily="34" charset="0"/>
              </a:rPr>
            </a:br>
            <a:r>
              <a:rPr lang="en-US">
                <a:latin typeface="Helvetica" pitchFamily="34" charset="0"/>
              </a:rPr>
              <a:t>14</a:t>
            </a:r>
            <a:br>
              <a:rPr lang="en-US">
                <a:latin typeface="Helvetica" pitchFamily="34" charset="0"/>
              </a:rPr>
            </a:br>
            <a:r>
              <a:rPr lang="en-US">
                <a:latin typeface="Helvetica" pitchFamily="34" charset="0"/>
              </a:rPr>
              <a:t>13</a:t>
            </a:r>
            <a:br>
              <a:rPr lang="en-US">
                <a:latin typeface="Helvetica" pitchFamily="34" charset="0"/>
              </a:rPr>
            </a:br>
            <a:r>
              <a:rPr lang="en-US">
                <a:latin typeface="Helvetica" pitchFamily="34" charset="0"/>
              </a:rPr>
              <a:t>12</a:t>
            </a:r>
            <a:br>
              <a:rPr lang="en-US">
                <a:latin typeface="Helvetica" pitchFamily="34" charset="0"/>
              </a:rPr>
            </a:br>
            <a:r>
              <a:rPr lang="en-US">
                <a:latin typeface="Helvetica" pitchFamily="34" charset="0"/>
              </a:rPr>
              <a:t>11</a:t>
            </a:r>
            <a:br>
              <a:rPr lang="en-US">
                <a:latin typeface="Helvetica" pitchFamily="34" charset="0"/>
              </a:rPr>
            </a:br>
            <a:r>
              <a:rPr lang="en-US">
                <a:latin typeface="Helvetica" pitchFamily="34" charset="0"/>
              </a:rPr>
              <a:t>10</a:t>
            </a:r>
            <a:br>
              <a:rPr lang="en-US">
                <a:latin typeface="Helvetica" pitchFamily="34" charset="0"/>
              </a:rPr>
            </a:br>
            <a:r>
              <a:rPr lang="en-US">
                <a:latin typeface="Helvetica" pitchFamily="34" charset="0"/>
              </a:rPr>
              <a:t>  9</a:t>
            </a:r>
            <a:br>
              <a:rPr lang="en-US">
                <a:latin typeface="Helvetica" pitchFamily="34" charset="0"/>
              </a:rPr>
            </a:br>
            <a:r>
              <a:rPr lang="en-US">
                <a:latin typeface="Helvetica" pitchFamily="34" charset="0"/>
              </a:rPr>
              <a:t/>
            </a:r>
            <a:br>
              <a:rPr lang="en-US">
                <a:latin typeface="Helvetica" pitchFamily="34" charset="0"/>
              </a:rPr>
            </a:br>
            <a:endParaRPr lang="en-US" sz="2800">
              <a:solidFill>
                <a:srgbClr val="000000"/>
              </a:solidFill>
              <a:latin typeface="Helvetica" pitchFamily="34" charset="0"/>
            </a:endParaRPr>
          </a:p>
        </p:txBody>
      </p:sp>
      <p:sp>
        <p:nvSpPr>
          <p:cNvPr id="141326" name="Rectangle 17"/>
          <p:cNvSpPr>
            <a:spLocks noChangeArrowheads="1"/>
          </p:cNvSpPr>
          <p:nvPr/>
        </p:nvSpPr>
        <p:spPr bwMode="auto">
          <a:xfrm rot="-5400000">
            <a:off x="5015706" y="3110707"/>
            <a:ext cx="1855787" cy="762000"/>
          </a:xfrm>
          <a:prstGeom prst="rect">
            <a:avLst/>
          </a:prstGeom>
          <a:noFill/>
          <a:ln w="9525">
            <a:noFill/>
            <a:miter lim="800000"/>
            <a:headEnd/>
            <a:tailEnd/>
          </a:ln>
          <a:effectLst/>
        </p:spPr>
        <p:txBody>
          <a:bodyPr wrap="none" lIns="48879" tIns="69246" rIns="48879" bIns="69246"/>
          <a:lstStyle/>
          <a:p>
            <a:pPr algn="r" defTabSz="1028700" eaLnBrk="0" hangingPunct="0">
              <a:lnSpc>
                <a:spcPts val="1600"/>
              </a:lnSpc>
              <a:tabLst>
                <a:tab pos="514350" algn="l"/>
                <a:tab pos="1028700" algn="l"/>
                <a:tab pos="1543050" algn="l"/>
              </a:tabLst>
            </a:pPr>
            <a:r>
              <a:rPr lang="en-US">
                <a:latin typeface="Helvetica" pitchFamily="34" charset="0"/>
              </a:rPr>
              <a:t>8</a:t>
            </a:r>
            <a:br>
              <a:rPr lang="en-US">
                <a:latin typeface="Helvetica" pitchFamily="34" charset="0"/>
              </a:rPr>
            </a:br>
            <a:r>
              <a:rPr lang="en-US">
                <a:latin typeface="Helvetica" pitchFamily="34" charset="0"/>
              </a:rPr>
              <a:t>7</a:t>
            </a:r>
            <a:br>
              <a:rPr lang="en-US">
                <a:latin typeface="Helvetica" pitchFamily="34" charset="0"/>
              </a:rPr>
            </a:br>
            <a:r>
              <a:rPr lang="en-US">
                <a:latin typeface="Helvetica" pitchFamily="34" charset="0"/>
              </a:rPr>
              <a:t>6</a:t>
            </a:r>
            <a:br>
              <a:rPr lang="en-US">
                <a:latin typeface="Helvetica" pitchFamily="34" charset="0"/>
              </a:rPr>
            </a:br>
            <a:r>
              <a:rPr lang="en-US">
                <a:latin typeface="Helvetica" pitchFamily="34" charset="0"/>
              </a:rPr>
              <a:t>5</a:t>
            </a:r>
            <a:br>
              <a:rPr lang="en-US">
                <a:latin typeface="Helvetica" pitchFamily="34" charset="0"/>
              </a:rPr>
            </a:br>
            <a:r>
              <a:rPr lang="en-US">
                <a:latin typeface="Helvetica" pitchFamily="34" charset="0"/>
              </a:rPr>
              <a:t>4</a:t>
            </a:r>
            <a:br>
              <a:rPr lang="en-US">
                <a:latin typeface="Helvetica" pitchFamily="34" charset="0"/>
              </a:rPr>
            </a:br>
            <a:r>
              <a:rPr lang="en-US">
                <a:latin typeface="Helvetica" pitchFamily="34" charset="0"/>
              </a:rPr>
              <a:t>3</a:t>
            </a:r>
            <a:br>
              <a:rPr lang="en-US">
                <a:latin typeface="Helvetica" pitchFamily="34" charset="0"/>
              </a:rPr>
            </a:br>
            <a:r>
              <a:rPr lang="en-US">
                <a:latin typeface="Helvetica" pitchFamily="34" charset="0"/>
              </a:rPr>
              <a:t>2</a:t>
            </a:r>
            <a:br>
              <a:rPr lang="en-US">
                <a:latin typeface="Helvetica" pitchFamily="34" charset="0"/>
              </a:rPr>
            </a:br>
            <a:r>
              <a:rPr lang="en-US">
                <a:latin typeface="Helvetica" pitchFamily="34" charset="0"/>
              </a:rPr>
              <a:t>1</a:t>
            </a:r>
            <a:br>
              <a:rPr lang="en-US">
                <a:latin typeface="Helvetica" pitchFamily="34" charset="0"/>
              </a:rPr>
            </a:br>
            <a:r>
              <a:rPr lang="en-US">
                <a:latin typeface="Helvetica" pitchFamily="34" charset="0"/>
              </a:rPr>
              <a:t/>
            </a:r>
            <a:br>
              <a:rPr lang="en-US">
                <a:latin typeface="Helvetica" pitchFamily="34" charset="0"/>
              </a:rPr>
            </a:br>
            <a:endParaRPr lang="en-US" sz="2800">
              <a:solidFill>
                <a:srgbClr val="000000"/>
              </a:solidFill>
              <a:latin typeface="Helvetica" pitchFamily="34" charset="0"/>
            </a:endParaRPr>
          </a:p>
        </p:txBody>
      </p:sp>
      <p:sp>
        <p:nvSpPr>
          <p:cNvPr id="141327" name="Text Box 18"/>
          <p:cNvSpPr txBox="1">
            <a:spLocks noChangeArrowheads="1"/>
          </p:cNvSpPr>
          <p:nvPr/>
        </p:nvSpPr>
        <p:spPr bwMode="auto">
          <a:xfrm>
            <a:off x="1217613" y="1447800"/>
            <a:ext cx="1247457" cy="461665"/>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2400" dirty="0" err="1" smtClean="0">
                <a:solidFill>
                  <a:schemeClr val="accent1"/>
                </a:solidFill>
                <a:latin typeface="Helvetica" pitchFamily="34" charset="0"/>
              </a:rPr>
              <a:t>Réseau</a:t>
            </a:r>
            <a:endParaRPr lang="en-US" dirty="0">
              <a:solidFill>
                <a:schemeClr val="accent1"/>
              </a:solidFill>
              <a:latin typeface="Helvetica" pitchFamily="34" charset="0"/>
            </a:endParaRPr>
          </a:p>
        </p:txBody>
      </p:sp>
      <p:sp>
        <p:nvSpPr>
          <p:cNvPr id="141328" name="Text Box 19"/>
          <p:cNvSpPr txBox="1">
            <a:spLocks noChangeArrowheads="1"/>
          </p:cNvSpPr>
          <p:nvPr/>
        </p:nvSpPr>
        <p:spPr bwMode="auto">
          <a:xfrm>
            <a:off x="5048250" y="1447800"/>
            <a:ext cx="784189" cy="461665"/>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2400" dirty="0" err="1" smtClean="0">
                <a:latin typeface="Helvetica" pitchFamily="34" charset="0"/>
              </a:rPr>
              <a:t>hôte</a:t>
            </a:r>
            <a:endParaRPr lang="en-US" dirty="0">
              <a:solidFill>
                <a:schemeClr val="accent1"/>
              </a:solidFill>
              <a:latin typeface="Helvetica" pitchFamily="34" charset="0"/>
            </a:endParaRPr>
          </a:p>
        </p:txBody>
      </p:sp>
      <p:sp>
        <p:nvSpPr>
          <p:cNvPr id="141329" name="Rectangle 20"/>
          <p:cNvSpPr>
            <a:spLocks noChangeArrowheads="1"/>
          </p:cNvSpPr>
          <p:nvPr/>
        </p:nvSpPr>
        <p:spPr bwMode="auto">
          <a:xfrm>
            <a:off x="3733800" y="31242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00000000</a:t>
            </a:r>
            <a:endParaRPr lang="en-US" sz="2800">
              <a:solidFill>
                <a:srgbClr val="000000"/>
              </a:solidFill>
              <a:latin typeface="Helvetica" pitchFamily="34" charset="0"/>
            </a:endParaRPr>
          </a:p>
        </p:txBody>
      </p:sp>
      <p:sp>
        <p:nvSpPr>
          <p:cNvPr id="141330" name="Rectangle 21"/>
          <p:cNvSpPr>
            <a:spLocks noChangeArrowheads="1"/>
          </p:cNvSpPr>
          <p:nvPr/>
        </p:nvSpPr>
        <p:spPr bwMode="auto">
          <a:xfrm>
            <a:off x="5459413" y="3124200"/>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00000001</a:t>
            </a:r>
            <a:endParaRPr lang="en-US" sz="2800">
              <a:solidFill>
                <a:srgbClr val="000000"/>
              </a:solidFill>
              <a:latin typeface="Helvetica" pitchFamily="34" charset="0"/>
            </a:endParaRPr>
          </a:p>
        </p:txBody>
      </p:sp>
      <p:sp>
        <p:nvSpPr>
          <p:cNvPr id="141331" name="Rectangle 22"/>
          <p:cNvSpPr>
            <a:spLocks noChangeArrowheads="1"/>
          </p:cNvSpPr>
          <p:nvPr/>
        </p:nvSpPr>
        <p:spPr bwMode="auto">
          <a:xfrm>
            <a:off x="3706813" y="4800600"/>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11111111</a:t>
            </a:r>
            <a:endParaRPr lang="en-US" sz="2800">
              <a:solidFill>
                <a:srgbClr val="000000"/>
              </a:solidFill>
              <a:latin typeface="Helvetica" pitchFamily="34" charset="0"/>
            </a:endParaRPr>
          </a:p>
        </p:txBody>
      </p:sp>
      <p:sp>
        <p:nvSpPr>
          <p:cNvPr id="141332" name="Rectangle 23"/>
          <p:cNvSpPr>
            <a:spLocks noChangeArrowheads="1"/>
          </p:cNvSpPr>
          <p:nvPr/>
        </p:nvSpPr>
        <p:spPr bwMode="auto">
          <a:xfrm>
            <a:off x="5459413" y="4800600"/>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11111111</a:t>
            </a:r>
            <a:endParaRPr lang="en-US" sz="2800">
              <a:solidFill>
                <a:srgbClr val="000000"/>
              </a:solidFill>
              <a:latin typeface="Helvetica" pitchFamily="34" charset="0"/>
            </a:endParaRPr>
          </a:p>
        </p:txBody>
      </p:sp>
      <p:sp>
        <p:nvSpPr>
          <p:cNvPr id="141333" name="Line 24"/>
          <p:cNvSpPr>
            <a:spLocks noChangeShapeType="1"/>
          </p:cNvSpPr>
          <p:nvPr/>
        </p:nvSpPr>
        <p:spPr bwMode="auto">
          <a:xfrm>
            <a:off x="3810000" y="1676400"/>
            <a:ext cx="0" cy="3733800"/>
          </a:xfrm>
          <a:prstGeom prst="line">
            <a:avLst/>
          </a:prstGeom>
          <a:noFill/>
          <a:ln w="38100">
            <a:solidFill>
              <a:schemeClr val="accent2"/>
            </a:solidFill>
            <a:round/>
            <a:headEnd type="none" w="sm" len="sm"/>
            <a:tailEnd type="none" w="sm" len="sm"/>
          </a:ln>
          <a:effectLst/>
        </p:spPr>
        <p:txBody>
          <a:bodyPr anchor="ctr">
            <a:spAutoFit/>
          </a:bodyPr>
          <a:lstStyle/>
          <a:p>
            <a:endParaRPr lang="en-US"/>
          </a:p>
        </p:txBody>
      </p:sp>
      <p:sp>
        <p:nvSpPr>
          <p:cNvPr id="141334" name="Rectangle 25"/>
          <p:cNvSpPr>
            <a:spLocks noChangeArrowheads="1"/>
          </p:cNvSpPr>
          <p:nvPr/>
        </p:nvSpPr>
        <p:spPr bwMode="auto">
          <a:xfrm>
            <a:off x="3706813" y="4419600"/>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11111111</a:t>
            </a:r>
            <a:endParaRPr lang="en-US" sz="2800">
              <a:solidFill>
                <a:srgbClr val="000000"/>
              </a:solidFill>
              <a:latin typeface="Helvetica" pitchFamily="34" charset="0"/>
            </a:endParaRPr>
          </a:p>
        </p:txBody>
      </p:sp>
      <p:sp>
        <p:nvSpPr>
          <p:cNvPr id="141335" name="Rectangle 26"/>
          <p:cNvSpPr>
            <a:spLocks noChangeArrowheads="1"/>
          </p:cNvSpPr>
          <p:nvPr/>
        </p:nvSpPr>
        <p:spPr bwMode="auto">
          <a:xfrm>
            <a:off x="5459413" y="4419600"/>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11111110</a:t>
            </a:r>
            <a:endParaRPr lang="en-US" sz="2800">
              <a:solidFill>
                <a:srgbClr val="000000"/>
              </a:solidFill>
              <a:latin typeface="Helvetica" pitchFamily="34" charset="0"/>
            </a:endParaRPr>
          </a:p>
        </p:txBody>
      </p:sp>
      <p:sp>
        <p:nvSpPr>
          <p:cNvPr id="141336" name="Rectangle 27"/>
          <p:cNvSpPr>
            <a:spLocks noChangeArrowheads="1"/>
          </p:cNvSpPr>
          <p:nvPr/>
        </p:nvSpPr>
        <p:spPr bwMode="auto">
          <a:xfrm rot="-5400000">
            <a:off x="6311106" y="3747294"/>
            <a:ext cx="407988" cy="838200"/>
          </a:xfrm>
          <a:prstGeom prst="rect">
            <a:avLst/>
          </a:prstGeom>
          <a:noFill/>
          <a:ln w="9525">
            <a:noFill/>
            <a:miter lim="800000"/>
            <a:headEnd/>
            <a:tailEnd/>
          </a:ln>
          <a:effectLst/>
        </p:spPr>
        <p:txBody>
          <a:bodyPr wrap="none" lIns="48879" tIns="69246" rIns="48879" bIns="69246"/>
          <a:lstStyle/>
          <a:p>
            <a:pPr algn="l" defTabSz="1028700" eaLnBrk="0" hangingPunct="0">
              <a:lnSpc>
                <a:spcPts val="2500"/>
              </a:lnSpc>
              <a:tabLst>
                <a:tab pos="514350" algn="l"/>
                <a:tab pos="1028700" algn="l"/>
                <a:tab pos="1543050" algn="l"/>
              </a:tabLst>
            </a:pPr>
            <a:r>
              <a:rPr lang="en-US" sz="2400">
                <a:latin typeface="Helvetica" pitchFamily="34" charset="0"/>
              </a:rPr>
              <a:t>...</a:t>
            </a:r>
            <a:endParaRPr lang="en-US" sz="2800">
              <a:solidFill>
                <a:srgbClr val="000000"/>
              </a:solidFill>
              <a:latin typeface="Helvetica" pitchFamily="34" charset="0"/>
            </a:endParaRPr>
          </a:p>
        </p:txBody>
      </p:sp>
      <p:sp>
        <p:nvSpPr>
          <p:cNvPr id="141337" name="Rectangle 28"/>
          <p:cNvSpPr>
            <a:spLocks noChangeArrowheads="1"/>
          </p:cNvSpPr>
          <p:nvPr/>
        </p:nvSpPr>
        <p:spPr bwMode="auto">
          <a:xfrm rot="-5400000">
            <a:off x="4634706" y="3747294"/>
            <a:ext cx="407988" cy="838200"/>
          </a:xfrm>
          <a:prstGeom prst="rect">
            <a:avLst/>
          </a:prstGeom>
          <a:noFill/>
          <a:ln w="9525">
            <a:noFill/>
            <a:miter lim="800000"/>
            <a:headEnd/>
            <a:tailEnd/>
          </a:ln>
          <a:effectLst/>
        </p:spPr>
        <p:txBody>
          <a:bodyPr wrap="none" lIns="48879" tIns="69246" rIns="48879" bIns="69246"/>
          <a:lstStyle/>
          <a:p>
            <a:pPr algn="l" defTabSz="1028700" eaLnBrk="0" hangingPunct="0">
              <a:lnSpc>
                <a:spcPts val="2500"/>
              </a:lnSpc>
              <a:tabLst>
                <a:tab pos="514350" algn="l"/>
                <a:tab pos="1028700" algn="l"/>
                <a:tab pos="1543050" algn="l"/>
              </a:tabLst>
            </a:pPr>
            <a:r>
              <a:rPr lang="en-US" sz="2400">
                <a:latin typeface="Helvetica" pitchFamily="34" charset="0"/>
              </a:rPr>
              <a:t>...</a:t>
            </a:r>
            <a:endParaRPr lang="en-US" sz="2800">
              <a:solidFill>
                <a:srgbClr val="000000"/>
              </a:solidFill>
              <a:latin typeface="Helvetica" pitchFamily="34" charset="0"/>
            </a:endParaRPr>
          </a:p>
        </p:txBody>
      </p:sp>
      <p:sp>
        <p:nvSpPr>
          <p:cNvPr id="141338" name="Rectangle 29"/>
          <p:cNvSpPr>
            <a:spLocks noChangeArrowheads="1"/>
          </p:cNvSpPr>
          <p:nvPr/>
        </p:nvSpPr>
        <p:spPr bwMode="auto">
          <a:xfrm>
            <a:off x="3733800" y="34290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00000000</a:t>
            </a:r>
            <a:endParaRPr lang="en-US" sz="2800">
              <a:solidFill>
                <a:srgbClr val="000000"/>
              </a:solidFill>
              <a:latin typeface="Helvetica" pitchFamily="34" charset="0"/>
            </a:endParaRPr>
          </a:p>
        </p:txBody>
      </p:sp>
      <p:sp>
        <p:nvSpPr>
          <p:cNvPr id="141339" name="Rectangle 30"/>
          <p:cNvSpPr>
            <a:spLocks noChangeArrowheads="1"/>
          </p:cNvSpPr>
          <p:nvPr/>
        </p:nvSpPr>
        <p:spPr bwMode="auto">
          <a:xfrm>
            <a:off x="5459413" y="3429000"/>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00000011</a:t>
            </a:r>
            <a:endParaRPr lang="en-US" sz="2800">
              <a:solidFill>
                <a:srgbClr val="000000"/>
              </a:solidFill>
              <a:latin typeface="Helvetica" pitchFamily="34" charset="0"/>
            </a:endParaRPr>
          </a:p>
        </p:txBody>
      </p:sp>
      <p:sp>
        <p:nvSpPr>
          <p:cNvPr id="141340" name="Rectangle 31"/>
          <p:cNvSpPr>
            <a:spLocks noChangeArrowheads="1"/>
          </p:cNvSpPr>
          <p:nvPr/>
        </p:nvSpPr>
        <p:spPr bwMode="auto">
          <a:xfrm>
            <a:off x="5459413" y="4038600"/>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11111101</a:t>
            </a:r>
            <a:endParaRPr lang="en-US" sz="2800">
              <a:solidFill>
                <a:srgbClr val="000000"/>
              </a:solidFill>
              <a:latin typeface="Helvetica" pitchFamily="34" charset="0"/>
            </a:endParaRPr>
          </a:p>
        </p:txBody>
      </p:sp>
      <p:sp>
        <p:nvSpPr>
          <p:cNvPr id="141341" name="Rectangle 32"/>
          <p:cNvSpPr>
            <a:spLocks noChangeArrowheads="1"/>
          </p:cNvSpPr>
          <p:nvPr/>
        </p:nvSpPr>
        <p:spPr bwMode="auto">
          <a:xfrm>
            <a:off x="8229600" y="2819400"/>
            <a:ext cx="381000" cy="4572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latin typeface="Helvetica" pitchFamily="34" charset="0"/>
              </a:rPr>
              <a:t>1</a:t>
            </a:r>
            <a:endParaRPr lang="en-US" sz="2800">
              <a:solidFill>
                <a:srgbClr val="000000"/>
              </a:solidFill>
              <a:latin typeface="Helvetica" pitchFamily="34" charset="0"/>
            </a:endParaRPr>
          </a:p>
        </p:txBody>
      </p:sp>
      <p:sp>
        <p:nvSpPr>
          <p:cNvPr id="141342" name="Rectangle 33"/>
          <p:cNvSpPr>
            <a:spLocks noChangeArrowheads="1"/>
          </p:cNvSpPr>
          <p:nvPr/>
        </p:nvSpPr>
        <p:spPr bwMode="auto">
          <a:xfrm>
            <a:off x="8229600" y="3124200"/>
            <a:ext cx="381000" cy="4572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latin typeface="Helvetica" pitchFamily="34" charset="0"/>
              </a:rPr>
              <a:t>2</a:t>
            </a:r>
            <a:endParaRPr lang="en-US" sz="2800">
              <a:solidFill>
                <a:srgbClr val="000000"/>
              </a:solidFill>
              <a:latin typeface="Helvetica" pitchFamily="34" charset="0"/>
            </a:endParaRPr>
          </a:p>
        </p:txBody>
      </p:sp>
      <p:sp>
        <p:nvSpPr>
          <p:cNvPr id="141343" name="Rectangle 34"/>
          <p:cNvSpPr>
            <a:spLocks noChangeArrowheads="1"/>
          </p:cNvSpPr>
          <p:nvPr/>
        </p:nvSpPr>
        <p:spPr bwMode="auto">
          <a:xfrm>
            <a:off x="8229600" y="3429000"/>
            <a:ext cx="381000" cy="4572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latin typeface="Helvetica" pitchFamily="34" charset="0"/>
              </a:rPr>
              <a:t>3</a:t>
            </a:r>
            <a:endParaRPr lang="en-US" sz="2800">
              <a:solidFill>
                <a:srgbClr val="000000"/>
              </a:solidFill>
              <a:latin typeface="Helvetica" pitchFamily="34" charset="0"/>
            </a:endParaRPr>
          </a:p>
        </p:txBody>
      </p:sp>
      <p:sp>
        <p:nvSpPr>
          <p:cNvPr id="141344" name="Rectangle 35"/>
          <p:cNvSpPr>
            <a:spLocks noChangeArrowheads="1"/>
          </p:cNvSpPr>
          <p:nvPr/>
        </p:nvSpPr>
        <p:spPr bwMode="auto">
          <a:xfrm>
            <a:off x="7467600" y="4038600"/>
            <a:ext cx="381000" cy="4572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latin typeface="Helvetica" pitchFamily="34" charset="0"/>
              </a:rPr>
              <a:t>65534</a:t>
            </a:r>
            <a:endParaRPr lang="en-US" sz="2800">
              <a:solidFill>
                <a:srgbClr val="000000"/>
              </a:solidFill>
              <a:latin typeface="Helvetica" pitchFamily="34" charset="0"/>
            </a:endParaRPr>
          </a:p>
        </p:txBody>
      </p:sp>
      <p:sp>
        <p:nvSpPr>
          <p:cNvPr id="141345" name="Rectangle 36"/>
          <p:cNvSpPr>
            <a:spLocks noChangeArrowheads="1"/>
          </p:cNvSpPr>
          <p:nvPr/>
        </p:nvSpPr>
        <p:spPr bwMode="auto">
          <a:xfrm>
            <a:off x="7467600" y="4419600"/>
            <a:ext cx="381000" cy="4572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latin typeface="Helvetica" pitchFamily="34" charset="0"/>
              </a:rPr>
              <a:t>65535</a:t>
            </a:r>
            <a:endParaRPr lang="en-US" sz="2800">
              <a:solidFill>
                <a:srgbClr val="000000"/>
              </a:solidFill>
              <a:latin typeface="Helvetica" pitchFamily="34" charset="0"/>
            </a:endParaRPr>
          </a:p>
        </p:txBody>
      </p:sp>
      <p:sp>
        <p:nvSpPr>
          <p:cNvPr id="141346" name="Rectangle 37"/>
          <p:cNvSpPr>
            <a:spLocks noChangeArrowheads="1"/>
          </p:cNvSpPr>
          <p:nvPr/>
        </p:nvSpPr>
        <p:spPr bwMode="auto">
          <a:xfrm>
            <a:off x="7467600" y="4800600"/>
            <a:ext cx="381000" cy="4572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latin typeface="Helvetica" pitchFamily="34" charset="0"/>
              </a:rPr>
              <a:t>65536</a:t>
            </a:r>
            <a:endParaRPr lang="en-US" sz="2800">
              <a:solidFill>
                <a:srgbClr val="000000"/>
              </a:solidFill>
              <a:latin typeface="Helvetica" pitchFamily="34" charset="0"/>
            </a:endParaRPr>
          </a:p>
        </p:txBody>
      </p:sp>
      <p:sp>
        <p:nvSpPr>
          <p:cNvPr id="141347" name="Line 38"/>
          <p:cNvSpPr>
            <a:spLocks noChangeShapeType="1"/>
          </p:cNvSpPr>
          <p:nvPr/>
        </p:nvSpPr>
        <p:spPr bwMode="auto">
          <a:xfrm>
            <a:off x="7467600" y="5943600"/>
            <a:ext cx="1066800" cy="0"/>
          </a:xfrm>
          <a:prstGeom prst="line">
            <a:avLst/>
          </a:prstGeom>
          <a:noFill/>
          <a:ln w="38100">
            <a:solidFill>
              <a:schemeClr val="tx1"/>
            </a:solidFill>
            <a:round/>
            <a:headEnd type="none" w="sm" len="sm"/>
            <a:tailEnd type="none" w="sm" len="sm"/>
          </a:ln>
          <a:effectLst/>
        </p:spPr>
        <p:txBody>
          <a:bodyPr anchor="ctr">
            <a:spAutoFit/>
          </a:bodyPr>
          <a:lstStyle/>
          <a:p>
            <a:endParaRPr lang="en-US"/>
          </a:p>
        </p:txBody>
      </p:sp>
      <p:sp>
        <p:nvSpPr>
          <p:cNvPr id="141348" name="Rectangle 39"/>
          <p:cNvSpPr>
            <a:spLocks noChangeArrowheads="1"/>
          </p:cNvSpPr>
          <p:nvPr/>
        </p:nvSpPr>
        <p:spPr bwMode="auto">
          <a:xfrm>
            <a:off x="7543800" y="5181600"/>
            <a:ext cx="381000" cy="4572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latin typeface="Helvetica" pitchFamily="34" charset="0"/>
              </a:rPr>
              <a:t>–</a:t>
            </a:r>
            <a:endParaRPr lang="en-US" sz="2800">
              <a:solidFill>
                <a:srgbClr val="000000"/>
              </a:solidFill>
              <a:latin typeface="Helvetica" pitchFamily="34" charset="0"/>
            </a:endParaRPr>
          </a:p>
        </p:txBody>
      </p:sp>
      <p:sp>
        <p:nvSpPr>
          <p:cNvPr id="141349" name="Rectangle 40"/>
          <p:cNvSpPr>
            <a:spLocks noChangeArrowheads="1"/>
          </p:cNvSpPr>
          <p:nvPr/>
        </p:nvSpPr>
        <p:spPr bwMode="auto">
          <a:xfrm rot="-5400000">
            <a:off x="8292306" y="3747294"/>
            <a:ext cx="407988" cy="838200"/>
          </a:xfrm>
          <a:prstGeom prst="rect">
            <a:avLst/>
          </a:prstGeom>
          <a:noFill/>
          <a:ln w="9525">
            <a:noFill/>
            <a:miter lim="800000"/>
            <a:headEnd/>
            <a:tailEnd/>
          </a:ln>
          <a:effectLst/>
        </p:spPr>
        <p:txBody>
          <a:bodyPr wrap="none" lIns="48879" tIns="69246" rIns="48879" bIns="69246"/>
          <a:lstStyle/>
          <a:p>
            <a:pPr algn="l" defTabSz="1028700" eaLnBrk="0" hangingPunct="0">
              <a:lnSpc>
                <a:spcPts val="2500"/>
              </a:lnSpc>
              <a:tabLst>
                <a:tab pos="514350" algn="l"/>
                <a:tab pos="1028700" algn="l"/>
                <a:tab pos="1543050" algn="l"/>
              </a:tabLst>
            </a:pPr>
            <a:r>
              <a:rPr lang="en-US" sz="2400">
                <a:latin typeface="Helvetica" pitchFamily="34" charset="0"/>
              </a:rPr>
              <a:t>...</a:t>
            </a:r>
            <a:endParaRPr lang="en-US" sz="2800">
              <a:solidFill>
                <a:srgbClr val="000000"/>
              </a:solidFill>
              <a:latin typeface="Helvetica" pitchFamily="34" charset="0"/>
            </a:endParaRPr>
          </a:p>
        </p:txBody>
      </p:sp>
      <p:sp>
        <p:nvSpPr>
          <p:cNvPr id="141350" name="Rectangle 41"/>
          <p:cNvSpPr>
            <a:spLocks noChangeArrowheads="1"/>
          </p:cNvSpPr>
          <p:nvPr/>
        </p:nvSpPr>
        <p:spPr bwMode="auto">
          <a:xfrm>
            <a:off x="8229600" y="5181600"/>
            <a:ext cx="381000" cy="5334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latin typeface="Helvetica" pitchFamily="34" charset="0"/>
              </a:rPr>
              <a:t>2</a:t>
            </a:r>
            <a:endParaRPr lang="en-US" sz="2800">
              <a:solidFill>
                <a:srgbClr val="000000"/>
              </a:solidFill>
              <a:latin typeface="Helvetica" pitchFamily="34" charset="0"/>
            </a:endParaRPr>
          </a:p>
        </p:txBody>
      </p:sp>
      <p:sp>
        <p:nvSpPr>
          <p:cNvPr id="141351" name="Rectangle 42"/>
          <p:cNvSpPr>
            <a:spLocks noChangeArrowheads="1"/>
          </p:cNvSpPr>
          <p:nvPr/>
        </p:nvSpPr>
        <p:spPr bwMode="auto">
          <a:xfrm>
            <a:off x="7467600" y="5715000"/>
            <a:ext cx="381000" cy="4572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latin typeface="Helvetica" pitchFamily="34" charset="0"/>
              </a:rPr>
              <a:t>65534</a:t>
            </a:r>
            <a:endParaRPr lang="en-US" sz="2800">
              <a:solidFill>
                <a:srgbClr val="000000"/>
              </a:solidFill>
              <a:latin typeface="Helvetica" pitchFamily="34" charset="0"/>
            </a:endParaRPr>
          </a:p>
        </p:txBody>
      </p:sp>
      <p:sp>
        <p:nvSpPr>
          <p:cNvPr id="141352" name="Rectangle 43"/>
          <p:cNvSpPr>
            <a:spLocks noChangeArrowheads="1"/>
          </p:cNvSpPr>
          <p:nvPr/>
        </p:nvSpPr>
        <p:spPr bwMode="auto">
          <a:xfrm>
            <a:off x="7315200" y="2286000"/>
            <a:ext cx="381000" cy="4572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latin typeface="Helvetica" pitchFamily="34" charset="0"/>
              </a:rPr>
              <a:t>N</a:t>
            </a:r>
            <a:endParaRPr lang="en-US" sz="2800">
              <a:solidFill>
                <a:srgbClr val="000000"/>
              </a:solidFill>
              <a:latin typeface="Helvetica" pitchFamily="34" charset="0"/>
            </a:endParaRPr>
          </a:p>
        </p:txBody>
      </p:sp>
      <p:sp>
        <p:nvSpPr>
          <p:cNvPr id="141353" name="Rectangle 44"/>
          <p:cNvSpPr>
            <a:spLocks noChangeArrowheads="1"/>
          </p:cNvSpPr>
          <p:nvPr/>
        </p:nvSpPr>
        <p:spPr bwMode="auto">
          <a:xfrm>
            <a:off x="3276600" y="5715000"/>
            <a:ext cx="381000" cy="4572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2800">
                <a:solidFill>
                  <a:schemeClr val="accent1"/>
                </a:solidFill>
                <a:latin typeface="Helvetica" pitchFamily="34" charset="0"/>
              </a:rPr>
              <a:t>2</a:t>
            </a:r>
            <a:r>
              <a:rPr lang="en-US" sz="2800" baseline="30000">
                <a:solidFill>
                  <a:schemeClr val="accent1"/>
                </a:solidFill>
                <a:latin typeface="Helvetica" pitchFamily="34" charset="0"/>
              </a:rPr>
              <a:t>N</a:t>
            </a:r>
            <a:r>
              <a:rPr lang="en-US" sz="2800">
                <a:solidFill>
                  <a:schemeClr val="accent1"/>
                </a:solidFill>
                <a:latin typeface="Helvetica" pitchFamily="34" charset="0"/>
              </a:rPr>
              <a:t> – 2</a:t>
            </a:r>
            <a:r>
              <a:rPr lang="en-US" sz="2800">
                <a:latin typeface="Helvetica" pitchFamily="34" charset="0"/>
              </a:rPr>
              <a:t> = 2</a:t>
            </a:r>
            <a:r>
              <a:rPr lang="en-US" sz="2800" baseline="30000">
                <a:latin typeface="Helvetica" pitchFamily="34" charset="0"/>
              </a:rPr>
              <a:t>16 </a:t>
            </a:r>
            <a:r>
              <a:rPr lang="en-US" sz="2800">
                <a:latin typeface="Helvetica" pitchFamily="34" charset="0"/>
              </a:rPr>
              <a:t>– 2 = 65534</a:t>
            </a:r>
          </a:p>
        </p:txBody>
      </p:sp>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4"/>
          <p:cNvSpPr>
            <a:spLocks noGrp="1"/>
          </p:cNvSpPr>
          <p:nvPr>
            <p:ph type="sldNum" sz="quarter" idx="12"/>
          </p:nvPr>
        </p:nvSpPr>
        <p:spPr>
          <a:noFill/>
          <a:ln>
            <a:miter lim="800000"/>
            <a:headEnd/>
            <a:tailEnd/>
          </a:ln>
        </p:spPr>
        <p:txBody>
          <a:bodyPr/>
          <a:lstStyle/>
          <a:p>
            <a:fld id="{9EE2C241-5BD4-4D95-8BFC-94BC41A019E4}" type="slidenum">
              <a:rPr lang="en-US" smtClean="0"/>
              <a:pPr/>
              <a:t>148</a:t>
            </a:fld>
            <a:endParaRPr lang="en-US" smtClean="0"/>
          </a:p>
        </p:txBody>
      </p:sp>
      <p:sp>
        <p:nvSpPr>
          <p:cNvPr id="142339" name="Rectangle 2"/>
          <p:cNvSpPr>
            <a:spLocks noChangeArrowheads="1"/>
          </p:cNvSpPr>
          <p:nvPr/>
        </p:nvSpPr>
        <p:spPr bwMode="auto">
          <a:xfrm>
            <a:off x="1038225" y="1987550"/>
            <a:ext cx="6929438" cy="4100513"/>
          </a:xfrm>
          <a:prstGeom prst="rect">
            <a:avLst/>
          </a:prstGeom>
          <a:solidFill>
            <a:srgbClr val="FFEFC2"/>
          </a:solidFill>
          <a:ln w="12700">
            <a:solidFill>
              <a:srgbClr val="000000"/>
            </a:solidFill>
            <a:miter lim="800000"/>
            <a:headEnd/>
            <a:tailEnd/>
          </a:ln>
          <a:effectLst/>
        </p:spPr>
        <p:txBody>
          <a:bodyPr wrap="none" anchor="ctr"/>
          <a:lstStyle/>
          <a:p>
            <a:endParaRPr lang="fr-FR"/>
          </a:p>
        </p:txBody>
      </p:sp>
      <p:sp>
        <p:nvSpPr>
          <p:cNvPr id="142340" name="Rectangle 3"/>
          <p:cNvSpPr>
            <a:spLocks noChangeArrowheads="1"/>
          </p:cNvSpPr>
          <p:nvPr/>
        </p:nvSpPr>
        <p:spPr bwMode="auto">
          <a:xfrm>
            <a:off x="1038225" y="1901825"/>
            <a:ext cx="6929438" cy="585788"/>
          </a:xfrm>
          <a:prstGeom prst="rect">
            <a:avLst/>
          </a:prstGeom>
          <a:solidFill>
            <a:schemeClr val="folHlink"/>
          </a:solidFill>
          <a:ln w="12700">
            <a:solidFill>
              <a:srgbClr val="000000"/>
            </a:solidFill>
            <a:miter lim="800000"/>
            <a:headEnd/>
            <a:tailEnd/>
          </a:ln>
          <a:effectLst/>
        </p:spPr>
        <p:txBody>
          <a:bodyPr wrap="none" anchor="ctr"/>
          <a:lstStyle/>
          <a:p>
            <a:endParaRPr lang="fr-FR"/>
          </a:p>
        </p:txBody>
      </p:sp>
      <p:sp>
        <p:nvSpPr>
          <p:cNvPr id="142341" name="Rectangle 4"/>
          <p:cNvSpPr>
            <a:spLocks noGrp="1" noChangeArrowheads="1"/>
          </p:cNvSpPr>
          <p:nvPr>
            <p:ph type="title"/>
          </p:nvPr>
        </p:nvSpPr>
        <p:spPr>
          <a:xfrm>
            <a:off x="762000" y="228600"/>
            <a:ext cx="7959725" cy="1143000"/>
          </a:xfrm>
          <a:noFill/>
          <a:effectLst>
            <a:outerShdw dist="35921" dir="2700000" algn="ctr" rotWithShape="0">
              <a:schemeClr val="bg2"/>
            </a:outerShdw>
          </a:effectLst>
        </p:spPr>
        <p:txBody>
          <a:bodyPr lIns="82153" tIns="41076" rIns="82153" bIns="41076"/>
          <a:lstStyle/>
          <a:p>
            <a:pPr eaLnBrk="1" hangingPunct="1"/>
            <a:r>
              <a:rPr lang="en-US" smtClean="0"/>
              <a:t>IP Address Classes Exercise</a:t>
            </a:r>
          </a:p>
        </p:txBody>
      </p:sp>
      <p:sp>
        <p:nvSpPr>
          <p:cNvPr id="142342" name="Freeform 5"/>
          <p:cNvSpPr>
            <a:spLocks/>
          </p:cNvSpPr>
          <p:nvPr/>
        </p:nvSpPr>
        <p:spPr bwMode="auto">
          <a:xfrm>
            <a:off x="7974013" y="1722438"/>
            <a:ext cx="173037" cy="4373562"/>
          </a:xfrm>
          <a:custGeom>
            <a:avLst/>
            <a:gdLst>
              <a:gd name="T0" fmla="*/ 2147483647 w 97"/>
              <a:gd name="T1" fmla="*/ 0 h 2449"/>
              <a:gd name="T2" fmla="*/ 2147483647 w 97"/>
              <a:gd name="T3" fmla="*/ 0 h 2449"/>
              <a:gd name="T4" fmla="*/ 0 w 97"/>
              <a:gd name="T5" fmla="*/ 2147483647 h 2449"/>
              <a:gd name="T6" fmla="*/ 0 w 97"/>
              <a:gd name="T7" fmla="*/ 2147483647 h 2449"/>
              <a:gd name="T8" fmla="*/ 2147483647 w 97"/>
              <a:gd name="T9" fmla="*/ 2147483647 h 2449"/>
              <a:gd name="T10" fmla="*/ 2147483647 w 97"/>
              <a:gd name="T11" fmla="*/ 0 h 24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 h="2449">
                <a:moveTo>
                  <a:pt x="96" y="0"/>
                </a:moveTo>
                <a:lnTo>
                  <a:pt x="96" y="0"/>
                </a:lnTo>
                <a:lnTo>
                  <a:pt x="0" y="96"/>
                </a:lnTo>
                <a:lnTo>
                  <a:pt x="0" y="2448"/>
                </a:lnTo>
                <a:lnTo>
                  <a:pt x="96" y="2352"/>
                </a:lnTo>
                <a:lnTo>
                  <a:pt x="96" y="0"/>
                </a:lnTo>
              </a:path>
            </a:pathLst>
          </a:custGeom>
          <a:solidFill>
            <a:srgbClr val="FFDA74"/>
          </a:solidFill>
          <a:ln w="12700" cap="rnd" cmpd="sng">
            <a:solidFill>
              <a:schemeClr val="tx1"/>
            </a:solidFill>
            <a:prstDash val="solid"/>
            <a:round/>
            <a:headEnd/>
            <a:tailEnd/>
          </a:ln>
          <a:effectLst/>
        </p:spPr>
        <p:txBody>
          <a:bodyPr/>
          <a:lstStyle/>
          <a:p>
            <a:endParaRPr lang="en-US"/>
          </a:p>
        </p:txBody>
      </p:sp>
      <p:sp>
        <p:nvSpPr>
          <p:cNvPr id="142343" name="Freeform 6"/>
          <p:cNvSpPr>
            <a:spLocks/>
          </p:cNvSpPr>
          <p:nvPr/>
        </p:nvSpPr>
        <p:spPr bwMode="auto">
          <a:xfrm>
            <a:off x="1030288" y="1722438"/>
            <a:ext cx="7116762" cy="173037"/>
          </a:xfrm>
          <a:custGeom>
            <a:avLst/>
            <a:gdLst>
              <a:gd name="T0" fmla="*/ 0 w 3985"/>
              <a:gd name="T1" fmla="*/ 2147483647 h 97"/>
              <a:gd name="T2" fmla="*/ 2147483647 w 3985"/>
              <a:gd name="T3" fmla="*/ 0 h 97"/>
              <a:gd name="T4" fmla="*/ 2147483647 w 3985"/>
              <a:gd name="T5" fmla="*/ 0 h 97"/>
              <a:gd name="T6" fmla="*/ 2147483647 w 3985"/>
              <a:gd name="T7" fmla="*/ 2147483647 h 97"/>
              <a:gd name="T8" fmla="*/ 0 w 3985"/>
              <a:gd name="T9" fmla="*/ 2147483647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5" h="97">
                <a:moveTo>
                  <a:pt x="0" y="96"/>
                </a:moveTo>
                <a:lnTo>
                  <a:pt x="96" y="0"/>
                </a:lnTo>
                <a:lnTo>
                  <a:pt x="3984" y="0"/>
                </a:lnTo>
                <a:lnTo>
                  <a:pt x="3888" y="96"/>
                </a:lnTo>
                <a:lnTo>
                  <a:pt x="0" y="96"/>
                </a:lnTo>
              </a:path>
            </a:pathLst>
          </a:custGeom>
          <a:solidFill>
            <a:srgbClr val="FFDA74"/>
          </a:solidFill>
          <a:ln w="12700" cap="rnd" cmpd="sng">
            <a:solidFill>
              <a:schemeClr val="tx1"/>
            </a:solidFill>
            <a:prstDash val="solid"/>
            <a:round/>
            <a:headEnd/>
            <a:tailEnd/>
          </a:ln>
          <a:effectLst/>
        </p:spPr>
        <p:txBody>
          <a:bodyPr/>
          <a:lstStyle/>
          <a:p>
            <a:endParaRPr lang="en-US"/>
          </a:p>
        </p:txBody>
      </p:sp>
      <p:sp>
        <p:nvSpPr>
          <p:cNvPr id="142344" name="Rectangle 7"/>
          <p:cNvSpPr>
            <a:spLocks noChangeArrowheads="1"/>
          </p:cNvSpPr>
          <p:nvPr/>
        </p:nvSpPr>
        <p:spPr bwMode="auto">
          <a:xfrm>
            <a:off x="998538" y="2022475"/>
            <a:ext cx="1457325" cy="365125"/>
          </a:xfrm>
          <a:prstGeom prst="rect">
            <a:avLst/>
          </a:prstGeom>
          <a:noFill/>
          <a:ln w="9525">
            <a:noFill/>
            <a:miter lim="800000"/>
            <a:headEnd/>
            <a:tailEnd/>
          </a:ln>
          <a:effectLst/>
        </p:spPr>
        <p:txBody>
          <a:bodyPr lIns="103584" tIns="51793" rIns="103584" bIns="51793">
            <a:spAutoFit/>
          </a:bodyPr>
          <a:lstStyle/>
          <a:p>
            <a:pPr defTabSz="1028700" eaLnBrk="0" hangingPunct="0">
              <a:lnSpc>
                <a:spcPct val="95000"/>
              </a:lnSpc>
              <a:spcBef>
                <a:spcPct val="50000"/>
              </a:spcBef>
            </a:pPr>
            <a:r>
              <a:rPr lang="en-US">
                <a:solidFill>
                  <a:schemeClr val="bg2"/>
                </a:solidFill>
                <a:latin typeface="Helvetica" pitchFamily="34" charset="0"/>
              </a:rPr>
              <a:t>Address</a:t>
            </a:r>
          </a:p>
        </p:txBody>
      </p:sp>
      <p:sp>
        <p:nvSpPr>
          <p:cNvPr id="142345" name="Rectangle 8"/>
          <p:cNvSpPr>
            <a:spLocks noChangeArrowheads="1"/>
          </p:cNvSpPr>
          <p:nvPr/>
        </p:nvSpPr>
        <p:spPr bwMode="auto">
          <a:xfrm>
            <a:off x="2987675" y="2022475"/>
            <a:ext cx="1643063" cy="365125"/>
          </a:xfrm>
          <a:prstGeom prst="rect">
            <a:avLst/>
          </a:prstGeom>
          <a:noFill/>
          <a:ln w="9525">
            <a:noFill/>
            <a:miter lim="800000"/>
            <a:headEnd/>
            <a:tailEnd/>
          </a:ln>
          <a:effectLst/>
        </p:spPr>
        <p:txBody>
          <a:bodyPr lIns="103584" tIns="51793" rIns="103584" bIns="51793">
            <a:spAutoFit/>
          </a:bodyPr>
          <a:lstStyle/>
          <a:p>
            <a:pPr defTabSz="1028700" eaLnBrk="0" hangingPunct="0">
              <a:lnSpc>
                <a:spcPct val="95000"/>
              </a:lnSpc>
              <a:spcBef>
                <a:spcPct val="50000"/>
              </a:spcBef>
            </a:pPr>
            <a:r>
              <a:rPr lang="en-US">
                <a:solidFill>
                  <a:schemeClr val="bg2"/>
                </a:solidFill>
                <a:latin typeface="Helvetica" pitchFamily="34" charset="0"/>
              </a:rPr>
              <a:t>Class</a:t>
            </a:r>
          </a:p>
        </p:txBody>
      </p:sp>
      <p:sp>
        <p:nvSpPr>
          <p:cNvPr id="142346" name="Rectangle 9"/>
          <p:cNvSpPr>
            <a:spLocks noChangeArrowheads="1"/>
          </p:cNvSpPr>
          <p:nvPr/>
        </p:nvSpPr>
        <p:spPr bwMode="auto">
          <a:xfrm>
            <a:off x="4870450" y="2022475"/>
            <a:ext cx="1474788" cy="365125"/>
          </a:xfrm>
          <a:prstGeom prst="rect">
            <a:avLst/>
          </a:prstGeom>
          <a:noFill/>
          <a:ln w="9525">
            <a:noFill/>
            <a:miter lim="800000"/>
            <a:headEnd/>
            <a:tailEnd/>
          </a:ln>
          <a:effectLst/>
        </p:spPr>
        <p:txBody>
          <a:bodyPr lIns="103584" tIns="51793" rIns="103584" bIns="51793">
            <a:spAutoFit/>
          </a:bodyPr>
          <a:lstStyle/>
          <a:p>
            <a:pPr defTabSz="1028700" eaLnBrk="0" hangingPunct="0">
              <a:lnSpc>
                <a:spcPct val="95000"/>
              </a:lnSpc>
              <a:spcBef>
                <a:spcPct val="50000"/>
              </a:spcBef>
            </a:pPr>
            <a:r>
              <a:rPr lang="en-US">
                <a:solidFill>
                  <a:schemeClr val="bg2"/>
                </a:solidFill>
                <a:latin typeface="Helvetica" pitchFamily="34" charset="0"/>
              </a:rPr>
              <a:t>Network</a:t>
            </a:r>
          </a:p>
        </p:txBody>
      </p:sp>
      <p:sp>
        <p:nvSpPr>
          <p:cNvPr id="142347" name="Rectangle 10"/>
          <p:cNvSpPr>
            <a:spLocks noChangeArrowheads="1"/>
          </p:cNvSpPr>
          <p:nvPr/>
        </p:nvSpPr>
        <p:spPr bwMode="auto">
          <a:xfrm>
            <a:off x="6327775" y="2022475"/>
            <a:ext cx="1731963" cy="365125"/>
          </a:xfrm>
          <a:prstGeom prst="rect">
            <a:avLst/>
          </a:prstGeom>
          <a:noFill/>
          <a:ln w="9525">
            <a:noFill/>
            <a:miter lim="800000"/>
            <a:headEnd/>
            <a:tailEnd/>
          </a:ln>
          <a:effectLst/>
        </p:spPr>
        <p:txBody>
          <a:bodyPr lIns="103584" tIns="51793" rIns="103584" bIns="51793">
            <a:spAutoFit/>
          </a:bodyPr>
          <a:lstStyle/>
          <a:p>
            <a:pPr defTabSz="1028700" eaLnBrk="0" hangingPunct="0">
              <a:lnSpc>
                <a:spcPct val="95000"/>
              </a:lnSpc>
              <a:spcBef>
                <a:spcPct val="50000"/>
              </a:spcBef>
            </a:pPr>
            <a:r>
              <a:rPr lang="en-US">
                <a:solidFill>
                  <a:schemeClr val="bg2"/>
                </a:solidFill>
                <a:latin typeface="Helvetica" pitchFamily="34" charset="0"/>
              </a:rPr>
              <a:t>Host</a:t>
            </a:r>
          </a:p>
        </p:txBody>
      </p:sp>
      <p:sp>
        <p:nvSpPr>
          <p:cNvPr id="142348" name="Rectangle 11"/>
          <p:cNvSpPr>
            <a:spLocks noChangeArrowheads="1"/>
          </p:cNvSpPr>
          <p:nvPr/>
        </p:nvSpPr>
        <p:spPr bwMode="auto">
          <a:xfrm>
            <a:off x="1084263" y="2622550"/>
            <a:ext cx="1917700"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tx2"/>
                </a:solidFill>
                <a:latin typeface="Helvetica" pitchFamily="34" charset="0"/>
              </a:rPr>
              <a:t>10.2.1.1</a:t>
            </a:r>
          </a:p>
        </p:txBody>
      </p:sp>
      <p:sp>
        <p:nvSpPr>
          <p:cNvPr id="142349" name="Rectangle 12"/>
          <p:cNvSpPr>
            <a:spLocks noChangeArrowheads="1"/>
          </p:cNvSpPr>
          <p:nvPr/>
        </p:nvSpPr>
        <p:spPr bwMode="auto">
          <a:xfrm>
            <a:off x="1084263" y="3222625"/>
            <a:ext cx="1917700"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tx2"/>
                </a:solidFill>
                <a:latin typeface="Helvetica" pitchFamily="34" charset="0"/>
              </a:rPr>
              <a:t>128.63.2.100</a:t>
            </a:r>
          </a:p>
        </p:txBody>
      </p:sp>
      <p:sp>
        <p:nvSpPr>
          <p:cNvPr id="142350" name="Rectangle 13"/>
          <p:cNvSpPr>
            <a:spLocks noChangeArrowheads="1"/>
          </p:cNvSpPr>
          <p:nvPr/>
        </p:nvSpPr>
        <p:spPr bwMode="auto">
          <a:xfrm>
            <a:off x="1084263" y="3822700"/>
            <a:ext cx="1917700"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tx2"/>
                </a:solidFill>
                <a:latin typeface="Helvetica" pitchFamily="34" charset="0"/>
              </a:rPr>
              <a:t>201.222.5.64</a:t>
            </a:r>
          </a:p>
        </p:txBody>
      </p:sp>
      <p:sp>
        <p:nvSpPr>
          <p:cNvPr id="142351" name="Rectangle 14"/>
          <p:cNvSpPr>
            <a:spLocks noChangeArrowheads="1"/>
          </p:cNvSpPr>
          <p:nvPr/>
        </p:nvSpPr>
        <p:spPr bwMode="auto">
          <a:xfrm>
            <a:off x="1084263" y="4422775"/>
            <a:ext cx="1917700"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tx2"/>
                </a:solidFill>
                <a:latin typeface="Helvetica" pitchFamily="34" charset="0"/>
              </a:rPr>
              <a:t>192.6.141.2</a:t>
            </a:r>
          </a:p>
        </p:txBody>
      </p:sp>
      <p:sp>
        <p:nvSpPr>
          <p:cNvPr id="142352" name="Rectangle 15"/>
          <p:cNvSpPr>
            <a:spLocks noChangeArrowheads="1"/>
          </p:cNvSpPr>
          <p:nvPr/>
        </p:nvSpPr>
        <p:spPr bwMode="auto">
          <a:xfrm>
            <a:off x="1084263" y="5022850"/>
            <a:ext cx="1917700"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tx2"/>
                </a:solidFill>
                <a:latin typeface="Helvetica" pitchFamily="34" charset="0"/>
              </a:rPr>
              <a:t>130.113.64.16</a:t>
            </a:r>
          </a:p>
        </p:txBody>
      </p:sp>
      <p:sp>
        <p:nvSpPr>
          <p:cNvPr id="142353" name="Rectangle 16"/>
          <p:cNvSpPr>
            <a:spLocks noChangeArrowheads="1"/>
          </p:cNvSpPr>
          <p:nvPr/>
        </p:nvSpPr>
        <p:spPr bwMode="auto">
          <a:xfrm>
            <a:off x="1084263" y="5622925"/>
            <a:ext cx="1917700"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tx2"/>
                </a:solidFill>
                <a:latin typeface="Helvetica" pitchFamily="34" charset="0"/>
              </a:rPr>
              <a:t>256.241.201.10</a:t>
            </a:r>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4"/>
          <p:cNvSpPr>
            <a:spLocks noGrp="1"/>
          </p:cNvSpPr>
          <p:nvPr>
            <p:ph type="sldNum" sz="quarter" idx="12"/>
          </p:nvPr>
        </p:nvSpPr>
        <p:spPr>
          <a:noFill/>
          <a:ln>
            <a:miter lim="800000"/>
            <a:headEnd/>
            <a:tailEnd/>
          </a:ln>
        </p:spPr>
        <p:txBody>
          <a:bodyPr/>
          <a:lstStyle/>
          <a:p>
            <a:fld id="{A755D5D9-E2B4-47E4-8BB6-E7B217DF53DC}" type="slidenum">
              <a:rPr lang="en-US" smtClean="0"/>
              <a:pPr/>
              <a:t>149</a:t>
            </a:fld>
            <a:endParaRPr lang="en-US" smtClean="0"/>
          </a:p>
        </p:txBody>
      </p:sp>
      <p:sp>
        <p:nvSpPr>
          <p:cNvPr id="143363" name="Rectangle 2"/>
          <p:cNvSpPr>
            <a:spLocks noGrp="1" noChangeArrowheads="1"/>
          </p:cNvSpPr>
          <p:nvPr>
            <p:ph type="title"/>
          </p:nvPr>
        </p:nvSpPr>
        <p:spPr>
          <a:xfrm>
            <a:off x="762000" y="228600"/>
            <a:ext cx="7959725" cy="1143000"/>
          </a:xfrm>
          <a:noFill/>
          <a:effectLst>
            <a:outerShdw dist="35921" dir="2700000" algn="ctr" rotWithShape="0">
              <a:schemeClr val="bg2"/>
            </a:outerShdw>
          </a:effectLst>
        </p:spPr>
        <p:txBody>
          <a:bodyPr lIns="82153" tIns="41076" rIns="82153" bIns="41076"/>
          <a:lstStyle/>
          <a:p>
            <a:pPr eaLnBrk="1" hangingPunct="1"/>
            <a:r>
              <a:rPr lang="en-US" smtClean="0"/>
              <a:t>IP Address Classes Exercise Answers</a:t>
            </a:r>
          </a:p>
        </p:txBody>
      </p:sp>
      <p:sp>
        <p:nvSpPr>
          <p:cNvPr id="143364" name="Rectangle 3"/>
          <p:cNvSpPr>
            <a:spLocks noChangeArrowheads="1"/>
          </p:cNvSpPr>
          <p:nvPr/>
        </p:nvSpPr>
        <p:spPr bwMode="auto">
          <a:xfrm>
            <a:off x="1036638" y="2073275"/>
            <a:ext cx="6929437" cy="4098925"/>
          </a:xfrm>
          <a:prstGeom prst="rect">
            <a:avLst/>
          </a:prstGeom>
          <a:solidFill>
            <a:srgbClr val="FFEFC2"/>
          </a:solidFill>
          <a:ln w="12700">
            <a:solidFill>
              <a:srgbClr val="000000"/>
            </a:solidFill>
            <a:miter lim="800000"/>
            <a:headEnd/>
            <a:tailEnd/>
          </a:ln>
          <a:effectLst/>
        </p:spPr>
        <p:txBody>
          <a:bodyPr lIns="1968371" tIns="0" rIns="1968371" bIns="0" anchor="ctr" anchorCtr="1">
            <a:spAutoFit/>
          </a:bodyPr>
          <a:lstStyle/>
          <a:p>
            <a:endParaRPr lang="fr-FR"/>
          </a:p>
        </p:txBody>
      </p:sp>
      <p:sp>
        <p:nvSpPr>
          <p:cNvPr id="143365" name="Rectangle 4"/>
          <p:cNvSpPr>
            <a:spLocks noChangeArrowheads="1"/>
          </p:cNvSpPr>
          <p:nvPr/>
        </p:nvSpPr>
        <p:spPr bwMode="auto">
          <a:xfrm>
            <a:off x="1035050" y="1951038"/>
            <a:ext cx="6929438" cy="585787"/>
          </a:xfrm>
          <a:prstGeom prst="rect">
            <a:avLst/>
          </a:prstGeom>
          <a:solidFill>
            <a:schemeClr val="folHlink"/>
          </a:solidFill>
          <a:ln w="12700">
            <a:solidFill>
              <a:srgbClr val="000000"/>
            </a:solidFill>
            <a:miter lim="800000"/>
            <a:headEnd/>
            <a:tailEnd/>
          </a:ln>
          <a:effectLst/>
        </p:spPr>
        <p:txBody>
          <a:bodyPr lIns="1968371" tIns="0" rIns="1968371" bIns="0" anchor="ctr" anchorCtr="1">
            <a:spAutoFit/>
          </a:bodyPr>
          <a:lstStyle/>
          <a:p>
            <a:endParaRPr lang="fr-FR"/>
          </a:p>
        </p:txBody>
      </p:sp>
      <p:sp>
        <p:nvSpPr>
          <p:cNvPr id="143366" name="Freeform 5"/>
          <p:cNvSpPr>
            <a:spLocks/>
          </p:cNvSpPr>
          <p:nvPr/>
        </p:nvSpPr>
        <p:spPr bwMode="auto">
          <a:xfrm>
            <a:off x="7972425" y="1771650"/>
            <a:ext cx="173038" cy="4373563"/>
          </a:xfrm>
          <a:custGeom>
            <a:avLst/>
            <a:gdLst>
              <a:gd name="T0" fmla="*/ 2147483647 w 97"/>
              <a:gd name="T1" fmla="*/ 0 h 2449"/>
              <a:gd name="T2" fmla="*/ 2147483647 w 97"/>
              <a:gd name="T3" fmla="*/ 0 h 2449"/>
              <a:gd name="T4" fmla="*/ 0 w 97"/>
              <a:gd name="T5" fmla="*/ 2147483647 h 2449"/>
              <a:gd name="T6" fmla="*/ 0 w 97"/>
              <a:gd name="T7" fmla="*/ 2147483647 h 2449"/>
              <a:gd name="T8" fmla="*/ 2147483647 w 97"/>
              <a:gd name="T9" fmla="*/ 2147483647 h 2449"/>
              <a:gd name="T10" fmla="*/ 2147483647 w 97"/>
              <a:gd name="T11" fmla="*/ 0 h 24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 h="2449">
                <a:moveTo>
                  <a:pt x="96" y="0"/>
                </a:moveTo>
                <a:lnTo>
                  <a:pt x="96" y="0"/>
                </a:lnTo>
                <a:lnTo>
                  <a:pt x="0" y="96"/>
                </a:lnTo>
                <a:lnTo>
                  <a:pt x="0" y="2448"/>
                </a:lnTo>
                <a:lnTo>
                  <a:pt x="96" y="2352"/>
                </a:lnTo>
                <a:lnTo>
                  <a:pt x="96" y="0"/>
                </a:lnTo>
              </a:path>
            </a:pathLst>
          </a:custGeom>
          <a:solidFill>
            <a:srgbClr val="FFDA74"/>
          </a:solidFill>
          <a:ln w="12700" cap="rnd" cmpd="sng">
            <a:solidFill>
              <a:schemeClr val="tx1"/>
            </a:solidFill>
            <a:prstDash val="solid"/>
            <a:round/>
            <a:headEnd/>
            <a:tailEnd/>
          </a:ln>
          <a:effectLst/>
        </p:spPr>
        <p:txBody>
          <a:bodyPr lIns="1968371" tIns="0" rIns="1968371" bIns="0" anchor="ctr" anchorCtr="1">
            <a:spAutoFit/>
          </a:bodyPr>
          <a:lstStyle/>
          <a:p>
            <a:endParaRPr lang="en-US"/>
          </a:p>
        </p:txBody>
      </p:sp>
      <p:sp>
        <p:nvSpPr>
          <p:cNvPr id="143367" name="Freeform 6"/>
          <p:cNvSpPr>
            <a:spLocks/>
          </p:cNvSpPr>
          <p:nvPr/>
        </p:nvSpPr>
        <p:spPr bwMode="auto">
          <a:xfrm>
            <a:off x="1030288" y="1771650"/>
            <a:ext cx="7115175" cy="173038"/>
          </a:xfrm>
          <a:custGeom>
            <a:avLst/>
            <a:gdLst>
              <a:gd name="T0" fmla="*/ 0 w 3985"/>
              <a:gd name="T1" fmla="*/ 2147483647 h 97"/>
              <a:gd name="T2" fmla="*/ 2147483647 w 3985"/>
              <a:gd name="T3" fmla="*/ 0 h 97"/>
              <a:gd name="T4" fmla="*/ 2147483647 w 3985"/>
              <a:gd name="T5" fmla="*/ 0 h 97"/>
              <a:gd name="T6" fmla="*/ 2147483647 w 3985"/>
              <a:gd name="T7" fmla="*/ 2147483647 h 97"/>
              <a:gd name="T8" fmla="*/ 0 w 3985"/>
              <a:gd name="T9" fmla="*/ 2147483647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5" h="97">
                <a:moveTo>
                  <a:pt x="0" y="96"/>
                </a:moveTo>
                <a:lnTo>
                  <a:pt x="96" y="0"/>
                </a:lnTo>
                <a:lnTo>
                  <a:pt x="3984" y="0"/>
                </a:lnTo>
                <a:lnTo>
                  <a:pt x="3888" y="96"/>
                </a:lnTo>
                <a:lnTo>
                  <a:pt x="0" y="96"/>
                </a:lnTo>
              </a:path>
            </a:pathLst>
          </a:custGeom>
          <a:solidFill>
            <a:srgbClr val="FFDA74"/>
          </a:solidFill>
          <a:ln w="12700" cap="rnd" cmpd="sng">
            <a:solidFill>
              <a:schemeClr val="tx1"/>
            </a:solidFill>
            <a:prstDash val="solid"/>
            <a:round/>
            <a:headEnd/>
            <a:tailEnd/>
          </a:ln>
          <a:effectLst/>
        </p:spPr>
        <p:txBody>
          <a:bodyPr lIns="1968371" tIns="0" rIns="1968371" bIns="0" anchor="ctr" anchorCtr="1">
            <a:spAutoFit/>
          </a:bodyPr>
          <a:lstStyle/>
          <a:p>
            <a:endParaRPr lang="en-US"/>
          </a:p>
        </p:txBody>
      </p:sp>
      <p:sp>
        <p:nvSpPr>
          <p:cNvPr id="143368" name="Rectangle 7"/>
          <p:cNvSpPr>
            <a:spLocks noChangeArrowheads="1"/>
          </p:cNvSpPr>
          <p:nvPr/>
        </p:nvSpPr>
        <p:spPr bwMode="auto">
          <a:xfrm>
            <a:off x="1293813" y="2132013"/>
            <a:ext cx="10668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bg2"/>
                </a:solidFill>
                <a:latin typeface="Helvetica" pitchFamily="34" charset="0"/>
              </a:rPr>
              <a:t>Address</a:t>
            </a:r>
          </a:p>
        </p:txBody>
      </p:sp>
      <p:sp>
        <p:nvSpPr>
          <p:cNvPr id="143369" name="Rectangle 8"/>
          <p:cNvSpPr>
            <a:spLocks noChangeArrowheads="1"/>
          </p:cNvSpPr>
          <p:nvPr/>
        </p:nvSpPr>
        <p:spPr bwMode="auto">
          <a:xfrm>
            <a:off x="3073400" y="2144713"/>
            <a:ext cx="1676400" cy="260350"/>
          </a:xfrm>
          <a:prstGeom prst="rect">
            <a:avLst/>
          </a:prstGeom>
          <a:noFill/>
          <a:ln w="9525">
            <a:noFill/>
            <a:miter lim="800000"/>
            <a:headEnd/>
            <a:tailEnd/>
          </a:ln>
          <a:effectLst/>
        </p:spPr>
        <p:txBody>
          <a:bodyPr lIns="0" tIns="0" rIns="0" bIns="0" anchor="ctr" anchorCtr="1">
            <a:spAutoFit/>
          </a:bodyPr>
          <a:lstStyle/>
          <a:p>
            <a:pPr defTabSz="1028700" eaLnBrk="0" hangingPunct="0">
              <a:lnSpc>
                <a:spcPct val="95000"/>
              </a:lnSpc>
              <a:spcBef>
                <a:spcPct val="50000"/>
              </a:spcBef>
            </a:pPr>
            <a:r>
              <a:rPr lang="en-US">
                <a:solidFill>
                  <a:schemeClr val="bg2"/>
                </a:solidFill>
                <a:latin typeface="Helvetica" pitchFamily="34" charset="0"/>
              </a:rPr>
              <a:t>Class</a:t>
            </a:r>
          </a:p>
        </p:txBody>
      </p:sp>
      <p:sp>
        <p:nvSpPr>
          <p:cNvPr id="143370" name="Rectangle 9"/>
          <p:cNvSpPr>
            <a:spLocks noChangeArrowheads="1"/>
          </p:cNvSpPr>
          <p:nvPr/>
        </p:nvSpPr>
        <p:spPr bwMode="auto">
          <a:xfrm>
            <a:off x="4953000" y="2144713"/>
            <a:ext cx="11430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bg2"/>
                </a:solidFill>
                <a:latin typeface="Helvetica" pitchFamily="34" charset="0"/>
              </a:rPr>
              <a:t>Network</a:t>
            </a:r>
          </a:p>
        </p:txBody>
      </p:sp>
      <p:sp>
        <p:nvSpPr>
          <p:cNvPr id="143371" name="Rectangle 10"/>
          <p:cNvSpPr>
            <a:spLocks noChangeArrowheads="1"/>
          </p:cNvSpPr>
          <p:nvPr/>
        </p:nvSpPr>
        <p:spPr bwMode="auto">
          <a:xfrm>
            <a:off x="6675438" y="2144713"/>
            <a:ext cx="12954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bg2"/>
                </a:solidFill>
                <a:latin typeface="Helvetica" pitchFamily="34" charset="0"/>
              </a:rPr>
              <a:t>Host</a:t>
            </a:r>
          </a:p>
        </p:txBody>
      </p:sp>
      <p:sp>
        <p:nvSpPr>
          <p:cNvPr id="143372" name="Rectangle 11"/>
          <p:cNvSpPr>
            <a:spLocks noChangeArrowheads="1"/>
          </p:cNvSpPr>
          <p:nvPr/>
        </p:nvSpPr>
        <p:spPr bwMode="auto">
          <a:xfrm>
            <a:off x="1293813" y="2787650"/>
            <a:ext cx="19050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10.2.1.1</a:t>
            </a:r>
          </a:p>
        </p:txBody>
      </p:sp>
      <p:sp>
        <p:nvSpPr>
          <p:cNvPr id="143373" name="Rectangle 12"/>
          <p:cNvSpPr>
            <a:spLocks noChangeArrowheads="1"/>
          </p:cNvSpPr>
          <p:nvPr/>
        </p:nvSpPr>
        <p:spPr bwMode="auto">
          <a:xfrm>
            <a:off x="1293813" y="3321050"/>
            <a:ext cx="16002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128.63.2.100</a:t>
            </a:r>
          </a:p>
        </p:txBody>
      </p:sp>
      <p:sp>
        <p:nvSpPr>
          <p:cNvPr id="143374" name="Rectangle 13"/>
          <p:cNvSpPr>
            <a:spLocks noChangeArrowheads="1"/>
          </p:cNvSpPr>
          <p:nvPr/>
        </p:nvSpPr>
        <p:spPr bwMode="auto">
          <a:xfrm>
            <a:off x="1293813" y="3854450"/>
            <a:ext cx="2135187"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201.222.5.64</a:t>
            </a:r>
          </a:p>
        </p:txBody>
      </p:sp>
      <p:sp>
        <p:nvSpPr>
          <p:cNvPr id="143375" name="Rectangle 14"/>
          <p:cNvSpPr>
            <a:spLocks noChangeArrowheads="1"/>
          </p:cNvSpPr>
          <p:nvPr/>
        </p:nvSpPr>
        <p:spPr bwMode="auto">
          <a:xfrm>
            <a:off x="1293813" y="4464050"/>
            <a:ext cx="1677987"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192.6.141.2</a:t>
            </a:r>
          </a:p>
        </p:txBody>
      </p:sp>
      <p:sp>
        <p:nvSpPr>
          <p:cNvPr id="143376" name="Rectangle 15"/>
          <p:cNvSpPr>
            <a:spLocks noChangeArrowheads="1"/>
          </p:cNvSpPr>
          <p:nvPr/>
        </p:nvSpPr>
        <p:spPr bwMode="auto">
          <a:xfrm>
            <a:off x="1293813" y="4921250"/>
            <a:ext cx="1754187"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130.113.64.16</a:t>
            </a:r>
          </a:p>
        </p:txBody>
      </p:sp>
      <p:sp>
        <p:nvSpPr>
          <p:cNvPr id="143377" name="Rectangle 16"/>
          <p:cNvSpPr>
            <a:spLocks noChangeArrowheads="1"/>
          </p:cNvSpPr>
          <p:nvPr/>
        </p:nvSpPr>
        <p:spPr bwMode="auto">
          <a:xfrm>
            <a:off x="1293813" y="5607050"/>
            <a:ext cx="1831975"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256.241.201.10</a:t>
            </a:r>
          </a:p>
        </p:txBody>
      </p:sp>
      <p:sp>
        <p:nvSpPr>
          <p:cNvPr id="143378" name="Rectangle 17"/>
          <p:cNvSpPr>
            <a:spLocks noChangeArrowheads="1"/>
          </p:cNvSpPr>
          <p:nvPr/>
        </p:nvSpPr>
        <p:spPr bwMode="auto">
          <a:xfrm>
            <a:off x="3505200" y="2787650"/>
            <a:ext cx="6858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tx2"/>
                </a:solidFill>
                <a:latin typeface="Helvetica" pitchFamily="34" charset="0"/>
              </a:rPr>
              <a:t>A</a:t>
            </a:r>
          </a:p>
        </p:txBody>
      </p:sp>
      <p:sp>
        <p:nvSpPr>
          <p:cNvPr id="143379" name="Rectangle 18"/>
          <p:cNvSpPr>
            <a:spLocks noChangeArrowheads="1"/>
          </p:cNvSpPr>
          <p:nvPr/>
        </p:nvSpPr>
        <p:spPr bwMode="auto">
          <a:xfrm>
            <a:off x="3352800" y="3321050"/>
            <a:ext cx="9906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tx2"/>
                </a:solidFill>
                <a:latin typeface="Helvetica" pitchFamily="34" charset="0"/>
              </a:rPr>
              <a:t>B</a:t>
            </a:r>
          </a:p>
        </p:txBody>
      </p:sp>
      <p:sp>
        <p:nvSpPr>
          <p:cNvPr id="143380" name="Rectangle 19"/>
          <p:cNvSpPr>
            <a:spLocks noChangeArrowheads="1"/>
          </p:cNvSpPr>
          <p:nvPr/>
        </p:nvSpPr>
        <p:spPr bwMode="auto">
          <a:xfrm>
            <a:off x="3429000" y="3854450"/>
            <a:ext cx="8382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tx2"/>
                </a:solidFill>
                <a:latin typeface="Helvetica" pitchFamily="34" charset="0"/>
              </a:rPr>
              <a:t>C</a:t>
            </a:r>
          </a:p>
        </p:txBody>
      </p:sp>
      <p:sp>
        <p:nvSpPr>
          <p:cNvPr id="143381" name="Rectangle 20"/>
          <p:cNvSpPr>
            <a:spLocks noChangeArrowheads="1"/>
          </p:cNvSpPr>
          <p:nvPr/>
        </p:nvSpPr>
        <p:spPr bwMode="auto">
          <a:xfrm>
            <a:off x="3429000" y="4464050"/>
            <a:ext cx="8382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tx2"/>
                </a:solidFill>
                <a:latin typeface="Helvetica" pitchFamily="34" charset="0"/>
              </a:rPr>
              <a:t>C</a:t>
            </a:r>
          </a:p>
        </p:txBody>
      </p:sp>
      <p:sp>
        <p:nvSpPr>
          <p:cNvPr id="143382" name="Rectangle 21"/>
          <p:cNvSpPr>
            <a:spLocks noChangeArrowheads="1"/>
          </p:cNvSpPr>
          <p:nvPr/>
        </p:nvSpPr>
        <p:spPr bwMode="auto">
          <a:xfrm>
            <a:off x="3429000" y="4921250"/>
            <a:ext cx="8382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tx2"/>
                </a:solidFill>
                <a:latin typeface="Helvetica" pitchFamily="34" charset="0"/>
              </a:rPr>
              <a:t>B</a:t>
            </a:r>
          </a:p>
        </p:txBody>
      </p:sp>
      <p:sp>
        <p:nvSpPr>
          <p:cNvPr id="143383" name="Rectangle 22"/>
          <p:cNvSpPr>
            <a:spLocks noChangeArrowheads="1"/>
          </p:cNvSpPr>
          <p:nvPr/>
        </p:nvSpPr>
        <p:spPr bwMode="auto">
          <a:xfrm>
            <a:off x="2971800" y="5607050"/>
            <a:ext cx="16764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tx2"/>
                </a:solidFill>
                <a:latin typeface="Helvetica" pitchFamily="34" charset="0"/>
              </a:rPr>
              <a:t>Nonexistent</a:t>
            </a:r>
          </a:p>
        </p:txBody>
      </p:sp>
      <p:sp>
        <p:nvSpPr>
          <p:cNvPr id="143384" name="Rectangle 23"/>
          <p:cNvSpPr>
            <a:spLocks noChangeArrowheads="1"/>
          </p:cNvSpPr>
          <p:nvPr/>
        </p:nvSpPr>
        <p:spPr bwMode="auto">
          <a:xfrm>
            <a:off x="4953000" y="2787650"/>
            <a:ext cx="15240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10.0.0.0</a:t>
            </a:r>
          </a:p>
        </p:txBody>
      </p:sp>
      <p:sp>
        <p:nvSpPr>
          <p:cNvPr id="143385" name="Rectangle 24"/>
          <p:cNvSpPr>
            <a:spLocks noChangeArrowheads="1"/>
          </p:cNvSpPr>
          <p:nvPr/>
        </p:nvSpPr>
        <p:spPr bwMode="auto">
          <a:xfrm>
            <a:off x="4953000" y="3321050"/>
            <a:ext cx="12954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128.63.0.0</a:t>
            </a:r>
          </a:p>
        </p:txBody>
      </p:sp>
      <p:sp>
        <p:nvSpPr>
          <p:cNvPr id="143386" name="Rectangle 25"/>
          <p:cNvSpPr>
            <a:spLocks noChangeArrowheads="1"/>
          </p:cNvSpPr>
          <p:nvPr/>
        </p:nvSpPr>
        <p:spPr bwMode="auto">
          <a:xfrm>
            <a:off x="4953000" y="3854450"/>
            <a:ext cx="14732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201.222.5.0</a:t>
            </a:r>
          </a:p>
        </p:txBody>
      </p:sp>
      <p:sp>
        <p:nvSpPr>
          <p:cNvPr id="143387" name="Rectangle 26"/>
          <p:cNvSpPr>
            <a:spLocks noChangeArrowheads="1"/>
          </p:cNvSpPr>
          <p:nvPr/>
        </p:nvSpPr>
        <p:spPr bwMode="auto">
          <a:xfrm>
            <a:off x="4953000" y="4464050"/>
            <a:ext cx="16256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192.6.141.0</a:t>
            </a:r>
          </a:p>
        </p:txBody>
      </p:sp>
      <p:sp>
        <p:nvSpPr>
          <p:cNvPr id="143388" name="Rectangle 27"/>
          <p:cNvSpPr>
            <a:spLocks noChangeArrowheads="1"/>
          </p:cNvSpPr>
          <p:nvPr/>
        </p:nvSpPr>
        <p:spPr bwMode="auto">
          <a:xfrm>
            <a:off x="4953000" y="4921250"/>
            <a:ext cx="17526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130.113.0.0</a:t>
            </a:r>
          </a:p>
        </p:txBody>
      </p:sp>
      <p:sp>
        <p:nvSpPr>
          <p:cNvPr id="143389" name="Rectangle 28"/>
          <p:cNvSpPr>
            <a:spLocks noChangeArrowheads="1"/>
          </p:cNvSpPr>
          <p:nvPr/>
        </p:nvSpPr>
        <p:spPr bwMode="auto">
          <a:xfrm>
            <a:off x="6675438" y="2787650"/>
            <a:ext cx="10668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0.2.1.1</a:t>
            </a:r>
          </a:p>
        </p:txBody>
      </p:sp>
      <p:sp>
        <p:nvSpPr>
          <p:cNvPr id="143390" name="Rectangle 29"/>
          <p:cNvSpPr>
            <a:spLocks noChangeArrowheads="1"/>
          </p:cNvSpPr>
          <p:nvPr/>
        </p:nvSpPr>
        <p:spPr bwMode="auto">
          <a:xfrm>
            <a:off x="6675438" y="3321050"/>
            <a:ext cx="1706562"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0.0.2.100</a:t>
            </a:r>
          </a:p>
        </p:txBody>
      </p:sp>
      <p:sp>
        <p:nvSpPr>
          <p:cNvPr id="143391" name="Rectangle 30"/>
          <p:cNvSpPr>
            <a:spLocks noChangeArrowheads="1"/>
          </p:cNvSpPr>
          <p:nvPr/>
        </p:nvSpPr>
        <p:spPr bwMode="auto">
          <a:xfrm>
            <a:off x="6675438" y="3854450"/>
            <a:ext cx="11430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0.0.0.64</a:t>
            </a:r>
          </a:p>
        </p:txBody>
      </p:sp>
      <p:sp>
        <p:nvSpPr>
          <p:cNvPr id="143392" name="Rectangle 31"/>
          <p:cNvSpPr>
            <a:spLocks noChangeArrowheads="1"/>
          </p:cNvSpPr>
          <p:nvPr/>
        </p:nvSpPr>
        <p:spPr bwMode="auto">
          <a:xfrm>
            <a:off x="6675438" y="4464050"/>
            <a:ext cx="1249362"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0.0.0.2</a:t>
            </a:r>
          </a:p>
        </p:txBody>
      </p:sp>
      <p:sp>
        <p:nvSpPr>
          <p:cNvPr id="143393" name="Rectangle 32"/>
          <p:cNvSpPr>
            <a:spLocks noChangeArrowheads="1"/>
          </p:cNvSpPr>
          <p:nvPr/>
        </p:nvSpPr>
        <p:spPr bwMode="auto">
          <a:xfrm>
            <a:off x="6675438" y="4921250"/>
            <a:ext cx="1706562"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0.0.64.16</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Slide Number Placeholder 7"/>
          <p:cNvSpPr>
            <a:spLocks noGrp="1"/>
          </p:cNvSpPr>
          <p:nvPr>
            <p:ph type="sldNum" sz="quarter" idx="12"/>
          </p:nvPr>
        </p:nvSpPr>
        <p:spPr>
          <a:noFill/>
          <a:ln>
            <a:miter lim="800000"/>
            <a:headEnd/>
            <a:tailEnd/>
          </a:ln>
        </p:spPr>
        <p:txBody>
          <a:bodyPr/>
          <a:lstStyle/>
          <a:p>
            <a:fld id="{40EF6D9D-4B7A-4BB2-8169-98BED767C9DD}" type="slidenum">
              <a:rPr lang="en-US" smtClean="0"/>
              <a:pPr/>
              <a:t>15</a:t>
            </a:fld>
            <a:endParaRPr lang="en-US" smtClean="0"/>
          </a:p>
        </p:txBody>
      </p:sp>
      <p:sp>
        <p:nvSpPr>
          <p:cNvPr id="13315" name="Rectangle 2"/>
          <p:cNvSpPr>
            <a:spLocks noGrp="1" noChangeArrowheads="1"/>
          </p:cNvSpPr>
          <p:nvPr>
            <p:ph type="title"/>
          </p:nvPr>
        </p:nvSpPr>
        <p:spPr>
          <a:xfrm>
            <a:off x="457200" y="152400"/>
            <a:ext cx="8229600" cy="715963"/>
          </a:xfrm>
        </p:spPr>
        <p:txBody>
          <a:bodyPr>
            <a:normAutofit/>
          </a:bodyPr>
          <a:lstStyle/>
          <a:p>
            <a:r>
              <a:rPr lang="en-US" dirty="0" smtClean="0">
                <a:effectLst>
                  <a:outerShdw blurRad="38100" dist="38100" dir="2700000" algn="tl">
                    <a:srgbClr val="000000">
                      <a:alpha val="43137"/>
                    </a:srgbClr>
                  </a:outerShdw>
                </a:effectLst>
              </a:rPr>
              <a:t>Router - </a:t>
            </a:r>
            <a:r>
              <a:rPr lang="en-US" dirty="0" err="1" smtClean="0">
                <a:effectLst>
                  <a:outerShdw blurRad="38100" dist="38100" dir="2700000" algn="tl">
                    <a:srgbClr val="000000">
                      <a:alpha val="43137"/>
                    </a:srgbClr>
                  </a:outerShdw>
                </a:effectLst>
              </a:rPr>
              <a:t>Routeur</a:t>
            </a:r>
            <a:endParaRPr lang="en-US" dirty="0" smtClean="0">
              <a:effectLst>
                <a:outerShdw blurRad="38100" dist="38100" dir="2700000" algn="tl">
                  <a:srgbClr val="000000">
                    <a:alpha val="43137"/>
                  </a:srgbClr>
                </a:outerShdw>
              </a:effectLst>
            </a:endParaRPr>
          </a:p>
        </p:txBody>
      </p:sp>
      <p:graphicFrame>
        <p:nvGraphicFramePr>
          <p:cNvPr id="562179" name="Object 3"/>
          <p:cNvGraphicFramePr>
            <a:graphicFrameLocks noGrp="1" noChangeAspect="1"/>
          </p:cNvGraphicFramePr>
          <p:nvPr>
            <p:ph sz="quarter" idx="2"/>
          </p:nvPr>
        </p:nvGraphicFramePr>
        <p:xfrm>
          <a:off x="0" y="4071942"/>
          <a:ext cx="3810000" cy="2786058"/>
        </p:xfrm>
        <a:graphic>
          <a:graphicData uri="http://schemas.openxmlformats.org/presentationml/2006/ole">
            <mc:AlternateContent xmlns:mc="http://schemas.openxmlformats.org/markup-compatibility/2006">
              <mc:Choice xmlns:v="urn:schemas-microsoft-com:vml" Requires="v">
                <p:oleObj spid="_x0000_s4161" name="Bitmap Image" r:id="rId3" imgW="3914286" imgH="3352381" progId="PBrush">
                  <p:embed/>
                </p:oleObj>
              </mc:Choice>
              <mc:Fallback>
                <p:oleObj name="Bitmap Image" r:id="rId3" imgW="3914286" imgH="3352381"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71942"/>
                        <a:ext cx="3810000" cy="278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62180" name="Object 4"/>
          <p:cNvGraphicFramePr>
            <a:graphicFrameLocks noGrp="1" noChangeAspect="1"/>
          </p:cNvGraphicFramePr>
          <p:nvPr>
            <p:ph sz="quarter" idx="3"/>
          </p:nvPr>
        </p:nvGraphicFramePr>
        <p:xfrm>
          <a:off x="5334000" y="4071941"/>
          <a:ext cx="3810000" cy="2740021"/>
        </p:xfrm>
        <a:graphic>
          <a:graphicData uri="http://schemas.openxmlformats.org/presentationml/2006/ole">
            <mc:AlternateContent xmlns:mc="http://schemas.openxmlformats.org/markup-compatibility/2006">
              <mc:Choice xmlns:v="urn:schemas-microsoft-com:vml" Requires="v">
                <p:oleObj spid="_x0000_s4162" name="Bitmap Image" r:id="rId5" imgW="3914286" imgH="3352381" progId="PBrush">
                  <p:embed/>
                </p:oleObj>
              </mc:Choice>
              <mc:Fallback>
                <p:oleObj name="Bitmap Image" r:id="rId5" imgW="3914286" imgH="3352381"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071941"/>
                        <a:ext cx="3810000" cy="2740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62181" name="Text Box 5"/>
          <p:cNvSpPr txBox="1">
            <a:spLocks noChangeArrowheads="1"/>
          </p:cNvSpPr>
          <p:nvPr/>
        </p:nvSpPr>
        <p:spPr bwMode="auto">
          <a:xfrm>
            <a:off x="304800" y="1142984"/>
            <a:ext cx="8610600" cy="2862322"/>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buFont typeface="Arial" pitchFamily="34" charset="0"/>
              <a:buChar char="•"/>
              <a:defRPr/>
            </a:pPr>
            <a:r>
              <a:rPr lang="fr-FR" sz="2000" dirty="0">
                <a:solidFill>
                  <a:schemeClr val="tx2"/>
                </a:solidFill>
                <a:latin typeface="+mj-lt"/>
                <a:ea typeface="+mj-ea"/>
                <a:cs typeface="+mj-cs"/>
              </a:rPr>
              <a:t>Les routeurs sont utilisés pour relier les réseaux entre </a:t>
            </a:r>
            <a:r>
              <a:rPr lang="fr-FR" sz="2000" dirty="0" smtClean="0">
                <a:solidFill>
                  <a:schemeClr val="tx2"/>
                </a:solidFill>
                <a:latin typeface="+mj-lt"/>
                <a:ea typeface="+mj-ea"/>
                <a:cs typeface="+mj-cs"/>
              </a:rPr>
              <a:t>eux.</a:t>
            </a:r>
          </a:p>
          <a:p>
            <a:pPr algn="just">
              <a:defRPr/>
            </a:pPr>
            <a:endParaRPr lang="fr-FR" sz="2000" dirty="0" smtClean="0">
              <a:solidFill>
                <a:schemeClr val="tx2"/>
              </a:solidFill>
              <a:latin typeface="+mj-lt"/>
              <a:ea typeface="+mj-ea"/>
              <a:cs typeface="+mj-cs"/>
            </a:endParaRPr>
          </a:p>
          <a:p>
            <a:pPr algn="just">
              <a:buFont typeface="Arial" pitchFamily="34" charset="0"/>
              <a:buChar char="•"/>
              <a:defRPr/>
            </a:pPr>
            <a:r>
              <a:rPr lang="fr-FR" sz="2000" dirty="0" smtClean="0">
                <a:solidFill>
                  <a:schemeClr val="tx2"/>
                </a:solidFill>
                <a:latin typeface="+mj-lt"/>
                <a:ea typeface="+mj-ea"/>
                <a:cs typeface="+mj-cs"/>
              </a:rPr>
              <a:t>Acheminer </a:t>
            </a:r>
            <a:r>
              <a:rPr lang="fr-FR" sz="2000" dirty="0">
                <a:solidFill>
                  <a:schemeClr val="tx2"/>
                </a:solidFill>
                <a:latin typeface="+mj-lt"/>
                <a:ea typeface="+mj-ea"/>
                <a:cs typeface="+mj-cs"/>
              </a:rPr>
              <a:t>les paquets de données d'un réseau à un </a:t>
            </a:r>
            <a:r>
              <a:rPr lang="fr-FR" sz="2000" dirty="0" smtClean="0">
                <a:solidFill>
                  <a:schemeClr val="tx2"/>
                </a:solidFill>
                <a:latin typeface="+mj-lt"/>
                <a:ea typeface="+mj-ea"/>
                <a:cs typeface="+mj-cs"/>
              </a:rPr>
              <a:t>autre.</a:t>
            </a:r>
          </a:p>
          <a:p>
            <a:pPr algn="just">
              <a:defRPr/>
            </a:pPr>
            <a:endParaRPr lang="fr-FR" sz="2000" dirty="0" smtClean="0">
              <a:solidFill>
                <a:schemeClr val="tx2"/>
              </a:solidFill>
              <a:latin typeface="+mj-lt"/>
              <a:ea typeface="+mj-ea"/>
              <a:cs typeface="+mj-cs"/>
            </a:endParaRPr>
          </a:p>
          <a:p>
            <a:pPr algn="just">
              <a:buFont typeface="Arial" pitchFamily="34" charset="0"/>
              <a:buChar char="•"/>
              <a:defRPr/>
            </a:pPr>
            <a:r>
              <a:rPr lang="fr-FR" sz="2000" dirty="0" smtClean="0">
                <a:solidFill>
                  <a:schemeClr val="tx2"/>
                </a:solidFill>
                <a:latin typeface="+mj-lt"/>
                <a:ea typeface="+mj-ea"/>
                <a:cs typeface="+mj-cs"/>
              </a:rPr>
              <a:t>Cisco </a:t>
            </a:r>
            <a:r>
              <a:rPr lang="fr-FR" sz="2000" dirty="0">
                <a:solidFill>
                  <a:schemeClr val="tx2"/>
                </a:solidFill>
                <a:latin typeface="+mj-lt"/>
                <a:ea typeface="+mj-ea"/>
                <a:cs typeface="+mj-cs"/>
              </a:rPr>
              <a:t>est devenu le meilleur dans la production des routeurs en raison de leur routeurs de haute </a:t>
            </a:r>
            <a:r>
              <a:rPr lang="fr-FR" sz="2000" dirty="0" smtClean="0">
                <a:solidFill>
                  <a:schemeClr val="tx2"/>
                </a:solidFill>
                <a:latin typeface="+mj-lt"/>
                <a:ea typeface="+mj-ea"/>
                <a:cs typeface="+mj-cs"/>
              </a:rPr>
              <a:t>qualité.</a:t>
            </a:r>
          </a:p>
          <a:p>
            <a:pPr algn="just">
              <a:defRPr/>
            </a:pPr>
            <a:endParaRPr lang="fr-FR" sz="2000" dirty="0" smtClean="0">
              <a:solidFill>
                <a:schemeClr val="tx2"/>
              </a:solidFill>
              <a:latin typeface="+mj-lt"/>
              <a:ea typeface="+mj-ea"/>
              <a:cs typeface="+mj-cs"/>
            </a:endParaRPr>
          </a:p>
          <a:p>
            <a:pPr algn="just">
              <a:buFont typeface="Arial" pitchFamily="34" charset="0"/>
              <a:buChar char="•"/>
              <a:defRPr/>
            </a:pPr>
            <a:r>
              <a:rPr lang="en-US" sz="2000" dirty="0" smtClean="0">
                <a:solidFill>
                  <a:schemeClr val="tx2"/>
                </a:solidFill>
                <a:latin typeface="+mj-lt"/>
                <a:ea typeface="+mj-ea"/>
                <a:cs typeface="+mj-cs"/>
              </a:rPr>
              <a:t>Les </a:t>
            </a:r>
            <a:r>
              <a:rPr lang="en-US" sz="2000" dirty="0" err="1">
                <a:solidFill>
                  <a:schemeClr val="tx2"/>
                </a:solidFill>
                <a:latin typeface="+mj-lt"/>
                <a:ea typeface="+mj-ea"/>
                <a:cs typeface="+mj-cs"/>
              </a:rPr>
              <a:t>routeurs</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limitent</a:t>
            </a:r>
            <a:r>
              <a:rPr lang="en-US" sz="2000" dirty="0">
                <a:solidFill>
                  <a:schemeClr val="tx2"/>
                </a:solidFill>
                <a:latin typeface="+mj-lt"/>
                <a:ea typeface="+mj-ea"/>
                <a:cs typeface="+mj-cs"/>
              </a:rPr>
              <a:t>  par </a:t>
            </a:r>
            <a:r>
              <a:rPr lang="en-US" sz="2000" dirty="0" err="1">
                <a:solidFill>
                  <a:schemeClr val="tx2"/>
                </a:solidFill>
                <a:latin typeface="+mj-lt"/>
                <a:ea typeface="+mj-ea"/>
                <a:cs typeface="+mj-cs"/>
              </a:rPr>
              <a:t>défaut</a:t>
            </a:r>
            <a:r>
              <a:rPr lang="en-US" sz="2000" dirty="0">
                <a:solidFill>
                  <a:schemeClr val="tx2"/>
                </a:solidFill>
                <a:latin typeface="+mj-lt"/>
                <a:ea typeface="+mj-ea"/>
                <a:cs typeface="+mj-cs"/>
              </a:rPr>
              <a:t> les </a:t>
            </a:r>
            <a:r>
              <a:rPr lang="en-US" sz="2000" dirty="0" err="1">
                <a:solidFill>
                  <a:schemeClr val="tx2"/>
                </a:solidFill>
                <a:latin typeface="+mj-lt"/>
                <a:ea typeface="+mj-ea"/>
                <a:cs typeface="+mj-cs"/>
              </a:rPr>
              <a:t>domaines</a:t>
            </a:r>
            <a:r>
              <a:rPr lang="en-US" sz="2000" dirty="0">
                <a:solidFill>
                  <a:schemeClr val="tx2"/>
                </a:solidFill>
                <a:latin typeface="+mj-lt"/>
                <a:ea typeface="+mj-ea"/>
                <a:cs typeface="+mj-cs"/>
              </a:rPr>
              <a:t> de diffusion </a:t>
            </a:r>
            <a:r>
              <a:rPr lang="en-US" sz="2000" dirty="0" smtClean="0">
                <a:solidFill>
                  <a:schemeClr val="tx2"/>
                </a:solidFill>
                <a:latin typeface="+mj-lt"/>
                <a:ea typeface="+mj-ea"/>
                <a:cs typeface="+mj-cs"/>
              </a:rPr>
              <a:t>( </a:t>
            </a:r>
            <a:r>
              <a:rPr lang="en-US" sz="2000" dirty="0">
                <a:solidFill>
                  <a:schemeClr val="tx2"/>
                </a:solidFill>
                <a:latin typeface="+mj-lt"/>
                <a:ea typeface="+mj-ea"/>
                <a:cs typeface="+mj-cs"/>
              </a:rPr>
              <a:t>Broadcast </a:t>
            </a:r>
            <a:r>
              <a:rPr lang="en-US" sz="2000" dirty="0" smtClean="0">
                <a:solidFill>
                  <a:schemeClr val="tx2"/>
                </a:solidFill>
                <a:latin typeface="+mj-lt"/>
                <a:ea typeface="+mj-ea"/>
                <a:cs typeface="+mj-cs"/>
              </a:rPr>
              <a:t>). </a:t>
            </a:r>
            <a:endParaRPr lang="en-US" sz="2000" dirty="0">
              <a:solidFill>
                <a:schemeClr val="tx2"/>
              </a:solidFill>
              <a:latin typeface="+mj-lt"/>
              <a:ea typeface="+mj-ea"/>
              <a:cs typeface="+mj-cs"/>
            </a:endParaRPr>
          </a:p>
        </p:txBody>
      </p:sp>
      <p:grpSp>
        <p:nvGrpSpPr>
          <p:cNvPr id="2" name="Group 6"/>
          <p:cNvGrpSpPr>
            <a:grpSpLocks/>
          </p:cNvGrpSpPr>
          <p:nvPr/>
        </p:nvGrpSpPr>
        <p:grpSpPr bwMode="auto">
          <a:xfrm>
            <a:off x="2209800" y="5500702"/>
            <a:ext cx="4572000" cy="752461"/>
            <a:chOff x="1392" y="3216"/>
            <a:chExt cx="2880" cy="723"/>
          </a:xfrm>
        </p:grpSpPr>
        <p:graphicFrame>
          <p:nvGraphicFramePr>
            <p:cNvPr id="13320" name="Object 7"/>
            <p:cNvGraphicFramePr>
              <a:graphicFrameLocks noChangeAspect="1"/>
            </p:cNvGraphicFramePr>
            <p:nvPr/>
          </p:nvGraphicFramePr>
          <p:xfrm>
            <a:off x="2352" y="3246"/>
            <a:ext cx="1008" cy="693"/>
          </p:xfrm>
          <a:graphic>
            <a:graphicData uri="http://schemas.openxmlformats.org/presentationml/2006/ole">
              <mc:AlternateContent xmlns:mc="http://schemas.openxmlformats.org/markup-compatibility/2006">
                <mc:Choice xmlns:v="urn:schemas-microsoft-com:vml" Requires="v">
                  <p:oleObj spid="_x0000_s4163" name="Bitmap Image" r:id="rId6" imgW="1371429" imgH="942857" progId="PBrush">
                    <p:embed/>
                  </p:oleObj>
                </mc:Choice>
                <mc:Fallback>
                  <p:oleObj name="Bitmap Image" r:id="rId6" imgW="1371429" imgH="942857" progId="PBrush">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2" y="3246"/>
                          <a:ext cx="1008" cy="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1" name="Line 8"/>
            <p:cNvSpPr>
              <a:spLocks noChangeShapeType="1"/>
            </p:cNvSpPr>
            <p:nvPr/>
          </p:nvSpPr>
          <p:spPr bwMode="auto">
            <a:xfrm>
              <a:off x="1392" y="3216"/>
              <a:ext cx="1056" cy="288"/>
            </a:xfrm>
            <a:prstGeom prst="line">
              <a:avLst/>
            </a:prstGeom>
            <a:noFill/>
            <a:ln w="38100">
              <a:solidFill>
                <a:schemeClr val="tx1"/>
              </a:solidFill>
              <a:round/>
              <a:headEnd/>
              <a:tailEnd/>
            </a:ln>
            <a:effectLst/>
          </p:spPr>
          <p:txBody>
            <a:bodyPr/>
            <a:lstStyle/>
            <a:p>
              <a:endParaRPr lang="en-US"/>
            </a:p>
          </p:txBody>
        </p:sp>
        <p:sp>
          <p:nvSpPr>
            <p:cNvPr id="13322" name="Line 9"/>
            <p:cNvSpPr>
              <a:spLocks noChangeShapeType="1"/>
            </p:cNvSpPr>
            <p:nvPr/>
          </p:nvSpPr>
          <p:spPr bwMode="auto">
            <a:xfrm flipH="1">
              <a:off x="3264" y="3360"/>
              <a:ext cx="1008" cy="144"/>
            </a:xfrm>
            <a:prstGeom prst="line">
              <a:avLst/>
            </a:prstGeom>
            <a:noFill/>
            <a:ln w="38100">
              <a:solidFill>
                <a:schemeClr val="tx1"/>
              </a:solidFill>
              <a:round/>
              <a:headEnd/>
              <a:tailEnd/>
            </a:ln>
            <a:effec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621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21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5"/>
          <p:cNvSpPr>
            <a:spLocks noGrp="1"/>
          </p:cNvSpPr>
          <p:nvPr>
            <p:ph type="sldNum" sz="quarter" idx="12"/>
          </p:nvPr>
        </p:nvSpPr>
        <p:spPr>
          <a:noFill/>
          <a:ln>
            <a:miter lim="800000"/>
            <a:headEnd/>
            <a:tailEnd/>
          </a:ln>
        </p:spPr>
        <p:txBody>
          <a:bodyPr/>
          <a:lstStyle/>
          <a:p>
            <a:fld id="{6E14A3DC-A6A9-4926-8B2E-6E607DEB0F38}" type="slidenum">
              <a:rPr lang="en-US" smtClean="0"/>
              <a:pPr/>
              <a:t>150</a:t>
            </a:fld>
            <a:endParaRPr lang="en-US" smtClean="0"/>
          </a:p>
        </p:txBody>
      </p:sp>
      <p:sp>
        <p:nvSpPr>
          <p:cNvPr id="144387" name="Rectangle 2"/>
          <p:cNvSpPr>
            <a:spLocks noGrp="1" noChangeArrowheads="1"/>
          </p:cNvSpPr>
          <p:nvPr>
            <p:ph type="title"/>
          </p:nvPr>
        </p:nvSpPr>
        <p:spPr>
          <a:xfrm>
            <a:off x="457200" y="274638"/>
            <a:ext cx="8229600" cy="792162"/>
          </a:xfrm>
        </p:spPr>
        <p:txBody>
          <a:bodyPr>
            <a:normAutofit fontScale="90000"/>
          </a:bodyPr>
          <a:lstStyle/>
          <a:p>
            <a:pPr eaLnBrk="1" hangingPunct="1"/>
            <a:r>
              <a:rPr lang="en-US" sz="4700" dirty="0" err="1" smtClean="0"/>
              <a:t>Subnetting</a:t>
            </a:r>
            <a:endParaRPr lang="en-US" sz="4700" dirty="0" smtClean="0"/>
          </a:p>
        </p:txBody>
      </p:sp>
      <p:sp>
        <p:nvSpPr>
          <p:cNvPr id="144388" name="Rectangle 3"/>
          <p:cNvSpPr>
            <a:spLocks noGrp="1" noChangeArrowheads="1"/>
          </p:cNvSpPr>
          <p:nvPr>
            <p:ph type="body" idx="1"/>
          </p:nvPr>
        </p:nvSpPr>
        <p:spPr>
          <a:xfrm>
            <a:off x="457200" y="1905000"/>
            <a:ext cx="8305800" cy="4152900"/>
          </a:xfrm>
        </p:spPr>
        <p:txBody>
          <a:bodyPr/>
          <a:lstStyle/>
          <a:p>
            <a:pPr algn="just" eaLnBrk="1" hangingPunct="1">
              <a:buFont typeface="Wingdings" pitchFamily="2" charset="2"/>
              <a:buChar char="q"/>
            </a:pPr>
            <a:r>
              <a:rPr lang="fr-FR" dirty="0" smtClean="0">
                <a:latin typeface="Tahoma" pitchFamily="34" charset="0"/>
              </a:rPr>
              <a:t>Le </a:t>
            </a:r>
            <a:r>
              <a:rPr lang="fr-FR" dirty="0" err="1" smtClean="0">
                <a:latin typeface="Tahoma" pitchFamily="34" charset="0"/>
              </a:rPr>
              <a:t>subnetting</a:t>
            </a:r>
            <a:r>
              <a:rPr lang="fr-FR" dirty="0" smtClean="0">
                <a:latin typeface="Tahoma" pitchFamily="34" charset="0"/>
              </a:rPr>
              <a:t> est le découpage logique d’un réseau en plusieurs sous réseaux</a:t>
            </a:r>
            <a:endParaRPr lang="en-US" dirty="0" smtClean="0">
              <a:latin typeface="Tahoma" pitchFamily="34" charset="0"/>
            </a:endParaRPr>
          </a:p>
          <a:p>
            <a:pPr algn="just" eaLnBrk="1" hangingPunct="1">
              <a:buFont typeface="Wingdings" pitchFamily="2" charset="2"/>
              <a:buChar char="q"/>
            </a:pPr>
            <a:r>
              <a:rPr lang="en-US" dirty="0" err="1" smtClean="0">
                <a:latin typeface="Tahoma" pitchFamily="34" charset="0"/>
              </a:rPr>
              <a:t>Avantages</a:t>
            </a:r>
            <a:endParaRPr lang="en-US" dirty="0" smtClean="0">
              <a:latin typeface="Tahoma" pitchFamily="34" charset="0"/>
            </a:endParaRPr>
          </a:p>
          <a:p>
            <a:pPr lvl="1" algn="just" eaLnBrk="1" hangingPunct="1">
              <a:buFont typeface="Wingdings" pitchFamily="2" charset="2"/>
              <a:buChar char="q"/>
            </a:pPr>
            <a:r>
              <a:rPr lang="fr-FR" dirty="0" err="1" smtClean="0">
                <a:latin typeface="Tahoma" pitchFamily="34" charset="0"/>
              </a:rPr>
              <a:t>Dévision</a:t>
            </a:r>
            <a:r>
              <a:rPr lang="fr-FR" dirty="0" smtClean="0">
                <a:latin typeface="Tahoma" pitchFamily="34" charset="0"/>
              </a:rPr>
              <a:t> d’un réseau en plusieurs sous réseaux</a:t>
            </a:r>
            <a:endParaRPr lang="en-US" dirty="0" smtClean="0">
              <a:latin typeface="Tahoma" pitchFamily="34" charset="0"/>
            </a:endParaRPr>
          </a:p>
          <a:p>
            <a:pPr lvl="1" algn="just" eaLnBrk="1" hangingPunct="1">
              <a:buFont typeface="Wingdings" pitchFamily="2" charset="2"/>
              <a:buChar char="q"/>
            </a:pPr>
            <a:r>
              <a:rPr lang="en-US" dirty="0" smtClean="0">
                <a:latin typeface="Tahoma" pitchFamily="34" charset="0"/>
              </a:rPr>
              <a:t>Limiter les diffusions </a:t>
            </a:r>
            <a:r>
              <a:rPr lang="en-US" dirty="0" err="1" smtClean="0">
                <a:latin typeface="Tahoma" pitchFamily="34" charset="0"/>
              </a:rPr>
              <a:t>donc</a:t>
            </a:r>
            <a:r>
              <a:rPr lang="en-US" dirty="0" smtClean="0">
                <a:latin typeface="Tahoma" pitchFamily="34" charset="0"/>
              </a:rPr>
              <a:t> </a:t>
            </a:r>
            <a:r>
              <a:rPr lang="en-US" dirty="0" err="1" smtClean="0">
                <a:latin typeface="Tahoma" pitchFamily="34" charset="0"/>
              </a:rPr>
              <a:t>gagner</a:t>
            </a:r>
            <a:r>
              <a:rPr lang="en-US" dirty="0" smtClean="0">
                <a:latin typeface="Tahoma" pitchFamily="34" charset="0"/>
              </a:rPr>
              <a:t> les performance</a:t>
            </a:r>
          </a:p>
          <a:p>
            <a:pPr lvl="1" algn="just" eaLnBrk="1" hangingPunct="1">
              <a:buFont typeface="Wingdings" pitchFamily="2" charset="2"/>
              <a:buChar char="q"/>
            </a:pPr>
            <a:r>
              <a:rPr lang="en-US" dirty="0" err="1" smtClean="0">
                <a:latin typeface="Tahoma" pitchFamily="34" charset="0"/>
              </a:rPr>
              <a:t>Securité</a:t>
            </a:r>
            <a:endParaRPr lang="en-US" dirty="0" smtClean="0">
              <a:latin typeface="Tahoma" pitchFamily="34" charset="0"/>
            </a:endParaRPr>
          </a:p>
          <a:p>
            <a:pPr lvl="1" algn="just" eaLnBrk="1" hangingPunct="1">
              <a:buFont typeface="Wingdings" pitchFamily="2" charset="2"/>
              <a:buChar char="q"/>
            </a:pPr>
            <a:r>
              <a:rPr lang="en-US" dirty="0" err="1" smtClean="0">
                <a:latin typeface="Tahoma" pitchFamily="34" charset="0"/>
              </a:rPr>
              <a:t>Simplicité</a:t>
            </a:r>
            <a:r>
              <a:rPr lang="en-US" dirty="0" smtClean="0">
                <a:latin typeface="Tahoma" pitchFamily="34" charset="0"/>
              </a:rPr>
              <a:t> en administration</a:t>
            </a:r>
          </a:p>
          <a:p>
            <a:pPr lvl="1" algn="just" eaLnBrk="1" hangingPunct="1">
              <a:buFont typeface="Wingdings" pitchFamily="2" charset="2"/>
              <a:buChar char="q"/>
            </a:pPr>
            <a:endParaRPr lang="en-US" dirty="0" smtClean="0">
              <a:latin typeface="Tahoma" pitchFamily="34" charset="0"/>
            </a:endParaRPr>
          </a:p>
          <a:p>
            <a:pPr eaLnBrk="1" hangingPunct="1"/>
            <a:endParaRPr lang="en-US"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6"/>
          <p:cNvSpPr>
            <a:spLocks noGrp="1"/>
          </p:cNvSpPr>
          <p:nvPr>
            <p:ph type="sldNum" sz="quarter" idx="12"/>
          </p:nvPr>
        </p:nvSpPr>
        <p:spPr>
          <a:noFill/>
          <a:ln>
            <a:miter lim="800000"/>
            <a:headEnd/>
            <a:tailEnd/>
          </a:ln>
        </p:spPr>
        <p:txBody>
          <a:bodyPr/>
          <a:lstStyle/>
          <a:p>
            <a:fld id="{886A02FB-ABD6-476F-997E-5B8376C4249F}" type="slidenum">
              <a:rPr lang="en-US" smtClean="0"/>
              <a:pPr/>
              <a:t>151</a:t>
            </a:fld>
            <a:endParaRPr lang="en-US" smtClean="0"/>
          </a:p>
        </p:txBody>
      </p:sp>
      <p:pic>
        <p:nvPicPr>
          <p:cNvPr id="147459" name="Picture 2"/>
          <p:cNvPicPr>
            <a:picLocks noChangeArrowheads="1"/>
          </p:cNvPicPr>
          <p:nvPr/>
        </p:nvPicPr>
        <p:blipFill>
          <a:blip r:embed="rId3"/>
          <a:srcRect/>
          <a:stretch>
            <a:fillRect/>
          </a:stretch>
        </p:blipFill>
        <p:spPr bwMode="auto">
          <a:xfrm>
            <a:off x="990600" y="1447800"/>
            <a:ext cx="7239000" cy="4387850"/>
          </a:xfrm>
          <a:prstGeom prst="rect">
            <a:avLst/>
          </a:prstGeom>
          <a:noFill/>
          <a:ln w="9525">
            <a:noFill/>
            <a:miter lim="800000"/>
            <a:headEnd/>
            <a:tailEnd/>
          </a:ln>
          <a:effectLst/>
        </p:spPr>
      </p:pic>
      <p:sp>
        <p:nvSpPr>
          <p:cNvPr id="147460" name="Line 3"/>
          <p:cNvSpPr>
            <a:spLocks noChangeShapeType="1"/>
          </p:cNvSpPr>
          <p:nvPr/>
        </p:nvSpPr>
        <p:spPr bwMode="auto">
          <a:xfrm flipV="1">
            <a:off x="1895475" y="4089400"/>
            <a:ext cx="0" cy="371475"/>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7461" name="Line 4"/>
          <p:cNvSpPr>
            <a:spLocks noChangeShapeType="1"/>
          </p:cNvSpPr>
          <p:nvPr/>
        </p:nvSpPr>
        <p:spPr bwMode="auto">
          <a:xfrm flipV="1">
            <a:off x="2895600" y="4089400"/>
            <a:ext cx="0" cy="371475"/>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7462" name="Line 5"/>
          <p:cNvSpPr>
            <a:spLocks noChangeShapeType="1"/>
          </p:cNvSpPr>
          <p:nvPr/>
        </p:nvSpPr>
        <p:spPr bwMode="auto">
          <a:xfrm flipV="1">
            <a:off x="3838575" y="4103688"/>
            <a:ext cx="0" cy="371475"/>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7463" name="Line 6"/>
          <p:cNvSpPr>
            <a:spLocks noChangeShapeType="1"/>
          </p:cNvSpPr>
          <p:nvPr/>
        </p:nvSpPr>
        <p:spPr bwMode="auto">
          <a:xfrm flipV="1">
            <a:off x="5795963" y="4089400"/>
            <a:ext cx="0" cy="371475"/>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7464" name="Line 7"/>
          <p:cNvSpPr>
            <a:spLocks noChangeShapeType="1"/>
          </p:cNvSpPr>
          <p:nvPr/>
        </p:nvSpPr>
        <p:spPr bwMode="auto">
          <a:xfrm flipV="1">
            <a:off x="6767513" y="4103688"/>
            <a:ext cx="0" cy="371475"/>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pic>
        <p:nvPicPr>
          <p:cNvPr id="147465" name="Picture 8"/>
          <p:cNvPicPr>
            <a:picLocks noChangeArrowheads="1"/>
          </p:cNvPicPr>
          <p:nvPr/>
        </p:nvPicPr>
        <p:blipFill>
          <a:blip r:embed="rId4"/>
          <a:srcRect/>
          <a:stretch>
            <a:fillRect/>
          </a:stretch>
        </p:blipFill>
        <p:spPr bwMode="auto">
          <a:xfrm>
            <a:off x="1549400" y="3532188"/>
            <a:ext cx="646113" cy="585787"/>
          </a:xfrm>
          <a:prstGeom prst="rect">
            <a:avLst/>
          </a:prstGeom>
          <a:noFill/>
          <a:ln w="9525">
            <a:noFill/>
            <a:miter lim="800000"/>
            <a:headEnd/>
            <a:tailEnd/>
          </a:ln>
          <a:effectLst/>
        </p:spPr>
      </p:pic>
      <p:pic>
        <p:nvPicPr>
          <p:cNvPr id="147466" name="Picture 9"/>
          <p:cNvPicPr>
            <a:picLocks noChangeArrowheads="1"/>
          </p:cNvPicPr>
          <p:nvPr/>
        </p:nvPicPr>
        <p:blipFill>
          <a:blip r:embed="rId4"/>
          <a:srcRect/>
          <a:stretch>
            <a:fillRect/>
          </a:stretch>
        </p:blipFill>
        <p:spPr bwMode="auto">
          <a:xfrm>
            <a:off x="2578100" y="3532188"/>
            <a:ext cx="646113" cy="585787"/>
          </a:xfrm>
          <a:prstGeom prst="rect">
            <a:avLst/>
          </a:prstGeom>
          <a:noFill/>
          <a:ln w="9525">
            <a:noFill/>
            <a:miter lim="800000"/>
            <a:headEnd/>
            <a:tailEnd/>
          </a:ln>
          <a:effectLst/>
        </p:spPr>
      </p:pic>
      <p:pic>
        <p:nvPicPr>
          <p:cNvPr id="147467" name="Picture 10"/>
          <p:cNvPicPr>
            <a:picLocks noChangeArrowheads="1"/>
          </p:cNvPicPr>
          <p:nvPr/>
        </p:nvPicPr>
        <p:blipFill>
          <a:blip r:embed="rId4"/>
          <a:srcRect/>
          <a:stretch>
            <a:fillRect/>
          </a:stretch>
        </p:blipFill>
        <p:spPr bwMode="auto">
          <a:xfrm>
            <a:off x="3521075" y="3532188"/>
            <a:ext cx="646113" cy="585787"/>
          </a:xfrm>
          <a:prstGeom prst="rect">
            <a:avLst/>
          </a:prstGeom>
          <a:noFill/>
          <a:ln w="9525">
            <a:noFill/>
            <a:miter lim="800000"/>
            <a:headEnd/>
            <a:tailEnd/>
          </a:ln>
          <a:effectLst/>
        </p:spPr>
      </p:pic>
      <p:pic>
        <p:nvPicPr>
          <p:cNvPr id="147468" name="Picture 11"/>
          <p:cNvPicPr>
            <a:picLocks noChangeArrowheads="1"/>
          </p:cNvPicPr>
          <p:nvPr/>
        </p:nvPicPr>
        <p:blipFill>
          <a:blip r:embed="rId4"/>
          <a:srcRect/>
          <a:stretch>
            <a:fillRect/>
          </a:stretch>
        </p:blipFill>
        <p:spPr bwMode="auto">
          <a:xfrm>
            <a:off x="5492750" y="3532188"/>
            <a:ext cx="646113" cy="585787"/>
          </a:xfrm>
          <a:prstGeom prst="rect">
            <a:avLst/>
          </a:prstGeom>
          <a:noFill/>
          <a:ln w="9525">
            <a:noFill/>
            <a:miter lim="800000"/>
            <a:headEnd/>
            <a:tailEnd/>
          </a:ln>
          <a:effectLst/>
        </p:spPr>
      </p:pic>
      <p:pic>
        <p:nvPicPr>
          <p:cNvPr id="147469" name="Picture 12"/>
          <p:cNvPicPr>
            <a:picLocks noChangeArrowheads="1"/>
          </p:cNvPicPr>
          <p:nvPr/>
        </p:nvPicPr>
        <p:blipFill>
          <a:blip r:embed="rId4"/>
          <a:srcRect/>
          <a:stretch>
            <a:fillRect/>
          </a:stretch>
        </p:blipFill>
        <p:spPr bwMode="auto">
          <a:xfrm>
            <a:off x="6435725" y="3532188"/>
            <a:ext cx="646113" cy="585787"/>
          </a:xfrm>
          <a:prstGeom prst="rect">
            <a:avLst/>
          </a:prstGeom>
          <a:noFill/>
          <a:ln w="9525">
            <a:noFill/>
            <a:miter lim="800000"/>
            <a:headEnd/>
            <a:tailEnd/>
          </a:ln>
          <a:effectLst/>
        </p:spPr>
      </p:pic>
      <p:sp>
        <p:nvSpPr>
          <p:cNvPr id="147470" name="Rectangle 13"/>
          <p:cNvSpPr>
            <a:spLocks noGrp="1" noChangeArrowheads="1"/>
          </p:cNvSpPr>
          <p:nvPr>
            <p:ph type="body" sz="half" idx="2"/>
          </p:nvPr>
        </p:nvSpPr>
        <p:spPr>
          <a:xfrm>
            <a:off x="458788" y="5791200"/>
            <a:ext cx="8226425" cy="639763"/>
          </a:xfrm>
          <a:noFill/>
        </p:spPr>
        <p:txBody>
          <a:bodyPr lIns="82153" tIns="41076" rIns="82153" bIns="41076" anchor="ctr" anchorCtr="1"/>
          <a:lstStyle/>
          <a:p>
            <a:pPr eaLnBrk="1" hangingPunct="1"/>
            <a:r>
              <a:rPr lang="en-US" sz="3100" smtClean="0"/>
              <a:t>Network 172.16.0.0</a:t>
            </a:r>
          </a:p>
        </p:txBody>
      </p:sp>
      <p:sp>
        <p:nvSpPr>
          <p:cNvPr id="147471" name="Rectangle 14"/>
          <p:cNvSpPr>
            <a:spLocks noChangeArrowheads="1"/>
          </p:cNvSpPr>
          <p:nvPr/>
        </p:nvSpPr>
        <p:spPr bwMode="auto">
          <a:xfrm>
            <a:off x="3986213" y="4560888"/>
            <a:ext cx="1528762" cy="371475"/>
          </a:xfrm>
          <a:prstGeom prst="rect">
            <a:avLst/>
          </a:prstGeom>
          <a:noFill/>
          <a:ln w="9525">
            <a:noFill/>
            <a:miter lim="800000"/>
            <a:headEnd/>
            <a:tailEnd/>
          </a:ln>
          <a:effectLst/>
        </p:spPr>
        <p:txBody>
          <a:bodyPr wrap="none" lIns="21431" tIns="30362" rIns="21431" bIns="30362"/>
          <a:lstStyle/>
          <a:p>
            <a:pPr algn="l"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172.16.0.0</a:t>
            </a:r>
          </a:p>
        </p:txBody>
      </p:sp>
      <p:sp>
        <p:nvSpPr>
          <p:cNvPr id="147472" name="Rectangle 15"/>
          <p:cNvSpPr>
            <a:spLocks noGrp="1" noChangeArrowheads="1"/>
          </p:cNvSpPr>
          <p:nvPr>
            <p:ph type="title"/>
          </p:nvPr>
        </p:nvSpPr>
        <p:spPr>
          <a:xfrm>
            <a:off x="685800" y="-71462"/>
            <a:ext cx="7772400" cy="1143000"/>
          </a:xfrm>
          <a:noFill/>
          <a:effectLst>
            <a:outerShdw dist="35921" dir="2700000" algn="ctr" rotWithShape="0">
              <a:schemeClr val="bg2"/>
            </a:outerShdw>
          </a:effectLst>
        </p:spPr>
        <p:txBody>
          <a:bodyPr lIns="82153" tIns="41076" rIns="82153" bIns="41076"/>
          <a:lstStyle/>
          <a:p>
            <a:pPr eaLnBrk="1" hangingPunct="1"/>
            <a:r>
              <a:rPr lang="en-US" dirty="0" err="1" smtClean="0"/>
              <a:t>Adressage</a:t>
            </a:r>
            <a:r>
              <a:rPr lang="en-US" dirty="0" smtClean="0"/>
              <a:t> sans </a:t>
            </a:r>
            <a:r>
              <a:rPr lang="en-US" dirty="0" err="1" smtClean="0"/>
              <a:t>Découpage</a:t>
            </a:r>
            <a:endParaRPr lang="en-US" dirty="0" smtClean="0"/>
          </a:p>
        </p:txBody>
      </p:sp>
      <p:sp>
        <p:nvSpPr>
          <p:cNvPr id="147473" name="Rectangle 16"/>
          <p:cNvSpPr>
            <a:spLocks noChangeArrowheads="1"/>
          </p:cNvSpPr>
          <p:nvPr/>
        </p:nvSpPr>
        <p:spPr bwMode="auto">
          <a:xfrm>
            <a:off x="1371600" y="3200400"/>
            <a:ext cx="1528763" cy="371475"/>
          </a:xfrm>
          <a:prstGeom prst="rect">
            <a:avLst/>
          </a:prstGeom>
          <a:noFill/>
          <a:ln w="9525">
            <a:noFill/>
            <a:miter lim="800000"/>
            <a:headEnd/>
            <a:tailEnd/>
          </a:ln>
          <a:effectLst/>
        </p:spPr>
        <p:txBody>
          <a:bodyPr wrap="none" lIns="21431" tIns="30362" rIns="21431" bIns="30362"/>
          <a:lstStyle/>
          <a:p>
            <a:pPr algn="l"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172.16.0.1</a:t>
            </a:r>
          </a:p>
        </p:txBody>
      </p:sp>
      <p:sp>
        <p:nvSpPr>
          <p:cNvPr id="147474" name="Rectangle 17"/>
          <p:cNvSpPr>
            <a:spLocks noChangeArrowheads="1"/>
          </p:cNvSpPr>
          <p:nvPr/>
        </p:nvSpPr>
        <p:spPr bwMode="auto">
          <a:xfrm>
            <a:off x="2438400" y="3200400"/>
            <a:ext cx="1528763" cy="371475"/>
          </a:xfrm>
          <a:prstGeom prst="rect">
            <a:avLst/>
          </a:prstGeom>
          <a:noFill/>
          <a:ln w="9525">
            <a:noFill/>
            <a:miter lim="800000"/>
            <a:headEnd/>
            <a:tailEnd/>
          </a:ln>
          <a:effectLst/>
        </p:spPr>
        <p:txBody>
          <a:bodyPr wrap="none" lIns="21431" tIns="30362" rIns="21431" bIns="30362"/>
          <a:lstStyle/>
          <a:p>
            <a:pPr algn="l"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172.16.0.2</a:t>
            </a:r>
          </a:p>
        </p:txBody>
      </p:sp>
      <p:sp>
        <p:nvSpPr>
          <p:cNvPr id="147475" name="Rectangle 18"/>
          <p:cNvSpPr>
            <a:spLocks noChangeArrowheads="1"/>
          </p:cNvSpPr>
          <p:nvPr/>
        </p:nvSpPr>
        <p:spPr bwMode="auto">
          <a:xfrm>
            <a:off x="3505200" y="3209925"/>
            <a:ext cx="1528763" cy="371475"/>
          </a:xfrm>
          <a:prstGeom prst="rect">
            <a:avLst/>
          </a:prstGeom>
          <a:noFill/>
          <a:ln w="9525">
            <a:noFill/>
            <a:miter lim="800000"/>
            <a:headEnd/>
            <a:tailEnd/>
          </a:ln>
          <a:effectLst/>
        </p:spPr>
        <p:txBody>
          <a:bodyPr wrap="none" lIns="21431" tIns="30362" rIns="21431" bIns="30362"/>
          <a:lstStyle/>
          <a:p>
            <a:pPr algn="l"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172.16.0.3</a:t>
            </a:r>
          </a:p>
        </p:txBody>
      </p:sp>
      <p:sp>
        <p:nvSpPr>
          <p:cNvPr id="147476" name="Rectangle 19"/>
          <p:cNvSpPr>
            <a:spLocks noChangeArrowheads="1"/>
          </p:cNvSpPr>
          <p:nvPr/>
        </p:nvSpPr>
        <p:spPr bwMode="auto">
          <a:xfrm>
            <a:off x="4576763" y="3733800"/>
            <a:ext cx="1528762" cy="371475"/>
          </a:xfrm>
          <a:prstGeom prst="rect">
            <a:avLst/>
          </a:prstGeom>
          <a:noFill/>
          <a:ln w="9525">
            <a:noFill/>
            <a:miter lim="800000"/>
            <a:headEnd/>
            <a:tailEnd/>
          </a:ln>
          <a:effectLst/>
        </p:spPr>
        <p:txBody>
          <a:bodyPr wrap="none" lIns="21431" tIns="30362" rIns="21431" bIns="30362"/>
          <a:lstStyle/>
          <a:p>
            <a:pPr algn="l" defTabSz="1028700" eaLnBrk="0" hangingPunct="0">
              <a:lnSpc>
                <a:spcPts val="1800"/>
              </a:lnSpc>
              <a:tabLst>
                <a:tab pos="514350" algn="l"/>
                <a:tab pos="1028700" algn="l"/>
                <a:tab pos="1543050" algn="l"/>
              </a:tabLst>
            </a:pPr>
            <a:r>
              <a:rPr lang="en-US" sz="1600">
                <a:solidFill>
                  <a:srgbClr val="000000"/>
                </a:solidFill>
                <a:latin typeface="Helvetica" pitchFamily="34" charset="0"/>
              </a:rPr>
              <a:t>…...</a:t>
            </a:r>
          </a:p>
        </p:txBody>
      </p:sp>
      <p:sp>
        <p:nvSpPr>
          <p:cNvPr id="147477" name="Rectangle 20"/>
          <p:cNvSpPr>
            <a:spLocks noChangeArrowheads="1"/>
          </p:cNvSpPr>
          <p:nvPr/>
        </p:nvSpPr>
        <p:spPr bwMode="auto">
          <a:xfrm>
            <a:off x="4805363" y="3200400"/>
            <a:ext cx="1528762" cy="371475"/>
          </a:xfrm>
          <a:prstGeom prst="rect">
            <a:avLst/>
          </a:prstGeom>
          <a:noFill/>
          <a:ln w="9525">
            <a:noFill/>
            <a:miter lim="800000"/>
            <a:headEnd/>
            <a:tailEnd/>
          </a:ln>
          <a:effectLst/>
        </p:spPr>
        <p:txBody>
          <a:bodyPr wrap="none" lIns="21431" tIns="30362" rIns="21431" bIns="30362"/>
          <a:lstStyle/>
          <a:p>
            <a:pPr algn="l"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172.16.255.253</a:t>
            </a:r>
          </a:p>
        </p:txBody>
      </p:sp>
      <p:sp>
        <p:nvSpPr>
          <p:cNvPr id="147478" name="Rectangle 21"/>
          <p:cNvSpPr>
            <a:spLocks noChangeArrowheads="1"/>
          </p:cNvSpPr>
          <p:nvPr/>
        </p:nvSpPr>
        <p:spPr bwMode="auto">
          <a:xfrm>
            <a:off x="6324600" y="3200400"/>
            <a:ext cx="1528763" cy="371475"/>
          </a:xfrm>
          <a:prstGeom prst="rect">
            <a:avLst/>
          </a:prstGeom>
          <a:noFill/>
          <a:ln w="9525">
            <a:noFill/>
            <a:miter lim="800000"/>
            <a:headEnd/>
            <a:tailEnd/>
          </a:ln>
          <a:effectLst/>
        </p:spPr>
        <p:txBody>
          <a:bodyPr wrap="none" lIns="21431" tIns="30362" rIns="21431" bIns="30362"/>
          <a:lstStyle/>
          <a:p>
            <a:pPr algn="l"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172.16.255.254</a:t>
            </a:r>
          </a:p>
        </p:txBody>
      </p:sp>
      <p:sp>
        <p:nvSpPr>
          <p:cNvPr id="147479" name="Line 22"/>
          <p:cNvSpPr>
            <a:spLocks noChangeShapeType="1"/>
          </p:cNvSpPr>
          <p:nvPr/>
        </p:nvSpPr>
        <p:spPr bwMode="auto">
          <a:xfrm>
            <a:off x="1652588" y="4489450"/>
            <a:ext cx="5414962"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6"/>
          <p:cNvSpPr>
            <a:spLocks noGrp="1"/>
          </p:cNvSpPr>
          <p:nvPr>
            <p:ph type="sldNum" sz="quarter" idx="12"/>
          </p:nvPr>
        </p:nvSpPr>
        <p:spPr>
          <a:noFill/>
          <a:ln>
            <a:miter lim="800000"/>
            <a:headEnd/>
            <a:tailEnd/>
          </a:ln>
        </p:spPr>
        <p:txBody>
          <a:bodyPr/>
          <a:lstStyle/>
          <a:p>
            <a:fld id="{147CD1A8-8530-4312-A568-635B07E84375}" type="slidenum">
              <a:rPr lang="en-US" smtClean="0"/>
              <a:pPr/>
              <a:t>152</a:t>
            </a:fld>
            <a:endParaRPr lang="en-US" smtClean="0"/>
          </a:p>
        </p:txBody>
      </p:sp>
      <p:pic>
        <p:nvPicPr>
          <p:cNvPr id="148483" name="Picture 2"/>
          <p:cNvPicPr>
            <a:picLocks noChangeArrowheads="1"/>
          </p:cNvPicPr>
          <p:nvPr/>
        </p:nvPicPr>
        <p:blipFill>
          <a:blip r:embed="rId3"/>
          <a:srcRect/>
          <a:stretch>
            <a:fillRect/>
          </a:stretch>
        </p:blipFill>
        <p:spPr bwMode="auto">
          <a:xfrm>
            <a:off x="762000" y="1555750"/>
            <a:ext cx="7239000" cy="4387850"/>
          </a:xfrm>
          <a:prstGeom prst="rect">
            <a:avLst/>
          </a:prstGeom>
          <a:noFill/>
          <a:ln w="9525">
            <a:noFill/>
            <a:miter lim="800000"/>
            <a:headEnd/>
            <a:tailEnd/>
          </a:ln>
          <a:effectLst/>
        </p:spPr>
      </p:pic>
      <p:sp>
        <p:nvSpPr>
          <p:cNvPr id="148484" name="Rectangle 3"/>
          <p:cNvSpPr>
            <a:spLocks noGrp="1" noChangeArrowheads="1"/>
          </p:cNvSpPr>
          <p:nvPr>
            <p:ph type="body" sz="half" idx="2"/>
          </p:nvPr>
        </p:nvSpPr>
        <p:spPr>
          <a:xfrm>
            <a:off x="458788" y="5867400"/>
            <a:ext cx="8226425" cy="554038"/>
          </a:xfrm>
          <a:noFill/>
        </p:spPr>
        <p:txBody>
          <a:bodyPr lIns="82153" tIns="41076" rIns="82153" bIns="41076" anchor="ctr" anchorCtr="1">
            <a:normAutofit lnSpcReduction="10000"/>
          </a:bodyPr>
          <a:lstStyle/>
          <a:p>
            <a:pPr eaLnBrk="1" hangingPunct="1"/>
            <a:r>
              <a:rPr lang="en-US" sz="3100" dirty="0" err="1" smtClean="0"/>
              <a:t>Réseau</a:t>
            </a:r>
            <a:r>
              <a:rPr lang="en-US" sz="3100" dirty="0" smtClean="0"/>
              <a:t> 172.16.0.0</a:t>
            </a:r>
          </a:p>
        </p:txBody>
      </p:sp>
      <p:sp>
        <p:nvSpPr>
          <p:cNvPr id="148485" name="Rectangle 4"/>
          <p:cNvSpPr>
            <a:spLocks noGrp="1" noChangeArrowheads="1"/>
          </p:cNvSpPr>
          <p:nvPr>
            <p:ph type="title"/>
          </p:nvPr>
        </p:nvSpPr>
        <p:spPr>
          <a:xfrm>
            <a:off x="685800" y="-24"/>
            <a:ext cx="7772400" cy="1143000"/>
          </a:xfrm>
          <a:noFill/>
          <a:effectLst>
            <a:outerShdw dist="35921" dir="2700000" algn="ctr" rotWithShape="0">
              <a:schemeClr val="bg2"/>
            </a:outerShdw>
          </a:effectLst>
        </p:spPr>
        <p:txBody>
          <a:bodyPr lIns="82153" tIns="41076" rIns="82153" bIns="41076"/>
          <a:lstStyle/>
          <a:p>
            <a:pPr eaLnBrk="1" hangingPunct="1"/>
            <a:r>
              <a:rPr lang="en-US" dirty="0" err="1" smtClean="0"/>
              <a:t>Adressage</a:t>
            </a:r>
            <a:r>
              <a:rPr lang="en-US" dirty="0" smtClean="0"/>
              <a:t> avec </a:t>
            </a:r>
            <a:r>
              <a:rPr lang="en-US" dirty="0" err="1" smtClean="0"/>
              <a:t>découpage</a:t>
            </a:r>
            <a:endParaRPr lang="en-US" dirty="0" smtClean="0"/>
          </a:p>
        </p:txBody>
      </p:sp>
      <p:sp>
        <p:nvSpPr>
          <p:cNvPr id="148486" name="Line 5"/>
          <p:cNvSpPr>
            <a:spLocks noChangeShapeType="1"/>
          </p:cNvSpPr>
          <p:nvPr/>
        </p:nvSpPr>
        <p:spPr bwMode="auto">
          <a:xfrm flipV="1">
            <a:off x="1885950" y="4403725"/>
            <a:ext cx="0" cy="371475"/>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8487" name="Line 6"/>
          <p:cNvSpPr>
            <a:spLocks noChangeShapeType="1"/>
          </p:cNvSpPr>
          <p:nvPr/>
        </p:nvSpPr>
        <p:spPr bwMode="auto">
          <a:xfrm flipV="1">
            <a:off x="2728913" y="4418013"/>
            <a:ext cx="0" cy="371475"/>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8488" name="Line 7"/>
          <p:cNvSpPr>
            <a:spLocks noChangeShapeType="1"/>
          </p:cNvSpPr>
          <p:nvPr/>
        </p:nvSpPr>
        <p:spPr bwMode="auto">
          <a:xfrm flipV="1">
            <a:off x="3557588" y="4389438"/>
            <a:ext cx="0" cy="40005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8489" name="Line 8"/>
          <p:cNvSpPr>
            <a:spLocks noChangeShapeType="1"/>
          </p:cNvSpPr>
          <p:nvPr/>
        </p:nvSpPr>
        <p:spPr bwMode="auto">
          <a:xfrm flipV="1">
            <a:off x="6186488" y="4418013"/>
            <a:ext cx="0" cy="385762"/>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8490" name="Line 9"/>
          <p:cNvSpPr>
            <a:spLocks noChangeShapeType="1"/>
          </p:cNvSpPr>
          <p:nvPr/>
        </p:nvSpPr>
        <p:spPr bwMode="auto">
          <a:xfrm flipV="1">
            <a:off x="7015163" y="4403725"/>
            <a:ext cx="0" cy="385763"/>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8491" name="Line 10"/>
          <p:cNvSpPr>
            <a:spLocks noChangeShapeType="1"/>
          </p:cNvSpPr>
          <p:nvPr/>
        </p:nvSpPr>
        <p:spPr bwMode="auto">
          <a:xfrm flipV="1">
            <a:off x="5314950" y="4403725"/>
            <a:ext cx="0" cy="385763"/>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8492" name="Line 11"/>
          <p:cNvSpPr>
            <a:spLocks noChangeShapeType="1"/>
          </p:cNvSpPr>
          <p:nvPr/>
        </p:nvSpPr>
        <p:spPr bwMode="auto">
          <a:xfrm flipV="1">
            <a:off x="3786188" y="2389188"/>
            <a:ext cx="0" cy="385762"/>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8493" name="Line 12"/>
          <p:cNvSpPr>
            <a:spLocks noChangeShapeType="1"/>
          </p:cNvSpPr>
          <p:nvPr/>
        </p:nvSpPr>
        <p:spPr bwMode="auto">
          <a:xfrm flipV="1">
            <a:off x="4743450" y="2374900"/>
            <a:ext cx="0" cy="871538"/>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8494" name="Line 13"/>
          <p:cNvSpPr>
            <a:spLocks noChangeShapeType="1"/>
          </p:cNvSpPr>
          <p:nvPr/>
        </p:nvSpPr>
        <p:spPr bwMode="auto">
          <a:xfrm flipV="1">
            <a:off x="5715000" y="2360613"/>
            <a:ext cx="0" cy="385762"/>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8495" name="Line 14"/>
          <p:cNvSpPr>
            <a:spLocks noChangeShapeType="1"/>
          </p:cNvSpPr>
          <p:nvPr/>
        </p:nvSpPr>
        <p:spPr bwMode="auto">
          <a:xfrm>
            <a:off x="3300413" y="2774950"/>
            <a:ext cx="2743200"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148496" name="Rectangle 15"/>
          <p:cNvSpPr>
            <a:spLocks noChangeArrowheads="1"/>
          </p:cNvSpPr>
          <p:nvPr/>
        </p:nvSpPr>
        <p:spPr bwMode="auto">
          <a:xfrm>
            <a:off x="1958975" y="4845050"/>
            <a:ext cx="1069975" cy="300038"/>
          </a:xfrm>
          <a:prstGeom prst="rect">
            <a:avLst/>
          </a:prstGeom>
          <a:noFill/>
          <a:ln w="9525">
            <a:noFill/>
            <a:miter lim="800000"/>
            <a:headEnd/>
            <a:tailEnd/>
          </a:ln>
          <a:effectLst/>
        </p:spPr>
        <p:txBody>
          <a:bodyPr wrap="none" lIns="21431" tIns="30362" rIns="21431" bIns="30362"/>
          <a:lstStyle/>
          <a:p>
            <a:pPr algn="l"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172.16.1.0</a:t>
            </a:r>
          </a:p>
        </p:txBody>
      </p:sp>
      <p:sp>
        <p:nvSpPr>
          <p:cNvPr id="148497" name="Rectangle 16"/>
          <p:cNvSpPr>
            <a:spLocks noChangeArrowheads="1"/>
          </p:cNvSpPr>
          <p:nvPr/>
        </p:nvSpPr>
        <p:spPr bwMode="auto">
          <a:xfrm>
            <a:off x="5216525" y="4845050"/>
            <a:ext cx="1069975" cy="300038"/>
          </a:xfrm>
          <a:prstGeom prst="rect">
            <a:avLst/>
          </a:prstGeom>
          <a:noFill/>
          <a:ln w="9525">
            <a:noFill/>
            <a:miter lim="800000"/>
            <a:headEnd/>
            <a:tailEnd/>
          </a:ln>
          <a:effectLst/>
        </p:spPr>
        <p:txBody>
          <a:bodyPr wrap="none" lIns="21431" tIns="30362" rIns="21431" bIns="30362"/>
          <a:lstStyle/>
          <a:p>
            <a:pPr algn="l"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172.16.2.0</a:t>
            </a:r>
          </a:p>
        </p:txBody>
      </p:sp>
      <p:sp>
        <p:nvSpPr>
          <p:cNvPr id="148498" name="Rectangle 17"/>
          <p:cNvSpPr>
            <a:spLocks noChangeArrowheads="1"/>
          </p:cNvSpPr>
          <p:nvPr/>
        </p:nvSpPr>
        <p:spPr bwMode="auto">
          <a:xfrm>
            <a:off x="4902200" y="2801938"/>
            <a:ext cx="1041400" cy="300037"/>
          </a:xfrm>
          <a:prstGeom prst="rect">
            <a:avLst/>
          </a:prstGeom>
          <a:noFill/>
          <a:ln w="9525">
            <a:noFill/>
            <a:miter lim="800000"/>
            <a:headEnd/>
            <a:tailEnd/>
          </a:ln>
          <a:effectLst/>
        </p:spPr>
        <p:txBody>
          <a:bodyPr wrap="none" lIns="21431" tIns="30362" rIns="21431" bIns="30362"/>
          <a:lstStyle/>
          <a:p>
            <a:pPr algn="l"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172.16.3.0</a:t>
            </a:r>
          </a:p>
        </p:txBody>
      </p:sp>
      <p:sp>
        <p:nvSpPr>
          <p:cNvPr id="148499" name="Rectangle 18"/>
          <p:cNvSpPr>
            <a:spLocks noChangeArrowheads="1"/>
          </p:cNvSpPr>
          <p:nvPr/>
        </p:nvSpPr>
        <p:spPr bwMode="auto">
          <a:xfrm>
            <a:off x="3459163" y="3563938"/>
            <a:ext cx="1027112" cy="228600"/>
          </a:xfrm>
          <a:prstGeom prst="rect">
            <a:avLst/>
          </a:prstGeom>
          <a:noFill/>
          <a:ln w="9525">
            <a:noFill/>
            <a:miter lim="800000"/>
            <a:headEnd/>
            <a:tailEnd/>
          </a:ln>
          <a:effectLst/>
        </p:spPr>
        <p:txBody>
          <a:bodyPr wrap="none" lIns="21431" tIns="30362" rIns="21431" bIns="30362"/>
          <a:lstStyle/>
          <a:p>
            <a:pPr algn="l" defTabSz="1028700" eaLnBrk="0" hangingPunct="0">
              <a:lnSpc>
                <a:spcPts val="1800"/>
              </a:lnSpc>
              <a:tabLst>
                <a:tab pos="514350" algn="l"/>
                <a:tab pos="1028700" algn="l"/>
                <a:tab pos="1543050" algn="l"/>
              </a:tabLst>
            </a:pPr>
            <a:r>
              <a:rPr lang="en-US" sz="1600">
                <a:solidFill>
                  <a:srgbClr val="000000"/>
                </a:solidFill>
                <a:latin typeface="Helvetica" pitchFamily="34" charset="0"/>
              </a:rPr>
              <a:t>172.16.4.0</a:t>
            </a:r>
          </a:p>
        </p:txBody>
      </p:sp>
      <p:sp>
        <p:nvSpPr>
          <p:cNvPr id="148500" name="Freeform 19"/>
          <p:cNvSpPr>
            <a:spLocks/>
          </p:cNvSpPr>
          <p:nvPr/>
        </p:nvSpPr>
        <p:spPr bwMode="auto">
          <a:xfrm>
            <a:off x="4572000" y="3417888"/>
            <a:ext cx="173038" cy="1373187"/>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pic>
        <p:nvPicPr>
          <p:cNvPr id="148501" name="Picture 20"/>
          <p:cNvPicPr>
            <a:picLocks noChangeArrowheads="1"/>
          </p:cNvPicPr>
          <p:nvPr/>
        </p:nvPicPr>
        <p:blipFill>
          <a:blip r:embed="rId4"/>
          <a:srcRect/>
          <a:stretch>
            <a:fillRect/>
          </a:stretch>
        </p:blipFill>
        <p:spPr bwMode="auto">
          <a:xfrm>
            <a:off x="4300538" y="3119438"/>
            <a:ext cx="928687" cy="539750"/>
          </a:xfrm>
          <a:prstGeom prst="rect">
            <a:avLst/>
          </a:prstGeom>
          <a:noFill/>
          <a:ln w="9525">
            <a:noFill/>
            <a:miter lim="800000"/>
            <a:headEnd/>
            <a:tailEnd/>
          </a:ln>
          <a:effectLst/>
        </p:spPr>
      </p:pic>
      <p:pic>
        <p:nvPicPr>
          <p:cNvPr id="148502" name="Picture 21"/>
          <p:cNvPicPr>
            <a:picLocks noChangeArrowheads="1"/>
          </p:cNvPicPr>
          <p:nvPr/>
        </p:nvPicPr>
        <p:blipFill>
          <a:blip r:embed="rId5"/>
          <a:srcRect/>
          <a:stretch>
            <a:fillRect/>
          </a:stretch>
        </p:blipFill>
        <p:spPr bwMode="auto">
          <a:xfrm>
            <a:off x="3497263" y="1903413"/>
            <a:ext cx="646112" cy="585787"/>
          </a:xfrm>
          <a:prstGeom prst="rect">
            <a:avLst/>
          </a:prstGeom>
          <a:noFill/>
          <a:ln w="9525">
            <a:noFill/>
            <a:miter lim="800000"/>
            <a:headEnd/>
            <a:tailEnd/>
          </a:ln>
          <a:effectLst/>
        </p:spPr>
      </p:pic>
      <p:pic>
        <p:nvPicPr>
          <p:cNvPr id="148503" name="Picture 22"/>
          <p:cNvPicPr>
            <a:picLocks noChangeArrowheads="1"/>
          </p:cNvPicPr>
          <p:nvPr/>
        </p:nvPicPr>
        <p:blipFill>
          <a:blip r:embed="rId5"/>
          <a:srcRect/>
          <a:stretch>
            <a:fillRect/>
          </a:stretch>
        </p:blipFill>
        <p:spPr bwMode="auto">
          <a:xfrm>
            <a:off x="4440238" y="1903413"/>
            <a:ext cx="646112" cy="585787"/>
          </a:xfrm>
          <a:prstGeom prst="rect">
            <a:avLst/>
          </a:prstGeom>
          <a:noFill/>
          <a:ln w="9525">
            <a:noFill/>
            <a:miter lim="800000"/>
            <a:headEnd/>
            <a:tailEnd/>
          </a:ln>
          <a:effectLst/>
        </p:spPr>
      </p:pic>
      <p:pic>
        <p:nvPicPr>
          <p:cNvPr id="148504" name="Picture 23"/>
          <p:cNvPicPr>
            <a:picLocks noChangeArrowheads="1"/>
          </p:cNvPicPr>
          <p:nvPr/>
        </p:nvPicPr>
        <p:blipFill>
          <a:blip r:embed="rId5"/>
          <a:srcRect/>
          <a:stretch>
            <a:fillRect/>
          </a:stretch>
        </p:blipFill>
        <p:spPr bwMode="auto">
          <a:xfrm>
            <a:off x="5383213" y="1903413"/>
            <a:ext cx="646112" cy="585787"/>
          </a:xfrm>
          <a:prstGeom prst="rect">
            <a:avLst/>
          </a:prstGeom>
          <a:noFill/>
          <a:ln w="9525">
            <a:noFill/>
            <a:miter lim="800000"/>
            <a:headEnd/>
            <a:tailEnd/>
          </a:ln>
          <a:effectLst/>
        </p:spPr>
      </p:pic>
      <p:pic>
        <p:nvPicPr>
          <p:cNvPr id="148505" name="Picture 24"/>
          <p:cNvPicPr>
            <a:picLocks noChangeArrowheads="1"/>
          </p:cNvPicPr>
          <p:nvPr/>
        </p:nvPicPr>
        <p:blipFill>
          <a:blip r:embed="rId5"/>
          <a:srcRect/>
          <a:stretch>
            <a:fillRect/>
          </a:stretch>
        </p:blipFill>
        <p:spPr bwMode="auto">
          <a:xfrm>
            <a:off x="5040313" y="3960813"/>
            <a:ext cx="646112" cy="585787"/>
          </a:xfrm>
          <a:prstGeom prst="rect">
            <a:avLst/>
          </a:prstGeom>
          <a:noFill/>
          <a:ln w="9525">
            <a:noFill/>
            <a:miter lim="800000"/>
            <a:headEnd/>
            <a:tailEnd/>
          </a:ln>
          <a:effectLst/>
        </p:spPr>
      </p:pic>
      <p:pic>
        <p:nvPicPr>
          <p:cNvPr id="148506" name="Picture 25"/>
          <p:cNvPicPr>
            <a:picLocks noChangeArrowheads="1"/>
          </p:cNvPicPr>
          <p:nvPr/>
        </p:nvPicPr>
        <p:blipFill>
          <a:blip r:embed="rId5"/>
          <a:srcRect/>
          <a:stretch>
            <a:fillRect/>
          </a:stretch>
        </p:blipFill>
        <p:spPr bwMode="auto">
          <a:xfrm>
            <a:off x="5897563" y="3960813"/>
            <a:ext cx="646112" cy="585787"/>
          </a:xfrm>
          <a:prstGeom prst="rect">
            <a:avLst/>
          </a:prstGeom>
          <a:noFill/>
          <a:ln w="9525">
            <a:noFill/>
            <a:miter lim="800000"/>
            <a:headEnd/>
            <a:tailEnd/>
          </a:ln>
          <a:effectLst/>
        </p:spPr>
      </p:pic>
      <p:pic>
        <p:nvPicPr>
          <p:cNvPr id="148507" name="Picture 26"/>
          <p:cNvPicPr>
            <a:picLocks noChangeArrowheads="1"/>
          </p:cNvPicPr>
          <p:nvPr/>
        </p:nvPicPr>
        <p:blipFill>
          <a:blip r:embed="rId5"/>
          <a:srcRect/>
          <a:stretch>
            <a:fillRect/>
          </a:stretch>
        </p:blipFill>
        <p:spPr bwMode="auto">
          <a:xfrm>
            <a:off x="6754813" y="3960813"/>
            <a:ext cx="646112" cy="585787"/>
          </a:xfrm>
          <a:prstGeom prst="rect">
            <a:avLst/>
          </a:prstGeom>
          <a:noFill/>
          <a:ln w="9525">
            <a:noFill/>
            <a:miter lim="800000"/>
            <a:headEnd/>
            <a:tailEnd/>
          </a:ln>
          <a:effectLst/>
        </p:spPr>
      </p:pic>
      <p:pic>
        <p:nvPicPr>
          <p:cNvPr id="148508" name="Picture 27"/>
          <p:cNvPicPr>
            <a:picLocks noChangeArrowheads="1"/>
          </p:cNvPicPr>
          <p:nvPr/>
        </p:nvPicPr>
        <p:blipFill>
          <a:blip r:embed="rId5"/>
          <a:srcRect/>
          <a:stretch>
            <a:fillRect/>
          </a:stretch>
        </p:blipFill>
        <p:spPr bwMode="auto">
          <a:xfrm>
            <a:off x="1611313" y="3960813"/>
            <a:ext cx="646112" cy="585787"/>
          </a:xfrm>
          <a:prstGeom prst="rect">
            <a:avLst/>
          </a:prstGeom>
          <a:noFill/>
          <a:ln w="9525">
            <a:noFill/>
            <a:miter lim="800000"/>
            <a:headEnd/>
            <a:tailEnd/>
          </a:ln>
          <a:effectLst/>
        </p:spPr>
      </p:pic>
      <p:pic>
        <p:nvPicPr>
          <p:cNvPr id="148509" name="Picture 28"/>
          <p:cNvPicPr>
            <a:picLocks noChangeArrowheads="1"/>
          </p:cNvPicPr>
          <p:nvPr/>
        </p:nvPicPr>
        <p:blipFill>
          <a:blip r:embed="rId5"/>
          <a:srcRect/>
          <a:stretch>
            <a:fillRect/>
          </a:stretch>
        </p:blipFill>
        <p:spPr bwMode="auto">
          <a:xfrm>
            <a:off x="2468563" y="3960813"/>
            <a:ext cx="646112" cy="585787"/>
          </a:xfrm>
          <a:prstGeom prst="rect">
            <a:avLst/>
          </a:prstGeom>
          <a:noFill/>
          <a:ln w="9525">
            <a:noFill/>
            <a:miter lim="800000"/>
            <a:headEnd/>
            <a:tailEnd/>
          </a:ln>
          <a:effectLst/>
        </p:spPr>
      </p:pic>
      <p:pic>
        <p:nvPicPr>
          <p:cNvPr id="148510" name="Picture 29"/>
          <p:cNvPicPr>
            <a:picLocks noChangeArrowheads="1"/>
          </p:cNvPicPr>
          <p:nvPr/>
        </p:nvPicPr>
        <p:blipFill>
          <a:blip r:embed="rId5"/>
          <a:srcRect/>
          <a:stretch>
            <a:fillRect/>
          </a:stretch>
        </p:blipFill>
        <p:spPr bwMode="auto">
          <a:xfrm>
            <a:off x="3325813" y="3960813"/>
            <a:ext cx="646112" cy="585787"/>
          </a:xfrm>
          <a:prstGeom prst="rect">
            <a:avLst/>
          </a:prstGeom>
          <a:noFill/>
          <a:ln w="9525">
            <a:noFill/>
            <a:miter lim="800000"/>
            <a:headEnd/>
            <a:tailEnd/>
          </a:ln>
          <a:effectLst/>
        </p:spPr>
      </p:pic>
      <p:sp>
        <p:nvSpPr>
          <p:cNvPr id="148511" name="Line 30"/>
          <p:cNvSpPr>
            <a:spLocks noChangeShapeType="1"/>
          </p:cNvSpPr>
          <p:nvPr/>
        </p:nvSpPr>
        <p:spPr bwMode="auto">
          <a:xfrm>
            <a:off x="1600200" y="4818063"/>
            <a:ext cx="5715000"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p:spPr>
        <p:txBody>
          <a:bodyPr wrap="none" anchor="ctr"/>
          <a:lstStyle/>
          <a:p>
            <a:endParaRPr lang="en-US"/>
          </a:p>
        </p:txBody>
      </p:sp>
      <p:pic>
        <p:nvPicPr>
          <p:cNvPr id="148512" name="Picture 31"/>
          <p:cNvPicPr>
            <a:picLocks noChangeArrowheads="1"/>
          </p:cNvPicPr>
          <p:nvPr/>
        </p:nvPicPr>
        <p:blipFill>
          <a:blip r:embed="rId4"/>
          <a:srcRect/>
          <a:stretch>
            <a:fillRect/>
          </a:stretch>
        </p:blipFill>
        <p:spPr bwMode="auto">
          <a:xfrm>
            <a:off x="4043363" y="4491038"/>
            <a:ext cx="928687" cy="53975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5"/>
          <p:cNvSpPr>
            <a:spLocks noGrp="1"/>
          </p:cNvSpPr>
          <p:nvPr>
            <p:ph type="sldNum" sz="quarter" idx="12"/>
          </p:nvPr>
        </p:nvSpPr>
        <p:spPr>
          <a:noFill/>
          <a:ln>
            <a:miter lim="800000"/>
            <a:headEnd/>
            <a:tailEnd/>
          </a:ln>
        </p:spPr>
        <p:txBody>
          <a:bodyPr/>
          <a:lstStyle/>
          <a:p>
            <a:fld id="{33227F8F-FE01-4AD0-BA56-E112991C542E}" type="slidenum">
              <a:rPr lang="en-US" smtClean="0"/>
              <a:pPr/>
              <a:t>153</a:t>
            </a:fld>
            <a:endParaRPr lang="en-US" smtClean="0"/>
          </a:p>
        </p:txBody>
      </p:sp>
      <p:sp>
        <p:nvSpPr>
          <p:cNvPr id="163843" name="Rectangle 2"/>
          <p:cNvSpPr>
            <a:spLocks noGrp="1" noChangeArrowheads="1"/>
          </p:cNvSpPr>
          <p:nvPr>
            <p:ph type="title"/>
          </p:nvPr>
        </p:nvSpPr>
        <p:spPr/>
        <p:txBody>
          <a:bodyPr/>
          <a:lstStyle/>
          <a:p>
            <a:pPr eaLnBrk="1" hangingPunct="1"/>
            <a:r>
              <a:rPr lang="en-US" smtClean="0"/>
              <a:t>Exercise</a:t>
            </a:r>
          </a:p>
        </p:txBody>
      </p:sp>
      <p:sp>
        <p:nvSpPr>
          <p:cNvPr id="163844" name="Rectangle 3"/>
          <p:cNvSpPr>
            <a:spLocks noGrp="1" noChangeArrowheads="1"/>
          </p:cNvSpPr>
          <p:nvPr>
            <p:ph type="body" idx="1"/>
          </p:nvPr>
        </p:nvSpPr>
        <p:spPr/>
        <p:txBody>
          <a:bodyPr/>
          <a:lstStyle/>
          <a:p>
            <a:pPr eaLnBrk="1" hangingPunct="1"/>
            <a:r>
              <a:rPr lang="en-US" b="1" dirty="0" smtClean="0">
                <a:latin typeface="Tahoma" pitchFamily="34" charset="0"/>
              </a:rPr>
              <a:t>192.168.10.0</a:t>
            </a:r>
          </a:p>
          <a:p>
            <a:pPr eaLnBrk="1" hangingPunct="1"/>
            <a:r>
              <a:rPr lang="en-US" b="1" dirty="0" smtClean="0">
                <a:latin typeface="Tahoma" pitchFamily="34" charset="0"/>
              </a:rPr>
              <a:t>/27</a:t>
            </a:r>
          </a:p>
          <a:p>
            <a:pPr eaLnBrk="1" hangingPunct="1"/>
            <a:endParaRPr lang="en-US" b="1" dirty="0" smtClean="0">
              <a:latin typeface="Tahoma" pitchFamily="34" charset="0"/>
            </a:endParaRPr>
          </a:p>
          <a:p>
            <a:pPr eaLnBrk="1" hangingPunct="1">
              <a:buFontTx/>
              <a:buNone/>
            </a:pPr>
            <a:r>
              <a:rPr lang="en-US" b="1" dirty="0" smtClean="0">
                <a:latin typeface="Tahoma" pitchFamily="34" charset="0"/>
              </a:rPr>
              <a:t>? – SNM</a:t>
            </a:r>
          </a:p>
          <a:p>
            <a:pPr eaLnBrk="1" hangingPunct="1">
              <a:buFontTx/>
              <a:buNone/>
            </a:pPr>
            <a:r>
              <a:rPr lang="en-US" b="1" dirty="0" smtClean="0">
                <a:latin typeface="Tahoma" pitchFamily="34" charset="0"/>
              </a:rPr>
              <a:t>? – Block Size</a:t>
            </a:r>
          </a:p>
          <a:p>
            <a:pPr eaLnBrk="1" hangingPunct="1">
              <a:buFontTx/>
              <a:buNone/>
            </a:pPr>
            <a:r>
              <a:rPr lang="en-US" b="1" dirty="0" smtClean="0">
                <a:latin typeface="Tahoma" pitchFamily="34" charset="0"/>
              </a:rPr>
              <a:t>?- Subnets</a:t>
            </a:r>
          </a:p>
          <a:p>
            <a:pPr eaLnBrk="1" hangingPunct="1">
              <a:buFontTx/>
              <a:buNone/>
            </a:pPr>
            <a:endParaRPr lang="en-US" b="1" dirty="0" smtClean="0">
              <a:latin typeface="Tahoma" pitchFamily="34" charset="0"/>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6"/>
          <p:cNvSpPr>
            <a:spLocks noGrp="1"/>
          </p:cNvSpPr>
          <p:nvPr>
            <p:ph type="sldNum" sz="quarter" idx="12"/>
          </p:nvPr>
        </p:nvSpPr>
        <p:spPr>
          <a:noFill/>
          <a:ln>
            <a:miter lim="800000"/>
            <a:headEnd/>
            <a:tailEnd/>
          </a:ln>
        </p:spPr>
        <p:txBody>
          <a:bodyPr/>
          <a:lstStyle/>
          <a:p>
            <a:fld id="{CA33C832-789A-4C24-B4C7-63B76DBBEC4B}" type="slidenum">
              <a:rPr lang="en-US" smtClean="0"/>
              <a:pPr/>
              <a:t>154</a:t>
            </a:fld>
            <a:endParaRPr lang="en-US" smtClean="0"/>
          </a:p>
        </p:txBody>
      </p:sp>
      <p:sp>
        <p:nvSpPr>
          <p:cNvPr id="164867" name="Rectangle 2"/>
          <p:cNvSpPr>
            <a:spLocks noGrp="1" noChangeArrowheads="1"/>
          </p:cNvSpPr>
          <p:nvPr>
            <p:ph type="title"/>
          </p:nvPr>
        </p:nvSpPr>
        <p:spPr/>
        <p:txBody>
          <a:bodyPr/>
          <a:lstStyle/>
          <a:p>
            <a:pPr eaLnBrk="1" hangingPunct="1"/>
            <a:r>
              <a:rPr lang="en-US" smtClean="0"/>
              <a:t>Exercise</a:t>
            </a:r>
          </a:p>
        </p:txBody>
      </p:sp>
      <p:sp>
        <p:nvSpPr>
          <p:cNvPr id="164868" name="Rectangle 3"/>
          <p:cNvSpPr>
            <a:spLocks noGrp="1" noChangeArrowheads="1"/>
          </p:cNvSpPr>
          <p:nvPr>
            <p:ph type="body" sz="half" idx="1"/>
          </p:nvPr>
        </p:nvSpPr>
        <p:spPr>
          <a:xfrm>
            <a:off x="457200" y="1600200"/>
            <a:ext cx="8077200" cy="2819400"/>
          </a:xfrm>
        </p:spPr>
        <p:txBody>
          <a:bodyPr/>
          <a:lstStyle/>
          <a:p>
            <a:pPr eaLnBrk="1" hangingPunct="1"/>
            <a:r>
              <a:rPr lang="en-US" sz="2800" b="1" smtClean="0">
                <a:latin typeface="Tahoma" pitchFamily="34" charset="0"/>
              </a:rPr>
              <a:t>/27</a:t>
            </a:r>
          </a:p>
          <a:p>
            <a:pPr eaLnBrk="1" hangingPunct="1"/>
            <a:endParaRPr lang="en-US" sz="2800" b="1" smtClean="0">
              <a:latin typeface="Tahoma" pitchFamily="34" charset="0"/>
            </a:endParaRPr>
          </a:p>
          <a:p>
            <a:pPr eaLnBrk="1" hangingPunct="1">
              <a:buFontTx/>
              <a:buNone/>
            </a:pPr>
            <a:r>
              <a:rPr lang="en-US" sz="2800" b="1" smtClean="0">
                <a:latin typeface="Tahoma" pitchFamily="34" charset="0"/>
              </a:rPr>
              <a:t>? – SNM – 224</a:t>
            </a:r>
          </a:p>
          <a:p>
            <a:pPr eaLnBrk="1" hangingPunct="1">
              <a:buFontTx/>
              <a:buNone/>
            </a:pPr>
            <a:r>
              <a:rPr lang="en-US" sz="2800" b="1" smtClean="0">
                <a:latin typeface="Tahoma" pitchFamily="34" charset="0"/>
              </a:rPr>
              <a:t>? – Block Size = 256-224 = 32</a:t>
            </a:r>
          </a:p>
          <a:p>
            <a:pPr eaLnBrk="1" hangingPunct="1">
              <a:buFontTx/>
              <a:buNone/>
            </a:pPr>
            <a:r>
              <a:rPr lang="en-US" sz="2800" b="1" smtClean="0">
                <a:latin typeface="Tahoma" pitchFamily="34" charset="0"/>
              </a:rPr>
              <a:t>?- Subnets</a:t>
            </a:r>
          </a:p>
          <a:p>
            <a:pPr eaLnBrk="1" hangingPunct="1">
              <a:buFontTx/>
              <a:buNone/>
            </a:pPr>
            <a:endParaRPr lang="en-US" sz="2800" b="1" smtClean="0">
              <a:latin typeface="Tahoma" pitchFamily="34" charset="0"/>
            </a:endParaRPr>
          </a:p>
        </p:txBody>
      </p:sp>
      <p:graphicFrame>
        <p:nvGraphicFramePr>
          <p:cNvPr id="1802295" name="Group 55"/>
          <p:cNvGraphicFramePr>
            <a:graphicFrameLocks noGrp="1"/>
          </p:cNvGraphicFramePr>
          <p:nvPr>
            <p:ph sz="half" idx="2"/>
          </p:nvPr>
        </p:nvGraphicFramePr>
        <p:xfrm>
          <a:off x="1066800" y="4572000"/>
          <a:ext cx="6858000" cy="1812926"/>
        </p:xfrm>
        <a:graphic>
          <a:graphicData uri="http://schemas.openxmlformats.org/drawingml/2006/table">
            <a:tbl>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43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Subnets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8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FHID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1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LHID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1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8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Broadcast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1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Number Placeholder 5"/>
          <p:cNvSpPr>
            <a:spLocks noGrp="1"/>
          </p:cNvSpPr>
          <p:nvPr>
            <p:ph type="sldNum" sz="quarter" idx="12"/>
          </p:nvPr>
        </p:nvSpPr>
        <p:spPr>
          <a:noFill/>
          <a:ln>
            <a:miter lim="800000"/>
            <a:headEnd/>
            <a:tailEnd/>
          </a:ln>
        </p:spPr>
        <p:txBody>
          <a:bodyPr/>
          <a:lstStyle/>
          <a:p>
            <a:fld id="{576813A0-25D2-46E3-A625-CA0F83A69E19}" type="slidenum">
              <a:rPr lang="en-US" smtClean="0"/>
              <a:pPr/>
              <a:t>155</a:t>
            </a:fld>
            <a:endParaRPr lang="en-US" smtClean="0"/>
          </a:p>
        </p:txBody>
      </p:sp>
      <p:sp>
        <p:nvSpPr>
          <p:cNvPr id="165891" name="Rectangle 2"/>
          <p:cNvSpPr>
            <a:spLocks noGrp="1" noChangeArrowheads="1"/>
          </p:cNvSpPr>
          <p:nvPr>
            <p:ph type="title"/>
          </p:nvPr>
        </p:nvSpPr>
        <p:spPr/>
        <p:txBody>
          <a:bodyPr/>
          <a:lstStyle/>
          <a:p>
            <a:pPr eaLnBrk="1" hangingPunct="1"/>
            <a:r>
              <a:rPr lang="en-US" smtClean="0"/>
              <a:t>Exercise</a:t>
            </a:r>
          </a:p>
        </p:txBody>
      </p:sp>
      <p:sp>
        <p:nvSpPr>
          <p:cNvPr id="165892" name="Rectangle 3"/>
          <p:cNvSpPr>
            <a:spLocks noGrp="1" noChangeArrowheads="1"/>
          </p:cNvSpPr>
          <p:nvPr>
            <p:ph type="body" idx="1"/>
          </p:nvPr>
        </p:nvSpPr>
        <p:spPr/>
        <p:txBody>
          <a:bodyPr/>
          <a:lstStyle/>
          <a:p>
            <a:pPr eaLnBrk="1" hangingPunct="1"/>
            <a:r>
              <a:rPr lang="en-US" b="1" smtClean="0">
                <a:latin typeface="Tahoma" pitchFamily="34" charset="0"/>
              </a:rPr>
              <a:t>192.168.10.0</a:t>
            </a:r>
          </a:p>
          <a:p>
            <a:pPr eaLnBrk="1" hangingPunct="1"/>
            <a:r>
              <a:rPr lang="en-US" b="1" smtClean="0">
                <a:latin typeface="Tahoma" pitchFamily="34" charset="0"/>
              </a:rPr>
              <a:t>/30</a:t>
            </a:r>
          </a:p>
          <a:p>
            <a:pPr eaLnBrk="1" hangingPunct="1"/>
            <a:endParaRPr lang="en-US" b="1" smtClean="0">
              <a:latin typeface="Tahoma" pitchFamily="34" charset="0"/>
            </a:endParaRPr>
          </a:p>
          <a:p>
            <a:pPr eaLnBrk="1" hangingPunct="1">
              <a:buFontTx/>
              <a:buNone/>
            </a:pPr>
            <a:r>
              <a:rPr lang="en-US" b="1" smtClean="0">
                <a:latin typeface="Tahoma" pitchFamily="34" charset="0"/>
              </a:rPr>
              <a:t>? – SNM</a:t>
            </a:r>
          </a:p>
          <a:p>
            <a:pPr eaLnBrk="1" hangingPunct="1">
              <a:buFontTx/>
              <a:buNone/>
            </a:pPr>
            <a:r>
              <a:rPr lang="en-US" b="1" smtClean="0">
                <a:latin typeface="Tahoma" pitchFamily="34" charset="0"/>
              </a:rPr>
              <a:t>? – Block Size</a:t>
            </a:r>
          </a:p>
          <a:p>
            <a:pPr eaLnBrk="1" hangingPunct="1">
              <a:buFontTx/>
              <a:buNone/>
            </a:pPr>
            <a:r>
              <a:rPr lang="en-US" b="1" smtClean="0">
                <a:latin typeface="Tahoma" pitchFamily="34" charset="0"/>
              </a:rPr>
              <a:t>?- Subnets</a:t>
            </a:r>
          </a:p>
          <a:p>
            <a:pPr eaLnBrk="1" hangingPunct="1">
              <a:buFontTx/>
              <a:buNone/>
            </a:pPr>
            <a:endParaRPr lang="en-US" b="1" smtClean="0">
              <a:latin typeface="Tahoma" pitchFamily="34" charset="0"/>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Number Placeholder 6"/>
          <p:cNvSpPr>
            <a:spLocks noGrp="1"/>
          </p:cNvSpPr>
          <p:nvPr>
            <p:ph type="sldNum" sz="quarter" idx="12"/>
          </p:nvPr>
        </p:nvSpPr>
        <p:spPr>
          <a:noFill/>
          <a:ln>
            <a:miter lim="800000"/>
            <a:headEnd/>
            <a:tailEnd/>
          </a:ln>
        </p:spPr>
        <p:txBody>
          <a:bodyPr/>
          <a:lstStyle/>
          <a:p>
            <a:fld id="{9EF048C4-C46D-4B64-BF4B-5A9679C968EE}" type="slidenum">
              <a:rPr lang="en-US" smtClean="0"/>
              <a:pPr/>
              <a:t>156</a:t>
            </a:fld>
            <a:endParaRPr lang="en-US" smtClean="0"/>
          </a:p>
        </p:txBody>
      </p:sp>
      <p:sp>
        <p:nvSpPr>
          <p:cNvPr id="166915" name="Rectangle 2"/>
          <p:cNvSpPr>
            <a:spLocks noGrp="1" noChangeArrowheads="1"/>
          </p:cNvSpPr>
          <p:nvPr>
            <p:ph type="title"/>
          </p:nvPr>
        </p:nvSpPr>
        <p:spPr/>
        <p:txBody>
          <a:bodyPr/>
          <a:lstStyle/>
          <a:p>
            <a:pPr eaLnBrk="1" hangingPunct="1"/>
            <a:r>
              <a:rPr lang="en-US" smtClean="0"/>
              <a:t>Exercise</a:t>
            </a:r>
          </a:p>
        </p:txBody>
      </p:sp>
      <p:sp>
        <p:nvSpPr>
          <p:cNvPr id="166916" name="Rectangle 3"/>
          <p:cNvSpPr>
            <a:spLocks noGrp="1" noChangeArrowheads="1"/>
          </p:cNvSpPr>
          <p:nvPr>
            <p:ph type="body" sz="half" idx="1"/>
          </p:nvPr>
        </p:nvSpPr>
        <p:spPr>
          <a:xfrm>
            <a:off x="457200" y="1600200"/>
            <a:ext cx="8077200" cy="2819400"/>
          </a:xfrm>
        </p:spPr>
        <p:txBody>
          <a:bodyPr/>
          <a:lstStyle/>
          <a:p>
            <a:pPr eaLnBrk="1" hangingPunct="1"/>
            <a:r>
              <a:rPr lang="en-US" sz="2800" b="1" smtClean="0">
                <a:latin typeface="Tahoma" pitchFamily="34" charset="0"/>
              </a:rPr>
              <a:t>/30</a:t>
            </a:r>
          </a:p>
          <a:p>
            <a:pPr eaLnBrk="1" hangingPunct="1"/>
            <a:endParaRPr lang="en-US" sz="2800" b="1" smtClean="0">
              <a:latin typeface="Tahoma" pitchFamily="34" charset="0"/>
            </a:endParaRPr>
          </a:p>
          <a:p>
            <a:pPr eaLnBrk="1" hangingPunct="1">
              <a:buFontTx/>
              <a:buNone/>
            </a:pPr>
            <a:r>
              <a:rPr lang="en-US" sz="2800" b="1" smtClean="0">
                <a:latin typeface="Tahoma" pitchFamily="34" charset="0"/>
              </a:rPr>
              <a:t>? – SNM – 252</a:t>
            </a:r>
          </a:p>
          <a:p>
            <a:pPr eaLnBrk="1" hangingPunct="1">
              <a:buFontTx/>
              <a:buNone/>
            </a:pPr>
            <a:r>
              <a:rPr lang="en-US" sz="2800" b="1" smtClean="0">
                <a:latin typeface="Tahoma" pitchFamily="34" charset="0"/>
              </a:rPr>
              <a:t>? – Block Size = 256-252 = 4</a:t>
            </a:r>
          </a:p>
          <a:p>
            <a:pPr eaLnBrk="1" hangingPunct="1">
              <a:buFontTx/>
              <a:buNone/>
            </a:pPr>
            <a:r>
              <a:rPr lang="en-US" sz="2800" b="1" smtClean="0">
                <a:latin typeface="Tahoma" pitchFamily="34" charset="0"/>
              </a:rPr>
              <a:t>?- Subnets</a:t>
            </a:r>
          </a:p>
          <a:p>
            <a:pPr eaLnBrk="1" hangingPunct="1">
              <a:buFontTx/>
              <a:buNone/>
            </a:pPr>
            <a:endParaRPr lang="en-US" sz="2800" b="1" smtClean="0">
              <a:latin typeface="Tahoma" pitchFamily="34" charset="0"/>
            </a:endParaRPr>
          </a:p>
        </p:txBody>
      </p:sp>
      <p:graphicFrame>
        <p:nvGraphicFramePr>
          <p:cNvPr id="1805316" name="Group 4"/>
          <p:cNvGraphicFramePr>
            <a:graphicFrameLocks noGrp="1"/>
          </p:cNvGraphicFramePr>
          <p:nvPr>
            <p:ph sz="half" idx="2"/>
          </p:nvPr>
        </p:nvGraphicFramePr>
        <p:xfrm>
          <a:off x="1066800" y="4572000"/>
          <a:ext cx="6858000" cy="1812926"/>
        </p:xfrm>
        <a:graphic>
          <a:graphicData uri="http://schemas.openxmlformats.org/drawingml/2006/table">
            <a:tbl>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43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Subnets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8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FHID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1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LHID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1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8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Broadcast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1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Number Placeholder 5"/>
          <p:cNvSpPr>
            <a:spLocks noGrp="1"/>
          </p:cNvSpPr>
          <p:nvPr>
            <p:ph type="sldNum" sz="quarter" idx="12"/>
          </p:nvPr>
        </p:nvSpPr>
        <p:spPr>
          <a:noFill/>
          <a:ln>
            <a:miter lim="800000"/>
            <a:headEnd/>
            <a:tailEnd/>
          </a:ln>
        </p:spPr>
        <p:txBody>
          <a:bodyPr/>
          <a:lstStyle/>
          <a:p>
            <a:fld id="{3CB2CE1B-4BBE-4183-B5C8-6021BA4E3FC8}" type="slidenum">
              <a:rPr lang="en-US" smtClean="0"/>
              <a:pPr/>
              <a:t>157</a:t>
            </a:fld>
            <a:endParaRPr lang="en-US" smtClean="0"/>
          </a:p>
        </p:txBody>
      </p:sp>
      <p:sp>
        <p:nvSpPr>
          <p:cNvPr id="167939" name="Rectangle 31"/>
          <p:cNvSpPr>
            <a:spLocks noGrp="1" noChangeArrowheads="1"/>
          </p:cNvSpPr>
          <p:nvPr>
            <p:ph type="title"/>
          </p:nvPr>
        </p:nvSpPr>
        <p:spPr/>
        <p:txBody>
          <a:bodyPr/>
          <a:lstStyle/>
          <a:p>
            <a:pPr eaLnBrk="1" hangingPunct="1"/>
            <a:r>
              <a:rPr lang="en-US" sz="5400" smtClean="0"/>
              <a:t>Exercise</a:t>
            </a:r>
          </a:p>
        </p:txBody>
      </p:sp>
      <p:graphicFrame>
        <p:nvGraphicFramePr>
          <p:cNvPr id="1807425" name="Group 65"/>
          <p:cNvGraphicFramePr>
            <a:graphicFrameLocks noGrp="1"/>
          </p:cNvGraphicFramePr>
          <p:nvPr>
            <p:ph idx="1"/>
          </p:nvPr>
        </p:nvGraphicFramePr>
        <p:xfrm>
          <a:off x="457200" y="1600200"/>
          <a:ext cx="8229600" cy="4206876"/>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4000" b="0" i="0" u="none" strike="noStrike" cap="none" normalizeH="0" baseline="0" smtClean="0">
                        <a:ln>
                          <a:noFill/>
                        </a:ln>
                        <a:solidFill>
                          <a:schemeClr val="tx1"/>
                        </a:solidFill>
                        <a:effectLst/>
                        <a:latin typeface="Tahoma" pitchFamily="34" charset="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1" i="0" u="none" strike="noStrike" cap="none" normalizeH="0" baseline="0" smtClean="0">
                          <a:ln>
                            <a:noFill/>
                          </a:ln>
                          <a:solidFill>
                            <a:schemeClr val="tx1"/>
                          </a:solidFill>
                          <a:effectLst/>
                          <a:latin typeface="Tahoma" pitchFamily="34" charset="0"/>
                        </a:rPr>
                        <a:t>Mask</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1" i="0" u="none" strike="noStrike" cap="none" normalizeH="0" baseline="0" smtClean="0">
                          <a:ln>
                            <a:noFill/>
                          </a:ln>
                          <a:solidFill>
                            <a:schemeClr val="tx1"/>
                          </a:solidFill>
                          <a:effectLst/>
                          <a:latin typeface="Tahoma" pitchFamily="34" charset="0"/>
                        </a:rPr>
                        <a:t>Subnets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1" i="0" u="none" strike="noStrike" cap="none" normalizeH="0" baseline="0" smtClean="0">
                          <a:ln>
                            <a:noFill/>
                          </a:ln>
                          <a:solidFill>
                            <a:schemeClr val="tx1"/>
                          </a:solidFill>
                          <a:effectLst/>
                          <a:latin typeface="Tahoma" pitchFamily="34" charset="0"/>
                        </a:rPr>
                        <a:t>Host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/26</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/27</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/28</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/29</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/30</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2"/>
          </p:nvPr>
        </p:nvSpPr>
        <p:spPr>
          <a:noFill/>
          <a:ln>
            <a:miter lim="800000"/>
            <a:headEnd/>
            <a:tailEnd/>
          </a:ln>
        </p:spPr>
        <p:txBody>
          <a:bodyPr/>
          <a:lstStyle/>
          <a:p>
            <a:fld id="{43BEB405-8653-4A29-8B77-004BABD029A5}" type="slidenum">
              <a:rPr lang="en-US" smtClean="0"/>
              <a:pPr/>
              <a:t>158</a:t>
            </a:fld>
            <a:endParaRPr lang="en-US" smtClean="0"/>
          </a:p>
        </p:txBody>
      </p:sp>
      <p:sp>
        <p:nvSpPr>
          <p:cNvPr id="168963" name="Rectangle 2"/>
          <p:cNvSpPr>
            <a:spLocks noGrp="1" noChangeArrowheads="1"/>
          </p:cNvSpPr>
          <p:nvPr>
            <p:ph type="title"/>
          </p:nvPr>
        </p:nvSpPr>
        <p:spPr/>
        <p:txBody>
          <a:bodyPr/>
          <a:lstStyle/>
          <a:p>
            <a:pPr eaLnBrk="1" hangingPunct="1"/>
            <a:r>
              <a:rPr lang="en-US" sz="5400" smtClean="0"/>
              <a:t>Exercise</a:t>
            </a:r>
          </a:p>
        </p:txBody>
      </p:sp>
      <p:graphicFrame>
        <p:nvGraphicFramePr>
          <p:cNvPr id="1809411" name="Group 3"/>
          <p:cNvGraphicFramePr>
            <a:graphicFrameLocks noGrp="1"/>
          </p:cNvGraphicFramePr>
          <p:nvPr>
            <p:ph idx="1"/>
          </p:nvPr>
        </p:nvGraphicFramePr>
        <p:xfrm>
          <a:off x="457200" y="1600200"/>
          <a:ext cx="8229600" cy="4206876"/>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4000" b="0" i="0" u="none" strike="noStrike" cap="none" normalizeH="0" baseline="0" smtClean="0">
                        <a:ln>
                          <a:noFill/>
                        </a:ln>
                        <a:solidFill>
                          <a:schemeClr val="tx1"/>
                        </a:solidFill>
                        <a:effectLst/>
                        <a:latin typeface="Tahoma" pitchFamily="34" charset="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1" i="0" u="none" strike="noStrike" cap="none" normalizeH="0" baseline="0" smtClean="0">
                          <a:ln>
                            <a:noFill/>
                          </a:ln>
                          <a:solidFill>
                            <a:schemeClr val="tx1"/>
                          </a:solidFill>
                          <a:effectLst/>
                          <a:latin typeface="Tahoma" pitchFamily="34" charset="0"/>
                        </a:rPr>
                        <a:t>Mask</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1" i="0" u="none" strike="noStrike" cap="none" normalizeH="0" baseline="0" smtClean="0">
                          <a:ln>
                            <a:noFill/>
                          </a:ln>
                          <a:solidFill>
                            <a:schemeClr val="tx1"/>
                          </a:solidFill>
                          <a:effectLst/>
                          <a:latin typeface="Tahoma" pitchFamily="34" charset="0"/>
                        </a:rPr>
                        <a:t>Subnets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1" i="0" u="none" strike="noStrike" cap="none" normalizeH="0" baseline="0" smtClean="0">
                          <a:ln>
                            <a:noFill/>
                          </a:ln>
                          <a:solidFill>
                            <a:schemeClr val="tx1"/>
                          </a:solidFill>
                          <a:effectLst/>
                          <a:latin typeface="Tahoma" pitchFamily="34" charset="0"/>
                        </a:rPr>
                        <a:t>Host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/26</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192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4</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62</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/27</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224</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8</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30</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/28</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240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16</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14</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/29</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248</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32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6</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/30</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252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64</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smtClean="0">
                          <a:ln>
                            <a:noFill/>
                          </a:ln>
                          <a:solidFill>
                            <a:schemeClr val="tx1"/>
                          </a:solidFill>
                          <a:effectLst/>
                          <a:latin typeface="Tahoma" pitchFamily="34" charset="0"/>
                        </a:rPr>
                        <a:t>2</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Number Placeholder 5"/>
          <p:cNvSpPr>
            <a:spLocks noGrp="1"/>
          </p:cNvSpPr>
          <p:nvPr>
            <p:ph type="sldNum" sz="quarter" idx="12"/>
          </p:nvPr>
        </p:nvSpPr>
        <p:spPr>
          <a:noFill/>
          <a:ln>
            <a:miter lim="800000"/>
            <a:headEnd/>
            <a:tailEnd/>
          </a:ln>
        </p:spPr>
        <p:txBody>
          <a:bodyPr/>
          <a:lstStyle/>
          <a:p>
            <a:fld id="{756001EB-CDEC-4D24-9D26-D1D4402E6381}" type="slidenum">
              <a:rPr lang="en-US" smtClean="0"/>
              <a:pPr/>
              <a:t>159</a:t>
            </a:fld>
            <a:endParaRPr lang="en-US" smtClean="0"/>
          </a:p>
        </p:txBody>
      </p:sp>
      <p:sp>
        <p:nvSpPr>
          <p:cNvPr id="169987" name="Rectangle 2"/>
          <p:cNvSpPr>
            <a:spLocks noGrp="1" noChangeArrowheads="1"/>
          </p:cNvSpPr>
          <p:nvPr>
            <p:ph type="title"/>
          </p:nvPr>
        </p:nvSpPr>
        <p:spPr/>
        <p:txBody>
          <a:bodyPr/>
          <a:lstStyle/>
          <a:p>
            <a:pPr eaLnBrk="1" hangingPunct="1"/>
            <a:r>
              <a:rPr lang="en-US" smtClean="0"/>
              <a:t>Exam Question</a:t>
            </a:r>
          </a:p>
        </p:txBody>
      </p:sp>
      <p:sp>
        <p:nvSpPr>
          <p:cNvPr id="169988" name="Rectangle 3"/>
          <p:cNvSpPr>
            <a:spLocks noGrp="1" noChangeArrowheads="1"/>
          </p:cNvSpPr>
          <p:nvPr>
            <p:ph type="body" idx="1"/>
          </p:nvPr>
        </p:nvSpPr>
        <p:spPr/>
        <p:txBody>
          <a:bodyPr/>
          <a:lstStyle/>
          <a:p>
            <a:pPr eaLnBrk="1" hangingPunct="1"/>
            <a:r>
              <a:rPr lang="en-US" smtClean="0"/>
              <a:t>Find Subnet and Broadcast address</a:t>
            </a:r>
          </a:p>
          <a:p>
            <a:pPr lvl="1" eaLnBrk="1" hangingPunct="1"/>
            <a:r>
              <a:rPr lang="en-US" smtClean="0"/>
              <a:t>192.168.0.100/27</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6742" y="2030"/>
            <a:ext cx="8229600" cy="1143000"/>
          </a:xfrm>
        </p:spPr>
        <p:txBody>
          <a:bodyPr/>
          <a:lstStyle/>
          <a:p>
            <a:r>
              <a:rPr lang="en-US" dirty="0" smtClean="0"/>
              <a:t>ETCD ETTD</a:t>
            </a:r>
            <a:endParaRPr lang="en-US" dirty="0"/>
          </a:p>
        </p:txBody>
      </p:sp>
      <p:pic>
        <p:nvPicPr>
          <p:cNvPr id="8" name="Table Placeholder 7"/>
          <p:cNvPicPr>
            <a:picLocks noGrp="1" noChangeAspect="1"/>
          </p:cNvPicPr>
          <p:nvPr>
            <p:ph type="tbl" idx="1"/>
          </p:nvPr>
        </p:nvPicPr>
        <p:blipFill>
          <a:blip r:embed="rId2"/>
          <a:stretch>
            <a:fillRect/>
          </a:stretch>
        </p:blipFill>
        <p:spPr>
          <a:xfrm>
            <a:off x="457200" y="1700808"/>
            <a:ext cx="7338945" cy="4525963"/>
          </a:xfrm>
          <a:prstGeom prst="rect">
            <a:avLst/>
          </a:prstGeom>
        </p:spPr>
      </p:pic>
    </p:spTree>
    <p:extLst>
      <p:ext uri="{BB962C8B-B14F-4D97-AF65-F5344CB8AC3E}">
        <p14:creationId xmlns:p14="http://schemas.microsoft.com/office/powerpoint/2010/main" val="42819750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Number Placeholder 5"/>
          <p:cNvSpPr>
            <a:spLocks noGrp="1"/>
          </p:cNvSpPr>
          <p:nvPr>
            <p:ph type="sldNum" sz="quarter" idx="12"/>
          </p:nvPr>
        </p:nvSpPr>
        <p:spPr>
          <a:noFill/>
          <a:ln>
            <a:miter lim="800000"/>
            <a:headEnd/>
            <a:tailEnd/>
          </a:ln>
        </p:spPr>
        <p:txBody>
          <a:bodyPr/>
          <a:lstStyle/>
          <a:p>
            <a:fld id="{BC7E06B0-C869-4183-8224-308698390FC0}" type="slidenum">
              <a:rPr lang="en-US" smtClean="0"/>
              <a:pPr/>
              <a:t>160</a:t>
            </a:fld>
            <a:endParaRPr lang="en-US" smtClean="0"/>
          </a:p>
        </p:txBody>
      </p:sp>
      <p:sp>
        <p:nvSpPr>
          <p:cNvPr id="171011" name="Rectangle 2"/>
          <p:cNvSpPr>
            <a:spLocks noGrp="1" noChangeArrowheads="1"/>
          </p:cNvSpPr>
          <p:nvPr>
            <p:ph type="title"/>
          </p:nvPr>
        </p:nvSpPr>
        <p:spPr/>
        <p:txBody>
          <a:bodyPr/>
          <a:lstStyle/>
          <a:p>
            <a:pPr eaLnBrk="1" hangingPunct="1"/>
            <a:r>
              <a:rPr lang="en-US" smtClean="0"/>
              <a:t>Exercise</a:t>
            </a:r>
          </a:p>
        </p:txBody>
      </p:sp>
      <p:sp>
        <p:nvSpPr>
          <p:cNvPr id="171012" name="Rectangle 3"/>
          <p:cNvSpPr>
            <a:spLocks noGrp="1" noChangeArrowheads="1"/>
          </p:cNvSpPr>
          <p:nvPr>
            <p:ph type="body" idx="1"/>
          </p:nvPr>
        </p:nvSpPr>
        <p:spPr/>
        <p:txBody>
          <a:bodyPr/>
          <a:lstStyle/>
          <a:p>
            <a:pPr eaLnBrk="1" hangingPunct="1">
              <a:buFont typeface="Wingdings" pitchFamily="2" charset="2"/>
              <a:buChar char="q"/>
            </a:pPr>
            <a:r>
              <a:rPr lang="en-US" smtClean="0">
                <a:latin typeface="Tahoma" pitchFamily="34" charset="0"/>
              </a:rPr>
              <a:t>192.168.10.54 /29</a:t>
            </a:r>
          </a:p>
          <a:p>
            <a:pPr eaLnBrk="1" hangingPunct="1">
              <a:buFont typeface="Wingdings" pitchFamily="2" charset="2"/>
              <a:buChar char="q"/>
            </a:pPr>
            <a:r>
              <a:rPr lang="en-US" smtClean="0">
                <a:latin typeface="Tahoma" pitchFamily="34" charset="0"/>
              </a:rPr>
              <a:t>Mask ?</a:t>
            </a:r>
          </a:p>
          <a:p>
            <a:pPr eaLnBrk="1" hangingPunct="1">
              <a:buFont typeface="Wingdings" pitchFamily="2" charset="2"/>
              <a:buChar char="q"/>
            </a:pPr>
            <a:r>
              <a:rPr lang="en-US" smtClean="0">
                <a:latin typeface="Tahoma" pitchFamily="34" charset="0"/>
              </a:rPr>
              <a:t>Subnet ?</a:t>
            </a:r>
          </a:p>
          <a:p>
            <a:pPr eaLnBrk="1" hangingPunct="1">
              <a:buFont typeface="Wingdings" pitchFamily="2" charset="2"/>
              <a:buChar char="q"/>
            </a:pPr>
            <a:r>
              <a:rPr lang="en-US" smtClean="0">
                <a:latin typeface="Tahoma" pitchFamily="34" charset="0"/>
              </a:rPr>
              <a:t>Broadcast ?</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Number Placeholder 5"/>
          <p:cNvSpPr>
            <a:spLocks noGrp="1"/>
          </p:cNvSpPr>
          <p:nvPr>
            <p:ph type="sldNum" sz="quarter" idx="12"/>
          </p:nvPr>
        </p:nvSpPr>
        <p:spPr>
          <a:noFill/>
          <a:ln>
            <a:miter lim="800000"/>
            <a:headEnd/>
            <a:tailEnd/>
          </a:ln>
        </p:spPr>
        <p:txBody>
          <a:bodyPr/>
          <a:lstStyle/>
          <a:p>
            <a:fld id="{78CF3F6B-98E8-43C9-A322-3C95EBD9C55B}" type="slidenum">
              <a:rPr lang="en-US" smtClean="0"/>
              <a:pPr/>
              <a:t>161</a:t>
            </a:fld>
            <a:endParaRPr lang="en-US" smtClean="0"/>
          </a:p>
        </p:txBody>
      </p:sp>
      <p:sp>
        <p:nvSpPr>
          <p:cNvPr id="172035" name="Rectangle 2"/>
          <p:cNvSpPr>
            <a:spLocks noGrp="1" noChangeArrowheads="1"/>
          </p:cNvSpPr>
          <p:nvPr>
            <p:ph type="title"/>
          </p:nvPr>
        </p:nvSpPr>
        <p:spPr/>
        <p:txBody>
          <a:bodyPr/>
          <a:lstStyle/>
          <a:p>
            <a:pPr eaLnBrk="1" hangingPunct="1"/>
            <a:r>
              <a:rPr lang="en-US" smtClean="0"/>
              <a:t>Exercise</a:t>
            </a:r>
          </a:p>
        </p:txBody>
      </p:sp>
      <p:sp>
        <p:nvSpPr>
          <p:cNvPr id="172036" name="Rectangle 3"/>
          <p:cNvSpPr>
            <a:spLocks noGrp="1" noChangeArrowheads="1"/>
          </p:cNvSpPr>
          <p:nvPr>
            <p:ph type="body" idx="1"/>
          </p:nvPr>
        </p:nvSpPr>
        <p:spPr/>
        <p:txBody>
          <a:bodyPr/>
          <a:lstStyle/>
          <a:p>
            <a:pPr eaLnBrk="1" hangingPunct="1">
              <a:buFont typeface="Wingdings" pitchFamily="2" charset="2"/>
              <a:buChar char="q"/>
            </a:pPr>
            <a:r>
              <a:rPr lang="en-US" smtClean="0">
                <a:latin typeface="Tahoma" pitchFamily="34" charset="0"/>
              </a:rPr>
              <a:t>192.168.10.130 /28</a:t>
            </a:r>
          </a:p>
          <a:p>
            <a:pPr eaLnBrk="1" hangingPunct="1">
              <a:buFont typeface="Wingdings" pitchFamily="2" charset="2"/>
              <a:buChar char="q"/>
            </a:pPr>
            <a:r>
              <a:rPr lang="en-US" smtClean="0">
                <a:latin typeface="Tahoma" pitchFamily="34" charset="0"/>
              </a:rPr>
              <a:t>Mask ?</a:t>
            </a:r>
          </a:p>
          <a:p>
            <a:pPr eaLnBrk="1" hangingPunct="1">
              <a:buFont typeface="Wingdings" pitchFamily="2" charset="2"/>
              <a:buChar char="q"/>
            </a:pPr>
            <a:r>
              <a:rPr lang="en-US" smtClean="0">
                <a:latin typeface="Tahoma" pitchFamily="34" charset="0"/>
              </a:rPr>
              <a:t>Subnet ?</a:t>
            </a:r>
          </a:p>
          <a:p>
            <a:pPr eaLnBrk="1" hangingPunct="1">
              <a:buFont typeface="Wingdings" pitchFamily="2" charset="2"/>
              <a:buChar char="q"/>
            </a:pPr>
            <a:r>
              <a:rPr lang="en-US" smtClean="0">
                <a:latin typeface="Tahoma" pitchFamily="34" charset="0"/>
              </a:rPr>
              <a:t>Broadcast ?</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Number Placeholder 5"/>
          <p:cNvSpPr>
            <a:spLocks noGrp="1"/>
          </p:cNvSpPr>
          <p:nvPr>
            <p:ph type="sldNum" sz="quarter" idx="12"/>
          </p:nvPr>
        </p:nvSpPr>
        <p:spPr>
          <a:noFill/>
          <a:ln>
            <a:miter lim="800000"/>
            <a:headEnd/>
            <a:tailEnd/>
          </a:ln>
        </p:spPr>
        <p:txBody>
          <a:bodyPr/>
          <a:lstStyle/>
          <a:p>
            <a:fld id="{DF5A3431-2F0E-49F9-9520-E9406925AFEE}" type="slidenum">
              <a:rPr lang="en-US" smtClean="0"/>
              <a:pPr/>
              <a:t>162</a:t>
            </a:fld>
            <a:endParaRPr lang="en-US" smtClean="0"/>
          </a:p>
        </p:txBody>
      </p:sp>
      <p:sp>
        <p:nvSpPr>
          <p:cNvPr id="173059" name="Rectangle 2"/>
          <p:cNvSpPr>
            <a:spLocks noGrp="1" noChangeArrowheads="1"/>
          </p:cNvSpPr>
          <p:nvPr>
            <p:ph type="title"/>
          </p:nvPr>
        </p:nvSpPr>
        <p:spPr/>
        <p:txBody>
          <a:bodyPr/>
          <a:lstStyle/>
          <a:p>
            <a:pPr eaLnBrk="1" hangingPunct="1"/>
            <a:r>
              <a:rPr lang="en-US" smtClean="0"/>
              <a:t>Exercise</a:t>
            </a:r>
          </a:p>
        </p:txBody>
      </p:sp>
      <p:sp>
        <p:nvSpPr>
          <p:cNvPr id="173060" name="Rectangle 3"/>
          <p:cNvSpPr>
            <a:spLocks noGrp="1" noChangeArrowheads="1"/>
          </p:cNvSpPr>
          <p:nvPr>
            <p:ph type="body" idx="1"/>
          </p:nvPr>
        </p:nvSpPr>
        <p:spPr/>
        <p:txBody>
          <a:bodyPr/>
          <a:lstStyle/>
          <a:p>
            <a:pPr eaLnBrk="1" hangingPunct="1">
              <a:buFont typeface="Wingdings" pitchFamily="2" charset="2"/>
              <a:buChar char="q"/>
            </a:pPr>
            <a:r>
              <a:rPr lang="en-US" smtClean="0">
                <a:latin typeface="Tahoma" pitchFamily="34" charset="0"/>
              </a:rPr>
              <a:t>192.168.10.193 /30</a:t>
            </a:r>
          </a:p>
          <a:p>
            <a:pPr eaLnBrk="1" hangingPunct="1">
              <a:buFont typeface="Wingdings" pitchFamily="2" charset="2"/>
              <a:buChar char="q"/>
            </a:pPr>
            <a:r>
              <a:rPr lang="en-US" smtClean="0">
                <a:latin typeface="Tahoma" pitchFamily="34" charset="0"/>
              </a:rPr>
              <a:t>Mask ?</a:t>
            </a:r>
          </a:p>
          <a:p>
            <a:pPr eaLnBrk="1" hangingPunct="1">
              <a:buFont typeface="Wingdings" pitchFamily="2" charset="2"/>
              <a:buChar char="q"/>
            </a:pPr>
            <a:r>
              <a:rPr lang="en-US" smtClean="0">
                <a:latin typeface="Tahoma" pitchFamily="34" charset="0"/>
              </a:rPr>
              <a:t>Subnet ?</a:t>
            </a:r>
          </a:p>
          <a:p>
            <a:pPr eaLnBrk="1" hangingPunct="1">
              <a:buFont typeface="Wingdings" pitchFamily="2" charset="2"/>
              <a:buChar char="q"/>
            </a:pPr>
            <a:r>
              <a:rPr lang="en-US" smtClean="0">
                <a:latin typeface="Tahoma" pitchFamily="34" charset="0"/>
              </a:rPr>
              <a:t>Broadcast ?</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Number Placeholder 5"/>
          <p:cNvSpPr>
            <a:spLocks noGrp="1"/>
          </p:cNvSpPr>
          <p:nvPr>
            <p:ph type="sldNum" sz="quarter" idx="12"/>
          </p:nvPr>
        </p:nvSpPr>
        <p:spPr>
          <a:noFill/>
          <a:ln>
            <a:miter lim="800000"/>
            <a:headEnd/>
            <a:tailEnd/>
          </a:ln>
        </p:spPr>
        <p:txBody>
          <a:bodyPr/>
          <a:lstStyle/>
          <a:p>
            <a:fld id="{D3E6630D-BDAF-4746-88C6-E2F5727C627A}" type="slidenum">
              <a:rPr lang="en-US" smtClean="0"/>
              <a:pPr/>
              <a:t>163</a:t>
            </a:fld>
            <a:endParaRPr lang="en-US" smtClean="0"/>
          </a:p>
        </p:txBody>
      </p:sp>
      <p:sp>
        <p:nvSpPr>
          <p:cNvPr id="174083" name="Rectangle 2"/>
          <p:cNvSpPr>
            <a:spLocks noGrp="1" noChangeArrowheads="1"/>
          </p:cNvSpPr>
          <p:nvPr>
            <p:ph type="title"/>
          </p:nvPr>
        </p:nvSpPr>
        <p:spPr/>
        <p:txBody>
          <a:bodyPr/>
          <a:lstStyle/>
          <a:p>
            <a:pPr eaLnBrk="1" hangingPunct="1"/>
            <a:r>
              <a:rPr lang="en-US" smtClean="0"/>
              <a:t>Exercise</a:t>
            </a:r>
          </a:p>
        </p:txBody>
      </p:sp>
      <p:sp>
        <p:nvSpPr>
          <p:cNvPr id="174084" name="Rectangle 3"/>
          <p:cNvSpPr>
            <a:spLocks noGrp="1" noChangeArrowheads="1"/>
          </p:cNvSpPr>
          <p:nvPr>
            <p:ph type="body" idx="1"/>
          </p:nvPr>
        </p:nvSpPr>
        <p:spPr/>
        <p:txBody>
          <a:bodyPr/>
          <a:lstStyle/>
          <a:p>
            <a:pPr eaLnBrk="1" hangingPunct="1">
              <a:buFont typeface="Wingdings" pitchFamily="2" charset="2"/>
              <a:buChar char="q"/>
            </a:pPr>
            <a:r>
              <a:rPr lang="en-US" smtClean="0">
                <a:latin typeface="Tahoma" pitchFamily="34" charset="0"/>
              </a:rPr>
              <a:t>192.168.1.100 /26</a:t>
            </a:r>
          </a:p>
          <a:p>
            <a:pPr eaLnBrk="1" hangingPunct="1">
              <a:buFont typeface="Wingdings" pitchFamily="2" charset="2"/>
              <a:buChar char="q"/>
            </a:pPr>
            <a:r>
              <a:rPr lang="en-US" smtClean="0">
                <a:latin typeface="Tahoma" pitchFamily="34" charset="0"/>
              </a:rPr>
              <a:t>Mask ?</a:t>
            </a:r>
          </a:p>
          <a:p>
            <a:pPr eaLnBrk="1" hangingPunct="1">
              <a:buFont typeface="Wingdings" pitchFamily="2" charset="2"/>
              <a:buChar char="q"/>
            </a:pPr>
            <a:r>
              <a:rPr lang="en-US" smtClean="0">
                <a:latin typeface="Tahoma" pitchFamily="34" charset="0"/>
              </a:rPr>
              <a:t>Subnet ?</a:t>
            </a:r>
          </a:p>
          <a:p>
            <a:pPr eaLnBrk="1" hangingPunct="1">
              <a:buFont typeface="Wingdings" pitchFamily="2" charset="2"/>
              <a:buChar char="q"/>
            </a:pPr>
            <a:r>
              <a:rPr lang="en-US" smtClean="0">
                <a:latin typeface="Tahoma" pitchFamily="34" charset="0"/>
              </a:rPr>
              <a:t>Broadcast ?</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5"/>
          <p:cNvSpPr>
            <a:spLocks noGrp="1"/>
          </p:cNvSpPr>
          <p:nvPr>
            <p:ph type="sldNum" sz="quarter" idx="12"/>
          </p:nvPr>
        </p:nvSpPr>
        <p:spPr>
          <a:noFill/>
          <a:ln>
            <a:miter lim="800000"/>
            <a:headEnd/>
            <a:tailEnd/>
          </a:ln>
        </p:spPr>
        <p:txBody>
          <a:bodyPr/>
          <a:lstStyle/>
          <a:p>
            <a:fld id="{3146ABFA-8F2D-4759-AAEE-4E02EA380AD8}" type="slidenum">
              <a:rPr lang="en-US" smtClean="0"/>
              <a:pPr/>
              <a:t>164</a:t>
            </a:fld>
            <a:endParaRPr lang="en-US" smtClean="0"/>
          </a:p>
        </p:txBody>
      </p:sp>
      <p:sp>
        <p:nvSpPr>
          <p:cNvPr id="175107" name="Rectangle 2"/>
          <p:cNvSpPr>
            <a:spLocks noGrp="1" noChangeArrowheads="1"/>
          </p:cNvSpPr>
          <p:nvPr>
            <p:ph type="title"/>
          </p:nvPr>
        </p:nvSpPr>
        <p:spPr/>
        <p:txBody>
          <a:bodyPr/>
          <a:lstStyle/>
          <a:p>
            <a:pPr eaLnBrk="1" hangingPunct="1"/>
            <a:r>
              <a:rPr lang="en-US" smtClean="0"/>
              <a:t>Exercise</a:t>
            </a:r>
          </a:p>
        </p:txBody>
      </p:sp>
      <p:sp>
        <p:nvSpPr>
          <p:cNvPr id="175108" name="Rectangle 3"/>
          <p:cNvSpPr>
            <a:spLocks noGrp="1" noChangeArrowheads="1"/>
          </p:cNvSpPr>
          <p:nvPr>
            <p:ph type="body" idx="1"/>
          </p:nvPr>
        </p:nvSpPr>
        <p:spPr/>
        <p:txBody>
          <a:bodyPr/>
          <a:lstStyle/>
          <a:p>
            <a:pPr eaLnBrk="1" hangingPunct="1">
              <a:buFont typeface="Wingdings" pitchFamily="2" charset="2"/>
              <a:buChar char="q"/>
            </a:pPr>
            <a:r>
              <a:rPr lang="en-US" smtClean="0">
                <a:latin typeface="Tahoma" pitchFamily="34" charset="0"/>
              </a:rPr>
              <a:t>192.168.20.158 /27</a:t>
            </a:r>
          </a:p>
          <a:p>
            <a:pPr eaLnBrk="1" hangingPunct="1">
              <a:buFont typeface="Wingdings" pitchFamily="2" charset="2"/>
              <a:buChar char="q"/>
            </a:pPr>
            <a:r>
              <a:rPr lang="en-US" smtClean="0">
                <a:latin typeface="Tahoma" pitchFamily="34" charset="0"/>
              </a:rPr>
              <a:t>Mask ?</a:t>
            </a:r>
          </a:p>
          <a:p>
            <a:pPr eaLnBrk="1" hangingPunct="1">
              <a:buFont typeface="Wingdings" pitchFamily="2" charset="2"/>
              <a:buChar char="q"/>
            </a:pPr>
            <a:r>
              <a:rPr lang="en-US" smtClean="0">
                <a:latin typeface="Tahoma" pitchFamily="34" charset="0"/>
              </a:rPr>
              <a:t>Subnet ?</a:t>
            </a:r>
          </a:p>
          <a:p>
            <a:pPr eaLnBrk="1" hangingPunct="1">
              <a:buFont typeface="Wingdings" pitchFamily="2" charset="2"/>
              <a:buChar char="q"/>
            </a:pPr>
            <a:r>
              <a:rPr lang="en-US" smtClean="0">
                <a:latin typeface="Tahoma" pitchFamily="34" charset="0"/>
              </a:rPr>
              <a:t>Broadcast ?</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Number Placeholder 5"/>
          <p:cNvSpPr>
            <a:spLocks noGrp="1"/>
          </p:cNvSpPr>
          <p:nvPr>
            <p:ph type="sldNum" sz="quarter" idx="12"/>
          </p:nvPr>
        </p:nvSpPr>
        <p:spPr>
          <a:noFill/>
          <a:ln>
            <a:miter lim="800000"/>
            <a:headEnd/>
            <a:tailEnd/>
          </a:ln>
        </p:spPr>
        <p:txBody>
          <a:bodyPr/>
          <a:lstStyle/>
          <a:p>
            <a:fld id="{17292C9B-321E-414D-B476-C4A42F53844D}" type="slidenum">
              <a:rPr lang="en-US" smtClean="0"/>
              <a:pPr/>
              <a:t>165</a:t>
            </a:fld>
            <a:endParaRPr lang="en-US" smtClean="0"/>
          </a:p>
        </p:txBody>
      </p:sp>
      <p:sp>
        <p:nvSpPr>
          <p:cNvPr id="176131" name="Rectangle 2"/>
          <p:cNvSpPr>
            <a:spLocks noGrp="1" noChangeArrowheads="1"/>
          </p:cNvSpPr>
          <p:nvPr>
            <p:ph type="title"/>
          </p:nvPr>
        </p:nvSpPr>
        <p:spPr/>
        <p:txBody>
          <a:bodyPr/>
          <a:lstStyle/>
          <a:p>
            <a:pPr eaLnBrk="1" hangingPunct="1"/>
            <a:r>
              <a:rPr lang="en-US" smtClean="0"/>
              <a:t>Class B</a:t>
            </a:r>
          </a:p>
        </p:txBody>
      </p:sp>
      <p:sp>
        <p:nvSpPr>
          <p:cNvPr id="176132" name="Rectangle 3"/>
          <p:cNvSpPr>
            <a:spLocks noGrp="1" noChangeArrowheads="1"/>
          </p:cNvSpPr>
          <p:nvPr>
            <p:ph type="body" idx="1"/>
          </p:nvPr>
        </p:nvSpPr>
        <p:spPr/>
        <p:txBody>
          <a:bodyPr/>
          <a:lstStyle/>
          <a:p>
            <a:pPr eaLnBrk="1" hangingPunct="1">
              <a:buFontTx/>
              <a:buNone/>
            </a:pPr>
            <a:r>
              <a:rPr lang="en-US" smtClean="0">
                <a:latin typeface="Tahoma" pitchFamily="34" charset="0"/>
              </a:rPr>
              <a:t>172.16.0.0 /19</a:t>
            </a:r>
          </a:p>
          <a:p>
            <a:pPr eaLnBrk="1" hangingPunct="1">
              <a:buFontTx/>
              <a:buNone/>
            </a:pPr>
            <a:r>
              <a:rPr lang="en-US" smtClean="0">
                <a:latin typeface="Tahoma" pitchFamily="34" charset="0"/>
              </a:rPr>
              <a:t>Subnets ?</a:t>
            </a:r>
          </a:p>
          <a:p>
            <a:pPr eaLnBrk="1" hangingPunct="1">
              <a:buFontTx/>
              <a:buNone/>
            </a:pPr>
            <a:r>
              <a:rPr lang="en-US" smtClean="0">
                <a:latin typeface="Tahoma" pitchFamily="34" charset="0"/>
              </a:rPr>
              <a:t>Hosts ?</a:t>
            </a:r>
          </a:p>
          <a:p>
            <a:pPr eaLnBrk="1" hangingPunct="1">
              <a:buFontTx/>
              <a:buNone/>
            </a:pPr>
            <a:r>
              <a:rPr lang="en-US" smtClean="0">
                <a:latin typeface="Tahoma" pitchFamily="34" charset="0"/>
              </a:rPr>
              <a:t>Block Size ?</a:t>
            </a:r>
          </a:p>
          <a:p>
            <a:pPr eaLnBrk="1" hangingPunct="1"/>
            <a:endParaRPr lang="en-US" smtClean="0">
              <a:latin typeface="Tahoma" pitchFamily="34" charset="0"/>
            </a:endParaRPr>
          </a:p>
          <a:p>
            <a:pPr eaLnBrk="1" hangingPunct="1"/>
            <a:endParaRPr lang="en-US"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6"/>
          <p:cNvSpPr>
            <a:spLocks noGrp="1"/>
          </p:cNvSpPr>
          <p:nvPr>
            <p:ph type="sldNum" sz="quarter" idx="12"/>
          </p:nvPr>
        </p:nvSpPr>
        <p:spPr>
          <a:noFill/>
          <a:ln>
            <a:miter lim="800000"/>
            <a:headEnd/>
            <a:tailEnd/>
          </a:ln>
        </p:spPr>
        <p:txBody>
          <a:bodyPr/>
          <a:lstStyle/>
          <a:p>
            <a:fld id="{637B7C13-F159-493E-975C-ED49830E5FB5}" type="slidenum">
              <a:rPr lang="en-US" smtClean="0"/>
              <a:pPr/>
              <a:t>166</a:t>
            </a:fld>
            <a:endParaRPr lang="en-US" smtClean="0"/>
          </a:p>
        </p:txBody>
      </p:sp>
      <p:sp>
        <p:nvSpPr>
          <p:cNvPr id="177155" name="Rectangle 2"/>
          <p:cNvSpPr>
            <a:spLocks noGrp="1" noChangeArrowheads="1"/>
          </p:cNvSpPr>
          <p:nvPr>
            <p:ph type="title"/>
          </p:nvPr>
        </p:nvSpPr>
        <p:spPr/>
        <p:txBody>
          <a:bodyPr/>
          <a:lstStyle/>
          <a:p>
            <a:pPr eaLnBrk="1" hangingPunct="1"/>
            <a:r>
              <a:rPr lang="en-US" smtClean="0"/>
              <a:t>Class B</a:t>
            </a:r>
          </a:p>
        </p:txBody>
      </p:sp>
      <p:sp>
        <p:nvSpPr>
          <p:cNvPr id="177156" name="Rectangle 3"/>
          <p:cNvSpPr>
            <a:spLocks noGrp="1" noChangeArrowheads="1"/>
          </p:cNvSpPr>
          <p:nvPr>
            <p:ph type="body" sz="half" idx="1"/>
          </p:nvPr>
        </p:nvSpPr>
        <p:spPr>
          <a:xfrm>
            <a:off x="457200" y="1600200"/>
            <a:ext cx="4038600" cy="1524000"/>
          </a:xfrm>
        </p:spPr>
        <p:txBody>
          <a:bodyPr/>
          <a:lstStyle/>
          <a:p>
            <a:pPr eaLnBrk="1" hangingPunct="1">
              <a:lnSpc>
                <a:spcPct val="80000"/>
              </a:lnSpc>
              <a:buFontTx/>
              <a:buNone/>
            </a:pPr>
            <a:r>
              <a:rPr lang="en-US" sz="2400" smtClean="0">
                <a:latin typeface="Tahoma" pitchFamily="34" charset="0"/>
              </a:rPr>
              <a:t>172.16.0.0 /19</a:t>
            </a:r>
          </a:p>
          <a:p>
            <a:pPr eaLnBrk="1" hangingPunct="1">
              <a:lnSpc>
                <a:spcPct val="80000"/>
              </a:lnSpc>
              <a:buFontTx/>
              <a:buNone/>
            </a:pPr>
            <a:r>
              <a:rPr lang="en-US" sz="2400" smtClean="0">
                <a:latin typeface="Tahoma" pitchFamily="34" charset="0"/>
              </a:rPr>
              <a:t>Subnets 2</a:t>
            </a:r>
            <a:r>
              <a:rPr lang="en-US" sz="2400" baseline="30000" smtClean="0">
                <a:latin typeface="Tahoma" pitchFamily="34" charset="0"/>
              </a:rPr>
              <a:t>3</a:t>
            </a:r>
            <a:r>
              <a:rPr lang="en-US" sz="2400" smtClean="0">
                <a:latin typeface="Tahoma" pitchFamily="34" charset="0"/>
              </a:rPr>
              <a:t> -2 = 6</a:t>
            </a:r>
          </a:p>
          <a:p>
            <a:pPr eaLnBrk="1" hangingPunct="1">
              <a:lnSpc>
                <a:spcPct val="80000"/>
              </a:lnSpc>
              <a:buFontTx/>
              <a:buNone/>
            </a:pPr>
            <a:r>
              <a:rPr lang="en-US" sz="2400" smtClean="0">
                <a:latin typeface="Tahoma" pitchFamily="34" charset="0"/>
              </a:rPr>
              <a:t>Hosts 2</a:t>
            </a:r>
            <a:r>
              <a:rPr lang="en-US" sz="2400" baseline="30000" smtClean="0">
                <a:latin typeface="Tahoma" pitchFamily="34" charset="0"/>
              </a:rPr>
              <a:t>13</a:t>
            </a:r>
            <a:r>
              <a:rPr lang="en-US" sz="2400" smtClean="0">
                <a:latin typeface="Tahoma" pitchFamily="34" charset="0"/>
              </a:rPr>
              <a:t> -2 = 8190</a:t>
            </a:r>
          </a:p>
          <a:p>
            <a:pPr eaLnBrk="1" hangingPunct="1">
              <a:lnSpc>
                <a:spcPct val="80000"/>
              </a:lnSpc>
              <a:buFontTx/>
              <a:buNone/>
            </a:pPr>
            <a:r>
              <a:rPr lang="en-US" sz="2400" smtClean="0">
                <a:latin typeface="Tahoma" pitchFamily="34" charset="0"/>
              </a:rPr>
              <a:t>Block Size 256-224 = 32</a:t>
            </a:r>
          </a:p>
          <a:p>
            <a:pPr eaLnBrk="1" hangingPunct="1">
              <a:lnSpc>
                <a:spcPct val="80000"/>
              </a:lnSpc>
            </a:pPr>
            <a:endParaRPr lang="en-US" sz="2400" smtClean="0">
              <a:latin typeface="Tahoma" pitchFamily="34" charset="0"/>
            </a:endParaRPr>
          </a:p>
          <a:p>
            <a:pPr eaLnBrk="1" hangingPunct="1">
              <a:lnSpc>
                <a:spcPct val="80000"/>
              </a:lnSpc>
            </a:pPr>
            <a:endParaRPr lang="en-US" sz="2400" smtClean="0"/>
          </a:p>
        </p:txBody>
      </p:sp>
      <p:graphicFrame>
        <p:nvGraphicFramePr>
          <p:cNvPr id="1828916" name="Group 52"/>
          <p:cNvGraphicFramePr>
            <a:graphicFrameLocks noGrp="1"/>
          </p:cNvGraphicFramePr>
          <p:nvPr>
            <p:ph sz="half" idx="2"/>
          </p:nvPr>
        </p:nvGraphicFramePr>
        <p:xfrm>
          <a:off x="609600" y="3429000"/>
          <a:ext cx="8001000" cy="2755900"/>
        </p:xfrm>
        <a:graphic>
          <a:graphicData uri="http://schemas.openxmlformats.org/drawingml/2006/table">
            <a:tbl>
              <a:tblPr/>
              <a:tblGrid>
                <a:gridCol w="2309813">
                  <a:extLst>
                    <a:ext uri="{9D8B030D-6E8A-4147-A177-3AD203B41FA5}">
                      <a16:colId xmlns:a16="http://schemas.microsoft.com/office/drawing/2014/main" val="20000"/>
                    </a:ext>
                  </a:extLst>
                </a:gridCol>
                <a:gridCol w="1404937">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gridCol w="1809750">
                  <a:extLst>
                    <a:ext uri="{9D8B030D-6E8A-4147-A177-3AD203B41FA5}">
                      <a16:colId xmlns:a16="http://schemas.microsoft.com/office/drawing/2014/main" val="20004"/>
                    </a:ext>
                  </a:extLst>
                </a:gridCol>
              </a:tblGrid>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Subnets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32.0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64.0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96.0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FHID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32.1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64.1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96.1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LHID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31.254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63.254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95.254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127.254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Broadcast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31.255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63.255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95.255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127.255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5"/>
          <p:cNvSpPr>
            <a:spLocks noGrp="1"/>
          </p:cNvSpPr>
          <p:nvPr>
            <p:ph type="sldNum" sz="quarter" idx="12"/>
          </p:nvPr>
        </p:nvSpPr>
        <p:spPr>
          <a:noFill/>
          <a:ln>
            <a:miter lim="800000"/>
            <a:headEnd/>
            <a:tailEnd/>
          </a:ln>
        </p:spPr>
        <p:txBody>
          <a:bodyPr/>
          <a:lstStyle/>
          <a:p>
            <a:fld id="{9E92CBFF-330C-4DBA-9FAA-E37758245436}" type="slidenum">
              <a:rPr lang="en-US" smtClean="0"/>
              <a:pPr/>
              <a:t>167</a:t>
            </a:fld>
            <a:endParaRPr lang="en-US" smtClean="0"/>
          </a:p>
        </p:txBody>
      </p:sp>
      <p:sp>
        <p:nvSpPr>
          <p:cNvPr id="178179" name="Rectangle 2"/>
          <p:cNvSpPr>
            <a:spLocks noGrp="1" noChangeArrowheads="1"/>
          </p:cNvSpPr>
          <p:nvPr>
            <p:ph type="title"/>
          </p:nvPr>
        </p:nvSpPr>
        <p:spPr/>
        <p:txBody>
          <a:bodyPr/>
          <a:lstStyle/>
          <a:p>
            <a:pPr eaLnBrk="1" hangingPunct="1"/>
            <a:r>
              <a:rPr lang="en-US" smtClean="0"/>
              <a:t>Class B</a:t>
            </a:r>
          </a:p>
        </p:txBody>
      </p:sp>
      <p:sp>
        <p:nvSpPr>
          <p:cNvPr id="178180" name="Rectangle 3"/>
          <p:cNvSpPr>
            <a:spLocks noGrp="1" noChangeArrowheads="1"/>
          </p:cNvSpPr>
          <p:nvPr>
            <p:ph type="body" idx="1"/>
          </p:nvPr>
        </p:nvSpPr>
        <p:spPr/>
        <p:txBody>
          <a:bodyPr/>
          <a:lstStyle/>
          <a:p>
            <a:pPr eaLnBrk="1" hangingPunct="1">
              <a:buFontTx/>
              <a:buNone/>
            </a:pPr>
            <a:r>
              <a:rPr lang="en-US" smtClean="0">
                <a:latin typeface="Tahoma" pitchFamily="34" charset="0"/>
              </a:rPr>
              <a:t>172.16.0.0 /27</a:t>
            </a:r>
          </a:p>
          <a:p>
            <a:pPr eaLnBrk="1" hangingPunct="1">
              <a:buFontTx/>
              <a:buNone/>
            </a:pPr>
            <a:r>
              <a:rPr lang="en-US" smtClean="0">
                <a:latin typeface="Tahoma" pitchFamily="34" charset="0"/>
              </a:rPr>
              <a:t>Subnets ?</a:t>
            </a:r>
          </a:p>
          <a:p>
            <a:pPr eaLnBrk="1" hangingPunct="1">
              <a:buFontTx/>
              <a:buNone/>
            </a:pPr>
            <a:r>
              <a:rPr lang="en-US" smtClean="0">
                <a:latin typeface="Tahoma" pitchFamily="34" charset="0"/>
              </a:rPr>
              <a:t>Hosts ?</a:t>
            </a:r>
          </a:p>
          <a:p>
            <a:pPr eaLnBrk="1" hangingPunct="1">
              <a:buFontTx/>
              <a:buNone/>
            </a:pPr>
            <a:r>
              <a:rPr lang="en-US" smtClean="0">
                <a:latin typeface="Tahoma" pitchFamily="34" charset="0"/>
              </a:rPr>
              <a:t>Block Size ?</a:t>
            </a:r>
          </a:p>
          <a:p>
            <a:pPr eaLnBrk="1" hangingPunct="1"/>
            <a:endParaRPr lang="en-US" smtClean="0">
              <a:latin typeface="Tahoma" pitchFamily="34" charset="0"/>
            </a:endParaRPr>
          </a:p>
          <a:p>
            <a:pPr eaLnBrk="1" hangingPunct="1"/>
            <a:endParaRPr lang="en-US" smtClean="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6"/>
          <p:cNvSpPr>
            <a:spLocks noGrp="1"/>
          </p:cNvSpPr>
          <p:nvPr>
            <p:ph type="sldNum" sz="quarter" idx="12"/>
          </p:nvPr>
        </p:nvSpPr>
        <p:spPr>
          <a:noFill/>
          <a:ln>
            <a:miter lim="800000"/>
            <a:headEnd/>
            <a:tailEnd/>
          </a:ln>
        </p:spPr>
        <p:txBody>
          <a:bodyPr/>
          <a:lstStyle/>
          <a:p>
            <a:fld id="{C9F1AED4-F94E-4BCF-927F-888B3C9AC3A2}" type="slidenum">
              <a:rPr lang="en-US" smtClean="0"/>
              <a:pPr/>
              <a:t>168</a:t>
            </a:fld>
            <a:endParaRPr lang="en-US" smtClean="0"/>
          </a:p>
        </p:txBody>
      </p:sp>
      <p:sp>
        <p:nvSpPr>
          <p:cNvPr id="179203" name="Rectangle 2"/>
          <p:cNvSpPr>
            <a:spLocks noGrp="1" noChangeArrowheads="1"/>
          </p:cNvSpPr>
          <p:nvPr>
            <p:ph type="title"/>
          </p:nvPr>
        </p:nvSpPr>
        <p:spPr/>
        <p:txBody>
          <a:bodyPr/>
          <a:lstStyle/>
          <a:p>
            <a:pPr eaLnBrk="1" hangingPunct="1"/>
            <a:r>
              <a:rPr lang="en-US" smtClean="0"/>
              <a:t>Class B</a:t>
            </a:r>
          </a:p>
        </p:txBody>
      </p:sp>
      <p:sp>
        <p:nvSpPr>
          <p:cNvPr id="179204" name="Rectangle 3"/>
          <p:cNvSpPr>
            <a:spLocks noGrp="1" noChangeArrowheads="1"/>
          </p:cNvSpPr>
          <p:nvPr>
            <p:ph type="body" sz="half" idx="1"/>
          </p:nvPr>
        </p:nvSpPr>
        <p:spPr>
          <a:xfrm>
            <a:off x="457200" y="1600200"/>
            <a:ext cx="4038600" cy="1524000"/>
          </a:xfrm>
        </p:spPr>
        <p:txBody>
          <a:bodyPr/>
          <a:lstStyle/>
          <a:p>
            <a:pPr eaLnBrk="1" hangingPunct="1">
              <a:lnSpc>
                <a:spcPct val="80000"/>
              </a:lnSpc>
              <a:buFontTx/>
              <a:buNone/>
            </a:pPr>
            <a:r>
              <a:rPr lang="en-US" sz="2400" smtClean="0">
                <a:latin typeface="Tahoma" pitchFamily="34" charset="0"/>
              </a:rPr>
              <a:t>172.16.0.0 /27</a:t>
            </a:r>
          </a:p>
          <a:p>
            <a:pPr eaLnBrk="1" hangingPunct="1">
              <a:lnSpc>
                <a:spcPct val="80000"/>
              </a:lnSpc>
              <a:buFontTx/>
              <a:buNone/>
            </a:pPr>
            <a:r>
              <a:rPr lang="en-US" sz="2400" smtClean="0">
                <a:latin typeface="Tahoma" pitchFamily="34" charset="0"/>
              </a:rPr>
              <a:t>Subnets 2</a:t>
            </a:r>
            <a:r>
              <a:rPr lang="en-US" sz="2400" baseline="30000" smtClean="0">
                <a:latin typeface="Tahoma" pitchFamily="34" charset="0"/>
              </a:rPr>
              <a:t>11</a:t>
            </a:r>
            <a:r>
              <a:rPr lang="en-US" sz="2400" smtClean="0">
                <a:latin typeface="Tahoma" pitchFamily="34" charset="0"/>
              </a:rPr>
              <a:t> -2 = 2046</a:t>
            </a:r>
          </a:p>
          <a:p>
            <a:pPr eaLnBrk="1" hangingPunct="1">
              <a:lnSpc>
                <a:spcPct val="80000"/>
              </a:lnSpc>
              <a:buFontTx/>
              <a:buNone/>
            </a:pPr>
            <a:r>
              <a:rPr lang="en-US" sz="2400" smtClean="0">
                <a:latin typeface="Tahoma" pitchFamily="34" charset="0"/>
              </a:rPr>
              <a:t>Hosts 2</a:t>
            </a:r>
            <a:r>
              <a:rPr lang="en-US" sz="2400" baseline="30000" smtClean="0">
                <a:latin typeface="Tahoma" pitchFamily="34" charset="0"/>
              </a:rPr>
              <a:t>5</a:t>
            </a:r>
            <a:r>
              <a:rPr lang="en-US" sz="2400" smtClean="0">
                <a:latin typeface="Tahoma" pitchFamily="34" charset="0"/>
              </a:rPr>
              <a:t> -2 = 30</a:t>
            </a:r>
          </a:p>
          <a:p>
            <a:pPr eaLnBrk="1" hangingPunct="1">
              <a:lnSpc>
                <a:spcPct val="80000"/>
              </a:lnSpc>
              <a:buFontTx/>
              <a:buNone/>
            </a:pPr>
            <a:r>
              <a:rPr lang="en-US" sz="2400" smtClean="0">
                <a:latin typeface="Tahoma" pitchFamily="34" charset="0"/>
              </a:rPr>
              <a:t>Block Size 256-224 = 32</a:t>
            </a:r>
          </a:p>
          <a:p>
            <a:pPr eaLnBrk="1" hangingPunct="1">
              <a:lnSpc>
                <a:spcPct val="80000"/>
              </a:lnSpc>
            </a:pPr>
            <a:endParaRPr lang="en-US" sz="2400" smtClean="0">
              <a:latin typeface="Tahoma" pitchFamily="34" charset="0"/>
            </a:endParaRPr>
          </a:p>
          <a:p>
            <a:pPr eaLnBrk="1" hangingPunct="1">
              <a:lnSpc>
                <a:spcPct val="80000"/>
              </a:lnSpc>
            </a:pPr>
            <a:endParaRPr lang="en-US" sz="2400" smtClean="0"/>
          </a:p>
        </p:txBody>
      </p:sp>
      <p:graphicFrame>
        <p:nvGraphicFramePr>
          <p:cNvPr id="1831940" name="Group 4"/>
          <p:cNvGraphicFramePr>
            <a:graphicFrameLocks noGrp="1"/>
          </p:cNvGraphicFramePr>
          <p:nvPr>
            <p:ph sz="half" idx="2"/>
          </p:nvPr>
        </p:nvGraphicFramePr>
        <p:xfrm>
          <a:off x="609600" y="3429000"/>
          <a:ext cx="8001000" cy="2755900"/>
        </p:xfrm>
        <a:graphic>
          <a:graphicData uri="http://schemas.openxmlformats.org/drawingml/2006/table">
            <a:tbl>
              <a:tblPr/>
              <a:tblGrid>
                <a:gridCol w="2309813">
                  <a:extLst>
                    <a:ext uri="{9D8B030D-6E8A-4147-A177-3AD203B41FA5}">
                      <a16:colId xmlns:a16="http://schemas.microsoft.com/office/drawing/2014/main" val="20000"/>
                    </a:ext>
                  </a:extLst>
                </a:gridCol>
                <a:gridCol w="1404937">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gridCol w="1809750">
                  <a:extLst>
                    <a:ext uri="{9D8B030D-6E8A-4147-A177-3AD203B41FA5}">
                      <a16:colId xmlns:a16="http://schemas.microsoft.com/office/drawing/2014/main" val="20004"/>
                    </a:ext>
                  </a:extLst>
                </a:gridCol>
              </a:tblGrid>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Subnets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FHID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0.97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LHID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0.94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0.126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Broadcast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0.127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Number Placeholder 5"/>
          <p:cNvSpPr>
            <a:spLocks noGrp="1"/>
          </p:cNvSpPr>
          <p:nvPr>
            <p:ph type="sldNum" sz="quarter" idx="12"/>
          </p:nvPr>
        </p:nvSpPr>
        <p:spPr>
          <a:noFill/>
          <a:ln>
            <a:miter lim="800000"/>
            <a:headEnd/>
            <a:tailEnd/>
          </a:ln>
        </p:spPr>
        <p:txBody>
          <a:bodyPr/>
          <a:lstStyle/>
          <a:p>
            <a:fld id="{5259D44D-6931-457D-8056-C7A92812CE09}" type="slidenum">
              <a:rPr lang="en-US" smtClean="0"/>
              <a:pPr/>
              <a:t>169</a:t>
            </a:fld>
            <a:endParaRPr lang="en-US" smtClean="0"/>
          </a:p>
        </p:txBody>
      </p:sp>
      <p:sp>
        <p:nvSpPr>
          <p:cNvPr id="180227" name="Rectangle 2"/>
          <p:cNvSpPr>
            <a:spLocks noGrp="1" noChangeArrowheads="1"/>
          </p:cNvSpPr>
          <p:nvPr>
            <p:ph type="title"/>
          </p:nvPr>
        </p:nvSpPr>
        <p:spPr/>
        <p:txBody>
          <a:bodyPr/>
          <a:lstStyle/>
          <a:p>
            <a:pPr eaLnBrk="1" hangingPunct="1"/>
            <a:r>
              <a:rPr lang="en-US" smtClean="0"/>
              <a:t>Class B</a:t>
            </a:r>
          </a:p>
        </p:txBody>
      </p:sp>
      <p:sp>
        <p:nvSpPr>
          <p:cNvPr id="180228" name="Rectangle 3"/>
          <p:cNvSpPr>
            <a:spLocks noGrp="1" noChangeArrowheads="1"/>
          </p:cNvSpPr>
          <p:nvPr>
            <p:ph type="body" idx="1"/>
          </p:nvPr>
        </p:nvSpPr>
        <p:spPr/>
        <p:txBody>
          <a:bodyPr/>
          <a:lstStyle/>
          <a:p>
            <a:pPr eaLnBrk="1" hangingPunct="1">
              <a:buFontTx/>
              <a:buNone/>
            </a:pPr>
            <a:r>
              <a:rPr lang="en-US" smtClean="0">
                <a:latin typeface="Tahoma" pitchFamily="34" charset="0"/>
              </a:rPr>
              <a:t>172.16.0.0 /23</a:t>
            </a:r>
          </a:p>
          <a:p>
            <a:pPr eaLnBrk="1" hangingPunct="1">
              <a:buFontTx/>
              <a:buNone/>
            </a:pPr>
            <a:r>
              <a:rPr lang="en-US" smtClean="0">
                <a:latin typeface="Tahoma" pitchFamily="34" charset="0"/>
              </a:rPr>
              <a:t>Subnets ?</a:t>
            </a:r>
          </a:p>
          <a:p>
            <a:pPr eaLnBrk="1" hangingPunct="1">
              <a:buFontTx/>
              <a:buNone/>
            </a:pPr>
            <a:r>
              <a:rPr lang="en-US" smtClean="0">
                <a:latin typeface="Tahoma" pitchFamily="34" charset="0"/>
              </a:rPr>
              <a:t>Hosts ?</a:t>
            </a:r>
          </a:p>
          <a:p>
            <a:pPr eaLnBrk="1" hangingPunct="1">
              <a:buFontTx/>
              <a:buNone/>
            </a:pPr>
            <a:r>
              <a:rPr lang="en-US" smtClean="0">
                <a:latin typeface="Tahoma" pitchFamily="34" charset="0"/>
              </a:rPr>
              <a:t>Block Size ?</a:t>
            </a:r>
          </a:p>
          <a:p>
            <a:pPr eaLnBrk="1" hangingPunct="1"/>
            <a:endParaRPr lang="en-US" smtClean="0">
              <a:latin typeface="Tahoma" pitchFamily="34" charset="0"/>
            </a:endParaRPr>
          </a:p>
          <a:p>
            <a:pPr eaLnBrk="1" hangingPunct="1"/>
            <a:endParaRPr 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miter lim="800000"/>
            <a:headEnd/>
            <a:tailEnd/>
          </a:ln>
        </p:spPr>
        <p:txBody>
          <a:bodyPr/>
          <a:lstStyle/>
          <a:p>
            <a:fld id="{197D1E44-A20D-4DC3-A6ED-E6977C25E0A4}" type="slidenum">
              <a:rPr lang="en-US" smtClean="0"/>
              <a:pPr/>
              <a:t>17</a:t>
            </a:fld>
            <a:endParaRPr lang="en-US" smtClean="0"/>
          </a:p>
        </p:txBody>
      </p:sp>
      <p:sp>
        <p:nvSpPr>
          <p:cNvPr id="14339" name="Rectangle 2"/>
          <p:cNvSpPr>
            <a:spLocks noGrp="1" noChangeArrowheads="1"/>
          </p:cNvSpPr>
          <p:nvPr>
            <p:ph type="title"/>
          </p:nvPr>
        </p:nvSpPr>
        <p:spPr>
          <a:xfrm>
            <a:off x="457200" y="381000"/>
            <a:ext cx="8305800" cy="838200"/>
          </a:xfrm>
        </p:spPr>
        <p:txBody>
          <a:bodyPr>
            <a:normAutofit/>
          </a:bodyPr>
          <a:lstStyle/>
          <a:p>
            <a:r>
              <a:rPr lang="fr-FR" dirty="0" smtClean="0">
                <a:effectLst>
                  <a:outerShdw blurRad="38100" dist="38100" dir="2700000" algn="tl">
                    <a:srgbClr val="000000">
                      <a:alpha val="43137"/>
                    </a:srgbClr>
                  </a:outerShdw>
                </a:effectLst>
              </a:rPr>
              <a:t>Topologies de réseau</a:t>
            </a:r>
            <a:endParaRPr lang="en-US" dirty="0" smtClean="0">
              <a:effectLst>
                <a:outerShdw blurRad="38100" dist="38100" dir="2700000" algn="tl">
                  <a:srgbClr val="000000">
                    <a:alpha val="43137"/>
                  </a:srgbClr>
                </a:outerShdw>
              </a:effectLst>
            </a:endParaRPr>
          </a:p>
        </p:txBody>
      </p:sp>
      <p:sp>
        <p:nvSpPr>
          <p:cNvPr id="564227" name="Text Box 3"/>
          <p:cNvSpPr txBox="1">
            <a:spLocks noChangeArrowheads="1"/>
          </p:cNvSpPr>
          <p:nvPr/>
        </p:nvSpPr>
        <p:spPr bwMode="auto">
          <a:xfrm>
            <a:off x="304800" y="1905000"/>
            <a:ext cx="8610600" cy="2616101"/>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endParaRPr lang="fr-FR" sz="2400" b="0" dirty="0">
              <a:latin typeface="+mj-lt"/>
            </a:endParaRPr>
          </a:p>
          <a:p>
            <a:pPr algn="just">
              <a:buFont typeface="Arial" pitchFamily="34" charset="0"/>
              <a:buChar char="•"/>
              <a:defRPr/>
            </a:pPr>
            <a:r>
              <a:rPr lang="fr-FR" sz="2000" dirty="0">
                <a:solidFill>
                  <a:schemeClr val="tx2"/>
                </a:solidFill>
                <a:latin typeface="+mj-lt"/>
                <a:ea typeface="+mj-ea"/>
                <a:cs typeface="+mj-cs"/>
              </a:rPr>
              <a:t>La topologie de réseau définit la structure du réseau.</a:t>
            </a:r>
            <a:br>
              <a:rPr lang="fr-FR" sz="2000" dirty="0">
                <a:solidFill>
                  <a:schemeClr val="tx2"/>
                </a:solidFill>
                <a:latin typeface="+mj-lt"/>
                <a:ea typeface="+mj-ea"/>
                <a:cs typeface="+mj-cs"/>
              </a:rPr>
            </a:br>
            <a:endParaRPr lang="fr-FR" sz="2000" dirty="0" smtClean="0">
              <a:solidFill>
                <a:schemeClr val="tx2"/>
              </a:solidFill>
              <a:latin typeface="+mj-lt"/>
              <a:ea typeface="+mj-ea"/>
              <a:cs typeface="+mj-cs"/>
            </a:endParaRPr>
          </a:p>
          <a:p>
            <a:pPr algn="just">
              <a:buFont typeface="Arial" pitchFamily="34" charset="0"/>
              <a:buChar char="•"/>
              <a:defRPr/>
            </a:pPr>
            <a:r>
              <a:rPr lang="fr-FR" sz="2000" dirty="0" smtClean="0">
                <a:solidFill>
                  <a:schemeClr val="tx2"/>
                </a:solidFill>
                <a:latin typeface="+mj-lt"/>
                <a:ea typeface="+mj-ea"/>
                <a:cs typeface="+mj-cs"/>
              </a:rPr>
              <a:t>Une </a:t>
            </a:r>
            <a:r>
              <a:rPr lang="fr-FR" sz="2000" dirty="0">
                <a:solidFill>
                  <a:schemeClr val="tx2"/>
                </a:solidFill>
                <a:latin typeface="+mj-lt"/>
                <a:ea typeface="+mj-ea"/>
                <a:cs typeface="+mj-cs"/>
              </a:rPr>
              <a:t>partie de la définition de la topologie est la topologie physique, qui est la présentation réelle du fil ou des médias.</a:t>
            </a:r>
            <a:br>
              <a:rPr lang="fr-FR" sz="2000" dirty="0">
                <a:solidFill>
                  <a:schemeClr val="tx2"/>
                </a:solidFill>
                <a:latin typeface="+mj-lt"/>
                <a:ea typeface="+mj-ea"/>
                <a:cs typeface="+mj-cs"/>
              </a:rPr>
            </a:br>
            <a:endParaRPr lang="fr-FR" sz="2000" dirty="0" smtClean="0">
              <a:solidFill>
                <a:schemeClr val="tx2"/>
              </a:solidFill>
              <a:latin typeface="+mj-lt"/>
              <a:ea typeface="+mj-ea"/>
              <a:cs typeface="+mj-cs"/>
            </a:endParaRPr>
          </a:p>
          <a:p>
            <a:pPr algn="just">
              <a:buFont typeface="Arial" pitchFamily="34" charset="0"/>
              <a:buChar char="•"/>
              <a:defRPr/>
            </a:pPr>
            <a:r>
              <a:rPr lang="fr-FR" sz="2000" dirty="0" smtClean="0">
                <a:solidFill>
                  <a:schemeClr val="tx2"/>
                </a:solidFill>
                <a:latin typeface="+mj-lt"/>
                <a:ea typeface="+mj-ea"/>
                <a:cs typeface="+mj-cs"/>
              </a:rPr>
              <a:t>L'autre </a:t>
            </a:r>
            <a:r>
              <a:rPr lang="fr-FR" sz="2000" dirty="0">
                <a:solidFill>
                  <a:schemeClr val="tx2"/>
                </a:solidFill>
                <a:latin typeface="+mj-lt"/>
                <a:ea typeface="+mj-ea"/>
                <a:cs typeface="+mj-cs"/>
              </a:rPr>
              <a:t>partie est la topologie logique, qui définit la manière dont les médias sont accessibles par les hôtes pour l'envoi de données.</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6"/>
          <p:cNvSpPr>
            <a:spLocks noGrp="1"/>
          </p:cNvSpPr>
          <p:nvPr>
            <p:ph type="sldNum" sz="quarter" idx="12"/>
          </p:nvPr>
        </p:nvSpPr>
        <p:spPr>
          <a:noFill/>
          <a:ln>
            <a:miter lim="800000"/>
            <a:headEnd/>
            <a:tailEnd/>
          </a:ln>
        </p:spPr>
        <p:txBody>
          <a:bodyPr/>
          <a:lstStyle/>
          <a:p>
            <a:fld id="{7E3198B3-CDB8-4FDB-A9A4-C164CACBA2ED}" type="slidenum">
              <a:rPr lang="en-US" smtClean="0"/>
              <a:pPr/>
              <a:t>170</a:t>
            </a:fld>
            <a:endParaRPr lang="en-US" smtClean="0"/>
          </a:p>
        </p:txBody>
      </p:sp>
      <p:sp>
        <p:nvSpPr>
          <p:cNvPr id="181251" name="Rectangle 2"/>
          <p:cNvSpPr>
            <a:spLocks noGrp="1" noChangeArrowheads="1"/>
          </p:cNvSpPr>
          <p:nvPr>
            <p:ph type="title"/>
          </p:nvPr>
        </p:nvSpPr>
        <p:spPr/>
        <p:txBody>
          <a:bodyPr/>
          <a:lstStyle/>
          <a:p>
            <a:pPr eaLnBrk="1" hangingPunct="1"/>
            <a:r>
              <a:rPr lang="en-US" smtClean="0"/>
              <a:t>Class B</a:t>
            </a:r>
          </a:p>
        </p:txBody>
      </p:sp>
      <p:sp>
        <p:nvSpPr>
          <p:cNvPr id="181252" name="Rectangle 3"/>
          <p:cNvSpPr>
            <a:spLocks noGrp="1" noChangeArrowheads="1"/>
          </p:cNvSpPr>
          <p:nvPr>
            <p:ph type="body" sz="half" idx="1"/>
          </p:nvPr>
        </p:nvSpPr>
        <p:spPr>
          <a:xfrm>
            <a:off x="457200" y="1524000"/>
            <a:ext cx="4038600" cy="1524000"/>
          </a:xfrm>
        </p:spPr>
        <p:txBody>
          <a:bodyPr/>
          <a:lstStyle/>
          <a:p>
            <a:pPr eaLnBrk="1" hangingPunct="1">
              <a:lnSpc>
                <a:spcPct val="80000"/>
              </a:lnSpc>
              <a:buFontTx/>
              <a:buNone/>
            </a:pPr>
            <a:r>
              <a:rPr lang="en-US" sz="2400" smtClean="0">
                <a:latin typeface="Tahoma" pitchFamily="34" charset="0"/>
              </a:rPr>
              <a:t>172.16.0.0 /23</a:t>
            </a:r>
          </a:p>
          <a:p>
            <a:pPr eaLnBrk="1" hangingPunct="1">
              <a:lnSpc>
                <a:spcPct val="80000"/>
              </a:lnSpc>
              <a:buFontTx/>
              <a:buNone/>
            </a:pPr>
            <a:r>
              <a:rPr lang="en-US" sz="2400" smtClean="0">
                <a:latin typeface="Tahoma" pitchFamily="34" charset="0"/>
              </a:rPr>
              <a:t>Subnets 2</a:t>
            </a:r>
            <a:r>
              <a:rPr lang="en-US" sz="2400" baseline="30000" smtClean="0">
                <a:latin typeface="Tahoma" pitchFamily="34" charset="0"/>
              </a:rPr>
              <a:t>7</a:t>
            </a:r>
            <a:r>
              <a:rPr lang="en-US" sz="2400" smtClean="0">
                <a:latin typeface="Tahoma" pitchFamily="34" charset="0"/>
              </a:rPr>
              <a:t> -2 = 126</a:t>
            </a:r>
          </a:p>
          <a:p>
            <a:pPr eaLnBrk="1" hangingPunct="1">
              <a:lnSpc>
                <a:spcPct val="80000"/>
              </a:lnSpc>
              <a:buFontTx/>
              <a:buNone/>
            </a:pPr>
            <a:r>
              <a:rPr lang="en-US" sz="2400" smtClean="0">
                <a:latin typeface="Tahoma" pitchFamily="34" charset="0"/>
              </a:rPr>
              <a:t>Hosts 2</a:t>
            </a:r>
            <a:r>
              <a:rPr lang="en-US" sz="2400" baseline="30000" smtClean="0">
                <a:latin typeface="Tahoma" pitchFamily="34" charset="0"/>
              </a:rPr>
              <a:t>9</a:t>
            </a:r>
            <a:r>
              <a:rPr lang="en-US" sz="2400" smtClean="0">
                <a:latin typeface="Tahoma" pitchFamily="34" charset="0"/>
              </a:rPr>
              <a:t> -2 = 510</a:t>
            </a:r>
          </a:p>
          <a:p>
            <a:pPr eaLnBrk="1" hangingPunct="1">
              <a:lnSpc>
                <a:spcPct val="80000"/>
              </a:lnSpc>
              <a:buFontTx/>
              <a:buNone/>
            </a:pPr>
            <a:r>
              <a:rPr lang="en-US" sz="2400" smtClean="0">
                <a:latin typeface="Tahoma" pitchFamily="34" charset="0"/>
              </a:rPr>
              <a:t>Block Size 256-254 = 2</a:t>
            </a:r>
          </a:p>
          <a:p>
            <a:pPr eaLnBrk="1" hangingPunct="1">
              <a:lnSpc>
                <a:spcPct val="80000"/>
              </a:lnSpc>
            </a:pPr>
            <a:endParaRPr lang="en-US" sz="2400" smtClean="0">
              <a:latin typeface="Tahoma" pitchFamily="34" charset="0"/>
            </a:endParaRPr>
          </a:p>
          <a:p>
            <a:pPr eaLnBrk="1" hangingPunct="1">
              <a:lnSpc>
                <a:spcPct val="80000"/>
              </a:lnSpc>
            </a:pPr>
            <a:endParaRPr lang="en-US" sz="2400" smtClean="0"/>
          </a:p>
        </p:txBody>
      </p:sp>
      <p:graphicFrame>
        <p:nvGraphicFramePr>
          <p:cNvPr id="1833988" name="Group 4"/>
          <p:cNvGraphicFramePr>
            <a:graphicFrameLocks noGrp="1"/>
          </p:cNvGraphicFramePr>
          <p:nvPr>
            <p:ph sz="half" idx="2"/>
          </p:nvPr>
        </p:nvGraphicFramePr>
        <p:xfrm>
          <a:off x="609600" y="3429000"/>
          <a:ext cx="8001000" cy="2755900"/>
        </p:xfrm>
        <a:graphic>
          <a:graphicData uri="http://schemas.openxmlformats.org/drawingml/2006/table">
            <a:tbl>
              <a:tblPr/>
              <a:tblGrid>
                <a:gridCol w="2309813">
                  <a:extLst>
                    <a:ext uri="{9D8B030D-6E8A-4147-A177-3AD203B41FA5}">
                      <a16:colId xmlns:a16="http://schemas.microsoft.com/office/drawing/2014/main" val="20000"/>
                    </a:ext>
                  </a:extLst>
                </a:gridCol>
                <a:gridCol w="1404937">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gridCol w="1809750">
                  <a:extLst>
                    <a:ext uri="{9D8B030D-6E8A-4147-A177-3AD203B41FA5}">
                      <a16:colId xmlns:a16="http://schemas.microsoft.com/office/drawing/2014/main" val="20004"/>
                    </a:ext>
                  </a:extLst>
                </a:gridCol>
              </a:tblGrid>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Subnets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FHID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6.1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LHID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3.254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5.254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7.254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Broadcast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3.255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5.255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7.255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5"/>
          <p:cNvSpPr>
            <a:spLocks noGrp="1"/>
          </p:cNvSpPr>
          <p:nvPr>
            <p:ph type="sldNum" sz="quarter" idx="12"/>
          </p:nvPr>
        </p:nvSpPr>
        <p:spPr>
          <a:noFill/>
          <a:ln>
            <a:miter lim="800000"/>
            <a:headEnd/>
            <a:tailEnd/>
          </a:ln>
        </p:spPr>
        <p:txBody>
          <a:bodyPr/>
          <a:lstStyle/>
          <a:p>
            <a:fld id="{79759037-6952-4716-B259-5233BAF1B81A}" type="slidenum">
              <a:rPr lang="en-US" smtClean="0"/>
              <a:pPr/>
              <a:t>171</a:t>
            </a:fld>
            <a:endParaRPr lang="en-US" smtClean="0"/>
          </a:p>
        </p:txBody>
      </p:sp>
      <p:sp>
        <p:nvSpPr>
          <p:cNvPr id="182275" name="Rectangle 2"/>
          <p:cNvSpPr>
            <a:spLocks noGrp="1" noChangeArrowheads="1"/>
          </p:cNvSpPr>
          <p:nvPr>
            <p:ph type="title"/>
          </p:nvPr>
        </p:nvSpPr>
        <p:spPr/>
        <p:txBody>
          <a:bodyPr/>
          <a:lstStyle/>
          <a:p>
            <a:pPr eaLnBrk="1" hangingPunct="1"/>
            <a:r>
              <a:rPr lang="en-US" smtClean="0"/>
              <a:t>Class B</a:t>
            </a:r>
          </a:p>
        </p:txBody>
      </p:sp>
      <p:sp>
        <p:nvSpPr>
          <p:cNvPr id="182276" name="Rectangle 3"/>
          <p:cNvSpPr>
            <a:spLocks noGrp="1" noChangeArrowheads="1"/>
          </p:cNvSpPr>
          <p:nvPr>
            <p:ph type="body" idx="1"/>
          </p:nvPr>
        </p:nvSpPr>
        <p:spPr/>
        <p:txBody>
          <a:bodyPr/>
          <a:lstStyle/>
          <a:p>
            <a:pPr eaLnBrk="1" hangingPunct="1">
              <a:buFontTx/>
              <a:buNone/>
            </a:pPr>
            <a:r>
              <a:rPr lang="en-US" smtClean="0">
                <a:latin typeface="Tahoma" pitchFamily="34" charset="0"/>
              </a:rPr>
              <a:t>172.16.0.0 /24</a:t>
            </a:r>
          </a:p>
          <a:p>
            <a:pPr eaLnBrk="1" hangingPunct="1">
              <a:buFontTx/>
              <a:buNone/>
            </a:pPr>
            <a:r>
              <a:rPr lang="en-US" smtClean="0">
                <a:latin typeface="Tahoma" pitchFamily="34" charset="0"/>
              </a:rPr>
              <a:t>Subnets ?</a:t>
            </a:r>
          </a:p>
          <a:p>
            <a:pPr eaLnBrk="1" hangingPunct="1">
              <a:buFontTx/>
              <a:buNone/>
            </a:pPr>
            <a:r>
              <a:rPr lang="en-US" smtClean="0">
                <a:latin typeface="Tahoma" pitchFamily="34" charset="0"/>
              </a:rPr>
              <a:t>Hosts ?</a:t>
            </a:r>
          </a:p>
          <a:p>
            <a:pPr eaLnBrk="1" hangingPunct="1">
              <a:buFontTx/>
              <a:buNone/>
            </a:pPr>
            <a:r>
              <a:rPr lang="en-US" smtClean="0">
                <a:latin typeface="Tahoma" pitchFamily="34" charset="0"/>
              </a:rPr>
              <a:t>Block Size ?</a:t>
            </a:r>
          </a:p>
          <a:p>
            <a:pPr eaLnBrk="1" hangingPunct="1"/>
            <a:endParaRPr lang="en-US" smtClean="0">
              <a:latin typeface="Tahoma" pitchFamily="34" charset="0"/>
            </a:endParaRPr>
          </a:p>
          <a:p>
            <a:pPr eaLnBrk="1" hangingPunct="1"/>
            <a:endParaRPr lang="en-US" smtClean="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Number Placeholder 6"/>
          <p:cNvSpPr>
            <a:spLocks noGrp="1"/>
          </p:cNvSpPr>
          <p:nvPr>
            <p:ph type="sldNum" sz="quarter" idx="12"/>
          </p:nvPr>
        </p:nvSpPr>
        <p:spPr>
          <a:noFill/>
          <a:ln>
            <a:miter lim="800000"/>
            <a:headEnd/>
            <a:tailEnd/>
          </a:ln>
        </p:spPr>
        <p:txBody>
          <a:bodyPr/>
          <a:lstStyle/>
          <a:p>
            <a:fld id="{41DD2B99-0D01-4D1E-9370-99FE1A3466EE}" type="slidenum">
              <a:rPr lang="en-US" smtClean="0"/>
              <a:pPr/>
              <a:t>172</a:t>
            </a:fld>
            <a:endParaRPr lang="en-US" smtClean="0"/>
          </a:p>
        </p:txBody>
      </p:sp>
      <p:sp>
        <p:nvSpPr>
          <p:cNvPr id="183299" name="Rectangle 2"/>
          <p:cNvSpPr>
            <a:spLocks noGrp="1" noChangeArrowheads="1"/>
          </p:cNvSpPr>
          <p:nvPr>
            <p:ph type="title"/>
          </p:nvPr>
        </p:nvSpPr>
        <p:spPr/>
        <p:txBody>
          <a:bodyPr/>
          <a:lstStyle/>
          <a:p>
            <a:pPr eaLnBrk="1" hangingPunct="1"/>
            <a:r>
              <a:rPr lang="en-US" smtClean="0"/>
              <a:t>Class B</a:t>
            </a:r>
          </a:p>
        </p:txBody>
      </p:sp>
      <p:sp>
        <p:nvSpPr>
          <p:cNvPr id="183300" name="Rectangle 3"/>
          <p:cNvSpPr>
            <a:spLocks noGrp="1" noChangeArrowheads="1"/>
          </p:cNvSpPr>
          <p:nvPr>
            <p:ph type="body" sz="half" idx="1"/>
          </p:nvPr>
        </p:nvSpPr>
        <p:spPr>
          <a:xfrm>
            <a:off x="457200" y="1524000"/>
            <a:ext cx="4038600" cy="1524000"/>
          </a:xfrm>
        </p:spPr>
        <p:txBody>
          <a:bodyPr/>
          <a:lstStyle/>
          <a:p>
            <a:pPr eaLnBrk="1" hangingPunct="1">
              <a:lnSpc>
                <a:spcPct val="80000"/>
              </a:lnSpc>
              <a:buFontTx/>
              <a:buNone/>
            </a:pPr>
            <a:r>
              <a:rPr lang="en-US" sz="2400" smtClean="0">
                <a:latin typeface="Tahoma" pitchFamily="34" charset="0"/>
              </a:rPr>
              <a:t>172.16.0.0 /24</a:t>
            </a:r>
          </a:p>
          <a:p>
            <a:pPr eaLnBrk="1" hangingPunct="1">
              <a:lnSpc>
                <a:spcPct val="80000"/>
              </a:lnSpc>
              <a:buFontTx/>
              <a:buNone/>
            </a:pPr>
            <a:r>
              <a:rPr lang="en-US" sz="2400" smtClean="0">
                <a:latin typeface="Tahoma" pitchFamily="34" charset="0"/>
              </a:rPr>
              <a:t>Subnets 2</a:t>
            </a:r>
            <a:r>
              <a:rPr lang="en-US" sz="2400" baseline="30000" smtClean="0">
                <a:latin typeface="Tahoma" pitchFamily="34" charset="0"/>
              </a:rPr>
              <a:t>8</a:t>
            </a:r>
            <a:r>
              <a:rPr lang="en-US" sz="2400" smtClean="0">
                <a:latin typeface="Tahoma" pitchFamily="34" charset="0"/>
              </a:rPr>
              <a:t> -2 = 254</a:t>
            </a:r>
          </a:p>
          <a:p>
            <a:pPr eaLnBrk="1" hangingPunct="1">
              <a:lnSpc>
                <a:spcPct val="80000"/>
              </a:lnSpc>
              <a:buFontTx/>
              <a:buNone/>
            </a:pPr>
            <a:r>
              <a:rPr lang="en-US" sz="2400" smtClean="0">
                <a:latin typeface="Tahoma" pitchFamily="34" charset="0"/>
              </a:rPr>
              <a:t>Hosts 2</a:t>
            </a:r>
            <a:r>
              <a:rPr lang="en-US" sz="2400" baseline="30000" smtClean="0">
                <a:latin typeface="Tahoma" pitchFamily="34" charset="0"/>
              </a:rPr>
              <a:t>8</a:t>
            </a:r>
            <a:r>
              <a:rPr lang="en-US" sz="2400" smtClean="0">
                <a:latin typeface="Tahoma" pitchFamily="34" charset="0"/>
              </a:rPr>
              <a:t> -2 = 254</a:t>
            </a:r>
          </a:p>
          <a:p>
            <a:pPr eaLnBrk="1" hangingPunct="1">
              <a:lnSpc>
                <a:spcPct val="80000"/>
              </a:lnSpc>
              <a:buFontTx/>
              <a:buNone/>
            </a:pPr>
            <a:r>
              <a:rPr lang="en-US" sz="2400" smtClean="0">
                <a:latin typeface="Tahoma" pitchFamily="34" charset="0"/>
              </a:rPr>
              <a:t>Block Size 256-255 = 1</a:t>
            </a:r>
          </a:p>
          <a:p>
            <a:pPr eaLnBrk="1" hangingPunct="1">
              <a:lnSpc>
                <a:spcPct val="80000"/>
              </a:lnSpc>
            </a:pPr>
            <a:endParaRPr lang="en-US" sz="2400" smtClean="0">
              <a:latin typeface="Tahoma" pitchFamily="34" charset="0"/>
            </a:endParaRPr>
          </a:p>
          <a:p>
            <a:pPr eaLnBrk="1" hangingPunct="1">
              <a:lnSpc>
                <a:spcPct val="80000"/>
              </a:lnSpc>
            </a:pPr>
            <a:endParaRPr lang="en-US" sz="2400" smtClean="0"/>
          </a:p>
        </p:txBody>
      </p:sp>
      <p:graphicFrame>
        <p:nvGraphicFramePr>
          <p:cNvPr id="1836036" name="Group 4"/>
          <p:cNvGraphicFramePr>
            <a:graphicFrameLocks noGrp="1"/>
          </p:cNvGraphicFramePr>
          <p:nvPr>
            <p:ph sz="half" idx="2"/>
          </p:nvPr>
        </p:nvGraphicFramePr>
        <p:xfrm>
          <a:off x="609600" y="3429000"/>
          <a:ext cx="8001000" cy="2755900"/>
        </p:xfrm>
        <a:graphic>
          <a:graphicData uri="http://schemas.openxmlformats.org/drawingml/2006/table">
            <a:tbl>
              <a:tblPr/>
              <a:tblGrid>
                <a:gridCol w="2309813">
                  <a:extLst>
                    <a:ext uri="{9D8B030D-6E8A-4147-A177-3AD203B41FA5}">
                      <a16:colId xmlns:a16="http://schemas.microsoft.com/office/drawing/2014/main" val="20000"/>
                    </a:ext>
                  </a:extLst>
                </a:gridCol>
                <a:gridCol w="1404937">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gridCol w="1809750">
                  <a:extLst>
                    <a:ext uri="{9D8B030D-6E8A-4147-A177-3AD203B41FA5}">
                      <a16:colId xmlns:a16="http://schemas.microsoft.com/office/drawing/2014/main" val="20004"/>
                    </a:ext>
                  </a:extLst>
                </a:gridCol>
              </a:tblGrid>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Subnets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FHID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3.1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LHID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3.254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Broadcast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3.255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Number Placeholder 5"/>
          <p:cNvSpPr>
            <a:spLocks noGrp="1"/>
          </p:cNvSpPr>
          <p:nvPr>
            <p:ph type="sldNum" sz="quarter" idx="12"/>
          </p:nvPr>
        </p:nvSpPr>
        <p:spPr>
          <a:noFill/>
          <a:ln>
            <a:miter lim="800000"/>
            <a:headEnd/>
            <a:tailEnd/>
          </a:ln>
        </p:spPr>
        <p:txBody>
          <a:bodyPr/>
          <a:lstStyle/>
          <a:p>
            <a:fld id="{7F214EC9-9F03-40FE-A34B-35331BBA7F2D}" type="slidenum">
              <a:rPr lang="en-US" smtClean="0"/>
              <a:pPr/>
              <a:t>173</a:t>
            </a:fld>
            <a:endParaRPr lang="en-US" smtClean="0"/>
          </a:p>
        </p:txBody>
      </p:sp>
      <p:sp>
        <p:nvSpPr>
          <p:cNvPr id="184323" name="Rectangle 2"/>
          <p:cNvSpPr>
            <a:spLocks noGrp="1" noChangeArrowheads="1"/>
          </p:cNvSpPr>
          <p:nvPr>
            <p:ph type="title"/>
          </p:nvPr>
        </p:nvSpPr>
        <p:spPr/>
        <p:txBody>
          <a:bodyPr/>
          <a:lstStyle/>
          <a:p>
            <a:pPr eaLnBrk="1" hangingPunct="1"/>
            <a:r>
              <a:rPr lang="en-US" smtClean="0"/>
              <a:t>Class B</a:t>
            </a:r>
          </a:p>
        </p:txBody>
      </p:sp>
      <p:sp>
        <p:nvSpPr>
          <p:cNvPr id="184324" name="Rectangle 3"/>
          <p:cNvSpPr>
            <a:spLocks noGrp="1" noChangeArrowheads="1"/>
          </p:cNvSpPr>
          <p:nvPr>
            <p:ph type="body" idx="1"/>
          </p:nvPr>
        </p:nvSpPr>
        <p:spPr/>
        <p:txBody>
          <a:bodyPr/>
          <a:lstStyle/>
          <a:p>
            <a:pPr eaLnBrk="1" hangingPunct="1">
              <a:buFontTx/>
              <a:buNone/>
            </a:pPr>
            <a:r>
              <a:rPr lang="en-US" smtClean="0">
                <a:latin typeface="Tahoma" pitchFamily="34" charset="0"/>
              </a:rPr>
              <a:t>172.16.0.0 /25</a:t>
            </a:r>
          </a:p>
          <a:p>
            <a:pPr eaLnBrk="1" hangingPunct="1">
              <a:buFontTx/>
              <a:buNone/>
            </a:pPr>
            <a:r>
              <a:rPr lang="en-US" smtClean="0">
                <a:latin typeface="Tahoma" pitchFamily="34" charset="0"/>
              </a:rPr>
              <a:t>Subnets ?</a:t>
            </a:r>
          </a:p>
          <a:p>
            <a:pPr eaLnBrk="1" hangingPunct="1">
              <a:buFontTx/>
              <a:buNone/>
            </a:pPr>
            <a:r>
              <a:rPr lang="en-US" smtClean="0">
                <a:latin typeface="Tahoma" pitchFamily="34" charset="0"/>
              </a:rPr>
              <a:t>Hosts ?</a:t>
            </a:r>
          </a:p>
          <a:p>
            <a:pPr eaLnBrk="1" hangingPunct="1">
              <a:buFontTx/>
              <a:buNone/>
            </a:pPr>
            <a:r>
              <a:rPr lang="en-US" smtClean="0">
                <a:latin typeface="Tahoma" pitchFamily="34" charset="0"/>
              </a:rPr>
              <a:t>Block Size ?</a:t>
            </a:r>
          </a:p>
          <a:p>
            <a:pPr eaLnBrk="1" hangingPunct="1"/>
            <a:endParaRPr lang="en-US" smtClean="0">
              <a:latin typeface="Tahoma" pitchFamily="34" charset="0"/>
            </a:endParaRPr>
          </a:p>
          <a:p>
            <a:pPr eaLnBrk="1" hangingPunct="1"/>
            <a:endParaRPr lang="en-US" smtClean="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6"/>
          <p:cNvSpPr>
            <a:spLocks noGrp="1"/>
          </p:cNvSpPr>
          <p:nvPr>
            <p:ph type="sldNum" sz="quarter" idx="12"/>
          </p:nvPr>
        </p:nvSpPr>
        <p:spPr>
          <a:noFill/>
          <a:ln>
            <a:miter lim="800000"/>
            <a:headEnd/>
            <a:tailEnd/>
          </a:ln>
        </p:spPr>
        <p:txBody>
          <a:bodyPr/>
          <a:lstStyle/>
          <a:p>
            <a:fld id="{FE796FD4-070A-4844-BFDB-D7D0F680216F}" type="slidenum">
              <a:rPr lang="en-US" smtClean="0"/>
              <a:pPr/>
              <a:t>174</a:t>
            </a:fld>
            <a:endParaRPr lang="en-US" smtClean="0"/>
          </a:p>
        </p:txBody>
      </p:sp>
      <p:sp>
        <p:nvSpPr>
          <p:cNvPr id="185347" name="Rectangle 2"/>
          <p:cNvSpPr>
            <a:spLocks noGrp="1" noChangeArrowheads="1"/>
          </p:cNvSpPr>
          <p:nvPr>
            <p:ph type="title"/>
          </p:nvPr>
        </p:nvSpPr>
        <p:spPr/>
        <p:txBody>
          <a:bodyPr/>
          <a:lstStyle/>
          <a:p>
            <a:pPr eaLnBrk="1" hangingPunct="1"/>
            <a:r>
              <a:rPr lang="en-US" smtClean="0"/>
              <a:t>Class B</a:t>
            </a:r>
          </a:p>
        </p:txBody>
      </p:sp>
      <p:sp>
        <p:nvSpPr>
          <p:cNvPr id="185348" name="Rectangle 3"/>
          <p:cNvSpPr>
            <a:spLocks noGrp="1" noChangeArrowheads="1"/>
          </p:cNvSpPr>
          <p:nvPr>
            <p:ph type="body" sz="half" idx="1"/>
          </p:nvPr>
        </p:nvSpPr>
        <p:spPr>
          <a:xfrm>
            <a:off x="457200" y="1524000"/>
            <a:ext cx="4038600" cy="1524000"/>
          </a:xfrm>
        </p:spPr>
        <p:txBody>
          <a:bodyPr/>
          <a:lstStyle/>
          <a:p>
            <a:pPr eaLnBrk="1" hangingPunct="1">
              <a:lnSpc>
                <a:spcPct val="80000"/>
              </a:lnSpc>
              <a:buFontTx/>
              <a:buNone/>
            </a:pPr>
            <a:r>
              <a:rPr lang="en-US" sz="2400" smtClean="0">
                <a:latin typeface="Tahoma" pitchFamily="34" charset="0"/>
              </a:rPr>
              <a:t>172.16.0.0 /25</a:t>
            </a:r>
          </a:p>
          <a:p>
            <a:pPr eaLnBrk="1" hangingPunct="1">
              <a:lnSpc>
                <a:spcPct val="80000"/>
              </a:lnSpc>
              <a:buFontTx/>
              <a:buNone/>
            </a:pPr>
            <a:r>
              <a:rPr lang="en-US" sz="2400" smtClean="0">
                <a:latin typeface="Tahoma" pitchFamily="34" charset="0"/>
              </a:rPr>
              <a:t>Subnets 2</a:t>
            </a:r>
            <a:r>
              <a:rPr lang="en-US" sz="2400" baseline="30000" smtClean="0">
                <a:latin typeface="Tahoma" pitchFamily="34" charset="0"/>
              </a:rPr>
              <a:t>9</a:t>
            </a:r>
            <a:r>
              <a:rPr lang="en-US" sz="2400" smtClean="0">
                <a:latin typeface="Tahoma" pitchFamily="34" charset="0"/>
              </a:rPr>
              <a:t> -2 = 510</a:t>
            </a:r>
          </a:p>
          <a:p>
            <a:pPr eaLnBrk="1" hangingPunct="1">
              <a:lnSpc>
                <a:spcPct val="80000"/>
              </a:lnSpc>
              <a:buFontTx/>
              <a:buNone/>
            </a:pPr>
            <a:r>
              <a:rPr lang="en-US" sz="2400" smtClean="0">
                <a:latin typeface="Tahoma" pitchFamily="34" charset="0"/>
              </a:rPr>
              <a:t>Hosts 2</a:t>
            </a:r>
            <a:r>
              <a:rPr lang="en-US" sz="2400" baseline="30000" smtClean="0">
                <a:latin typeface="Tahoma" pitchFamily="34" charset="0"/>
              </a:rPr>
              <a:t>7</a:t>
            </a:r>
            <a:r>
              <a:rPr lang="en-US" sz="2400" smtClean="0">
                <a:latin typeface="Tahoma" pitchFamily="34" charset="0"/>
              </a:rPr>
              <a:t> -2 = 126</a:t>
            </a:r>
          </a:p>
          <a:p>
            <a:pPr eaLnBrk="1" hangingPunct="1">
              <a:lnSpc>
                <a:spcPct val="80000"/>
              </a:lnSpc>
              <a:buFontTx/>
              <a:buNone/>
            </a:pPr>
            <a:r>
              <a:rPr lang="en-US" sz="2400" smtClean="0">
                <a:latin typeface="Tahoma" pitchFamily="34" charset="0"/>
              </a:rPr>
              <a:t>Block Size 256-128 = 128</a:t>
            </a:r>
          </a:p>
          <a:p>
            <a:pPr eaLnBrk="1" hangingPunct="1">
              <a:lnSpc>
                <a:spcPct val="80000"/>
              </a:lnSpc>
            </a:pPr>
            <a:endParaRPr lang="en-US" sz="2400" smtClean="0">
              <a:latin typeface="Tahoma" pitchFamily="34" charset="0"/>
            </a:endParaRPr>
          </a:p>
          <a:p>
            <a:pPr eaLnBrk="1" hangingPunct="1">
              <a:lnSpc>
                <a:spcPct val="80000"/>
              </a:lnSpc>
            </a:pPr>
            <a:endParaRPr lang="en-US" sz="2400" smtClean="0"/>
          </a:p>
        </p:txBody>
      </p:sp>
      <p:graphicFrame>
        <p:nvGraphicFramePr>
          <p:cNvPr id="1853444" name="Group 4"/>
          <p:cNvGraphicFramePr>
            <a:graphicFrameLocks noGrp="1"/>
          </p:cNvGraphicFramePr>
          <p:nvPr>
            <p:ph sz="half" idx="2"/>
          </p:nvPr>
        </p:nvGraphicFramePr>
        <p:xfrm>
          <a:off x="609600" y="3429000"/>
          <a:ext cx="8305800" cy="2755900"/>
        </p:xfrm>
        <a:graphic>
          <a:graphicData uri="http://schemas.openxmlformats.org/drawingml/2006/table">
            <a:tbl>
              <a:tblPr/>
              <a:tblGrid>
                <a:gridCol w="1524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066800">
                  <a:extLst>
                    <a:ext uri="{9D8B030D-6E8A-4147-A177-3AD203B41FA5}">
                      <a16:colId xmlns:a16="http://schemas.microsoft.com/office/drawing/2014/main" val="20006"/>
                    </a:ext>
                  </a:extLst>
                </a:gridCol>
              </a:tblGrid>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Subnets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FHID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0.129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1.129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2.129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LHID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0.126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1.126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2.126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2.254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ahoma" pitchFamily="34" charset="0"/>
                        </a:rPr>
                        <a:t>Broadcast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0.127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0.255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1.127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1.255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2.127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ahoma" pitchFamily="34" charset="0"/>
                        </a:rPr>
                        <a:t>2.255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370" name="Slide Number Placeholder 5"/>
          <p:cNvSpPr>
            <a:spLocks noGrp="1"/>
          </p:cNvSpPr>
          <p:nvPr>
            <p:ph type="sldNum" sz="quarter" idx="12"/>
          </p:nvPr>
        </p:nvSpPr>
        <p:spPr>
          <a:noFill/>
          <a:ln>
            <a:miter lim="800000"/>
            <a:headEnd/>
            <a:tailEnd/>
          </a:ln>
        </p:spPr>
        <p:txBody>
          <a:bodyPr/>
          <a:lstStyle/>
          <a:p>
            <a:fld id="{E84A5E8E-6CBB-4E87-8DAD-7772215ABAF9}" type="slidenum">
              <a:rPr lang="en-US" smtClean="0"/>
              <a:pPr/>
              <a:t>175</a:t>
            </a:fld>
            <a:endParaRPr lang="en-US" smtClean="0"/>
          </a:p>
        </p:txBody>
      </p:sp>
      <p:sp>
        <p:nvSpPr>
          <p:cNvPr id="186371" name="Rectangle 2"/>
          <p:cNvSpPr>
            <a:spLocks noGrp="1" noChangeArrowheads="1"/>
          </p:cNvSpPr>
          <p:nvPr>
            <p:ph type="title"/>
          </p:nvPr>
        </p:nvSpPr>
        <p:spPr/>
        <p:txBody>
          <a:bodyPr>
            <a:normAutofit fontScale="90000"/>
          </a:bodyPr>
          <a:lstStyle/>
          <a:p>
            <a:pPr eaLnBrk="1" hangingPunct="1"/>
            <a:r>
              <a:rPr lang="en-US" sz="3600" smtClean="0"/>
              <a:t>Find out Subnet and Broadcast Address</a:t>
            </a:r>
          </a:p>
        </p:txBody>
      </p:sp>
      <p:sp>
        <p:nvSpPr>
          <p:cNvPr id="186372" name="Rectangle 3"/>
          <p:cNvSpPr>
            <a:spLocks noGrp="1" noChangeArrowheads="1"/>
          </p:cNvSpPr>
          <p:nvPr>
            <p:ph type="body" idx="1"/>
          </p:nvPr>
        </p:nvSpPr>
        <p:spPr/>
        <p:txBody>
          <a:bodyPr/>
          <a:lstStyle/>
          <a:p>
            <a:pPr eaLnBrk="1" hangingPunct="1"/>
            <a:r>
              <a:rPr lang="en-US" smtClean="0"/>
              <a:t>172.16.85.30/20</a:t>
            </a:r>
          </a:p>
        </p:txBody>
      </p:sp>
    </p:spTree>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Number Placeholder 5"/>
          <p:cNvSpPr>
            <a:spLocks noGrp="1"/>
          </p:cNvSpPr>
          <p:nvPr>
            <p:ph type="sldNum" sz="quarter" idx="12"/>
          </p:nvPr>
        </p:nvSpPr>
        <p:spPr>
          <a:noFill/>
          <a:ln>
            <a:miter lim="800000"/>
            <a:headEnd/>
            <a:tailEnd/>
          </a:ln>
        </p:spPr>
        <p:txBody>
          <a:bodyPr/>
          <a:lstStyle/>
          <a:p>
            <a:fld id="{3C0B5572-E7DB-499A-B4F8-523ED3728F16}" type="slidenum">
              <a:rPr lang="en-US" smtClean="0"/>
              <a:pPr/>
              <a:t>176</a:t>
            </a:fld>
            <a:endParaRPr lang="en-US" smtClean="0"/>
          </a:p>
        </p:txBody>
      </p:sp>
      <p:sp>
        <p:nvSpPr>
          <p:cNvPr id="187395" name="Rectangle 2"/>
          <p:cNvSpPr>
            <a:spLocks noGrp="1" noChangeArrowheads="1"/>
          </p:cNvSpPr>
          <p:nvPr>
            <p:ph type="title"/>
          </p:nvPr>
        </p:nvSpPr>
        <p:spPr/>
        <p:txBody>
          <a:bodyPr>
            <a:normAutofit fontScale="90000"/>
          </a:bodyPr>
          <a:lstStyle/>
          <a:p>
            <a:pPr eaLnBrk="1" hangingPunct="1"/>
            <a:r>
              <a:rPr lang="en-US" sz="3600" smtClean="0"/>
              <a:t>Find out Subnet and Broadcast Address</a:t>
            </a:r>
          </a:p>
        </p:txBody>
      </p:sp>
      <p:sp>
        <p:nvSpPr>
          <p:cNvPr id="187396" name="Rectangle 3"/>
          <p:cNvSpPr>
            <a:spLocks noGrp="1" noChangeArrowheads="1"/>
          </p:cNvSpPr>
          <p:nvPr>
            <p:ph type="body" idx="1"/>
          </p:nvPr>
        </p:nvSpPr>
        <p:spPr/>
        <p:txBody>
          <a:bodyPr/>
          <a:lstStyle/>
          <a:p>
            <a:pPr eaLnBrk="1" hangingPunct="1"/>
            <a:r>
              <a:rPr lang="en-US" smtClean="0"/>
              <a:t>172.16.85.30/29</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5"/>
          <p:cNvSpPr>
            <a:spLocks noGrp="1"/>
          </p:cNvSpPr>
          <p:nvPr>
            <p:ph type="sldNum" sz="quarter" idx="12"/>
          </p:nvPr>
        </p:nvSpPr>
        <p:spPr>
          <a:noFill/>
          <a:ln>
            <a:miter lim="800000"/>
            <a:headEnd/>
            <a:tailEnd/>
          </a:ln>
        </p:spPr>
        <p:txBody>
          <a:bodyPr/>
          <a:lstStyle/>
          <a:p>
            <a:fld id="{021ABF28-77B5-430B-8269-2958D93CEC6E}" type="slidenum">
              <a:rPr lang="en-US" smtClean="0"/>
              <a:pPr/>
              <a:t>177</a:t>
            </a:fld>
            <a:endParaRPr lang="en-US" smtClean="0"/>
          </a:p>
        </p:txBody>
      </p:sp>
      <p:sp>
        <p:nvSpPr>
          <p:cNvPr id="188419" name="Rectangle 2"/>
          <p:cNvSpPr>
            <a:spLocks noGrp="1" noChangeArrowheads="1"/>
          </p:cNvSpPr>
          <p:nvPr>
            <p:ph type="title"/>
          </p:nvPr>
        </p:nvSpPr>
        <p:spPr/>
        <p:txBody>
          <a:bodyPr>
            <a:normAutofit fontScale="90000"/>
          </a:bodyPr>
          <a:lstStyle/>
          <a:p>
            <a:pPr eaLnBrk="1" hangingPunct="1"/>
            <a:r>
              <a:rPr lang="en-US" sz="3600" smtClean="0"/>
              <a:t>Find out Subnet and Broadcast Address</a:t>
            </a:r>
          </a:p>
        </p:txBody>
      </p:sp>
      <p:sp>
        <p:nvSpPr>
          <p:cNvPr id="188420" name="Rectangle 3"/>
          <p:cNvSpPr>
            <a:spLocks noGrp="1" noChangeArrowheads="1"/>
          </p:cNvSpPr>
          <p:nvPr>
            <p:ph type="body" idx="1"/>
          </p:nvPr>
        </p:nvSpPr>
        <p:spPr/>
        <p:txBody>
          <a:bodyPr/>
          <a:lstStyle/>
          <a:p>
            <a:pPr eaLnBrk="1" hangingPunct="1"/>
            <a:r>
              <a:rPr lang="en-US" smtClean="0"/>
              <a:t>172.30.101.62/23</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5"/>
          <p:cNvSpPr>
            <a:spLocks noGrp="1"/>
          </p:cNvSpPr>
          <p:nvPr>
            <p:ph type="sldNum" sz="quarter" idx="12"/>
          </p:nvPr>
        </p:nvSpPr>
        <p:spPr>
          <a:noFill/>
          <a:ln>
            <a:miter lim="800000"/>
            <a:headEnd/>
            <a:tailEnd/>
          </a:ln>
        </p:spPr>
        <p:txBody>
          <a:bodyPr/>
          <a:lstStyle/>
          <a:p>
            <a:fld id="{31C9A229-3B14-433F-85B2-166BC2008D02}" type="slidenum">
              <a:rPr lang="en-US" smtClean="0"/>
              <a:pPr/>
              <a:t>178</a:t>
            </a:fld>
            <a:endParaRPr lang="en-US" smtClean="0"/>
          </a:p>
        </p:txBody>
      </p:sp>
      <p:sp>
        <p:nvSpPr>
          <p:cNvPr id="189443" name="Rectangle 2"/>
          <p:cNvSpPr>
            <a:spLocks noGrp="1" noChangeArrowheads="1"/>
          </p:cNvSpPr>
          <p:nvPr>
            <p:ph type="title"/>
          </p:nvPr>
        </p:nvSpPr>
        <p:spPr/>
        <p:txBody>
          <a:bodyPr>
            <a:normAutofit fontScale="90000"/>
          </a:bodyPr>
          <a:lstStyle/>
          <a:p>
            <a:pPr eaLnBrk="1" hangingPunct="1"/>
            <a:r>
              <a:rPr lang="en-US" sz="3600" smtClean="0"/>
              <a:t>Find out Subnet and Broadcast Address</a:t>
            </a:r>
          </a:p>
        </p:txBody>
      </p:sp>
      <p:sp>
        <p:nvSpPr>
          <p:cNvPr id="189444" name="Rectangle 3"/>
          <p:cNvSpPr>
            <a:spLocks noGrp="1" noChangeArrowheads="1"/>
          </p:cNvSpPr>
          <p:nvPr>
            <p:ph type="body" idx="1"/>
          </p:nvPr>
        </p:nvSpPr>
        <p:spPr/>
        <p:txBody>
          <a:bodyPr/>
          <a:lstStyle/>
          <a:p>
            <a:pPr eaLnBrk="1" hangingPunct="1"/>
            <a:r>
              <a:rPr lang="en-US" smtClean="0"/>
              <a:t>172.20.210.80/24</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5"/>
          <p:cNvSpPr>
            <a:spLocks noGrp="1"/>
          </p:cNvSpPr>
          <p:nvPr>
            <p:ph type="sldNum" sz="quarter" idx="12"/>
          </p:nvPr>
        </p:nvSpPr>
        <p:spPr>
          <a:noFill/>
          <a:ln>
            <a:miter lim="800000"/>
            <a:headEnd/>
            <a:tailEnd/>
          </a:ln>
        </p:spPr>
        <p:txBody>
          <a:bodyPr/>
          <a:lstStyle/>
          <a:p>
            <a:fld id="{958B5BFB-94DA-4C1F-BA17-A47F829FB642}" type="slidenum">
              <a:rPr lang="en-US" smtClean="0"/>
              <a:pPr/>
              <a:t>179</a:t>
            </a:fld>
            <a:endParaRPr lang="en-US" smtClean="0"/>
          </a:p>
        </p:txBody>
      </p:sp>
      <p:sp>
        <p:nvSpPr>
          <p:cNvPr id="190467" name="Rectangle 2"/>
          <p:cNvSpPr>
            <a:spLocks noGrp="1" noChangeArrowheads="1"/>
          </p:cNvSpPr>
          <p:nvPr>
            <p:ph type="title"/>
          </p:nvPr>
        </p:nvSpPr>
        <p:spPr/>
        <p:txBody>
          <a:bodyPr/>
          <a:lstStyle/>
          <a:p>
            <a:pPr eaLnBrk="1" hangingPunct="1"/>
            <a:r>
              <a:rPr lang="en-US" smtClean="0"/>
              <a:t>Exercise</a:t>
            </a:r>
          </a:p>
        </p:txBody>
      </p:sp>
      <p:sp>
        <p:nvSpPr>
          <p:cNvPr id="190468" name="Rectangle 3"/>
          <p:cNvSpPr>
            <a:spLocks noGrp="1" noChangeArrowheads="1"/>
          </p:cNvSpPr>
          <p:nvPr>
            <p:ph type="body" idx="1"/>
          </p:nvPr>
        </p:nvSpPr>
        <p:spPr/>
        <p:txBody>
          <a:bodyPr/>
          <a:lstStyle/>
          <a:p>
            <a:pPr eaLnBrk="1" hangingPunct="1"/>
            <a:r>
              <a:rPr lang="en-US" smtClean="0"/>
              <a:t>Find out the mask which gives 100 subnets for class B</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miter lim="800000"/>
            <a:headEnd/>
            <a:tailEnd/>
          </a:ln>
        </p:spPr>
        <p:txBody>
          <a:bodyPr/>
          <a:lstStyle/>
          <a:p>
            <a:fld id="{BC41E3C0-90B9-411A-82BE-1611DB058F32}" type="slidenum">
              <a:rPr lang="en-US" smtClean="0"/>
              <a:pPr/>
              <a:t>18</a:t>
            </a:fld>
            <a:endParaRPr lang="en-US" smtClean="0"/>
          </a:p>
        </p:txBody>
      </p:sp>
      <p:sp>
        <p:nvSpPr>
          <p:cNvPr id="15363" name="Rectangle 2"/>
          <p:cNvSpPr>
            <a:spLocks noGrp="1" noChangeArrowheads="1"/>
          </p:cNvSpPr>
          <p:nvPr>
            <p:ph type="title"/>
          </p:nvPr>
        </p:nvSpPr>
        <p:spPr>
          <a:xfrm>
            <a:off x="457200" y="304800"/>
            <a:ext cx="8305800" cy="838200"/>
          </a:xfrm>
        </p:spPr>
        <p:txBody>
          <a:bodyPr>
            <a:normAutofit/>
          </a:bodyPr>
          <a:lstStyle/>
          <a:p>
            <a:pPr eaLnBrk="1" hangingPunct="1"/>
            <a:r>
              <a:rPr lang="en-US" dirty="0" err="1" smtClean="0">
                <a:effectLst>
                  <a:outerShdw blurRad="38100" dist="38100" dir="2700000" algn="tl">
                    <a:srgbClr val="000000">
                      <a:alpha val="43137"/>
                    </a:srgbClr>
                  </a:outerShdw>
                </a:effectLst>
              </a:rPr>
              <a:t>Topologie</a:t>
            </a:r>
            <a:r>
              <a:rPr lang="en-US" dirty="0" smtClean="0">
                <a:effectLst>
                  <a:outerShdw blurRad="38100" dist="38100" dir="2700000" algn="tl">
                    <a:srgbClr val="000000">
                      <a:alpha val="43137"/>
                    </a:srgbClr>
                  </a:outerShdw>
                </a:effectLst>
              </a:rPr>
              <a:t> en BUS</a:t>
            </a:r>
          </a:p>
        </p:txBody>
      </p:sp>
      <p:sp>
        <p:nvSpPr>
          <p:cNvPr id="15364" name="Text Box 3"/>
          <p:cNvSpPr txBox="1">
            <a:spLocks noChangeArrowheads="1"/>
          </p:cNvSpPr>
          <p:nvPr/>
        </p:nvSpPr>
        <p:spPr bwMode="auto">
          <a:xfrm>
            <a:off x="304800" y="1600200"/>
            <a:ext cx="8610600" cy="1323439"/>
          </a:xfrm>
          <a:prstGeom prst="rect">
            <a:avLst/>
          </a:prstGeom>
          <a:noFill/>
          <a:ln w="57150">
            <a:noFill/>
            <a:miter lim="800000"/>
            <a:headEnd/>
            <a:tailEnd/>
          </a:ln>
          <a:effectLst/>
        </p:spPr>
        <p:txBody>
          <a:bodyPr>
            <a:spAutoFit/>
          </a:bodyPr>
          <a:lstStyle/>
          <a:p>
            <a:pPr algn="just">
              <a:buFont typeface="Arial" pitchFamily="34" charset="0"/>
              <a:buChar char="•"/>
            </a:pPr>
            <a:r>
              <a:rPr lang="fr-FR" sz="2000" dirty="0">
                <a:solidFill>
                  <a:schemeClr val="tx2"/>
                </a:solidFill>
                <a:latin typeface="+mj-lt"/>
                <a:ea typeface="+mj-ea"/>
                <a:cs typeface="+mj-cs"/>
              </a:rPr>
              <a:t>Topologie réseau dans laquelle des </a:t>
            </a:r>
            <a:r>
              <a:rPr lang="fr-FR" sz="2000" dirty="0" smtClean="0">
                <a:solidFill>
                  <a:schemeClr val="tx2"/>
                </a:solidFill>
                <a:latin typeface="+mj-lt"/>
                <a:ea typeface="+mj-ea"/>
                <a:cs typeface="+mj-cs"/>
              </a:rPr>
              <a:t>nœuds </a:t>
            </a:r>
            <a:r>
              <a:rPr lang="fr-FR" sz="2000" dirty="0">
                <a:solidFill>
                  <a:schemeClr val="tx2"/>
                </a:solidFill>
                <a:latin typeface="+mj-lt"/>
                <a:ea typeface="+mj-ea"/>
                <a:cs typeface="+mj-cs"/>
              </a:rPr>
              <a:t>multiples accèdent à un même bus partagé. </a:t>
            </a:r>
            <a:endParaRPr lang="fr-FR" sz="2000" dirty="0" smtClean="0">
              <a:solidFill>
                <a:schemeClr val="tx2"/>
              </a:solidFill>
              <a:latin typeface="+mj-lt"/>
              <a:ea typeface="+mj-ea"/>
              <a:cs typeface="+mj-cs"/>
            </a:endParaRPr>
          </a:p>
          <a:p>
            <a:pPr algn="just">
              <a:buFont typeface="Arial" pitchFamily="34" charset="0"/>
              <a:buChar char="•"/>
            </a:pPr>
            <a:r>
              <a:rPr lang="fr-FR" sz="2000" dirty="0" smtClean="0">
                <a:solidFill>
                  <a:schemeClr val="tx2"/>
                </a:solidFill>
                <a:latin typeface="+mj-lt"/>
                <a:ea typeface="+mj-ea"/>
                <a:cs typeface="+mj-cs"/>
              </a:rPr>
              <a:t>étant </a:t>
            </a:r>
            <a:r>
              <a:rPr lang="fr-FR" sz="2000" dirty="0">
                <a:solidFill>
                  <a:schemeClr val="tx2"/>
                </a:solidFill>
                <a:latin typeface="+mj-lt"/>
                <a:ea typeface="+mj-ea"/>
                <a:cs typeface="+mj-cs"/>
              </a:rPr>
              <a:t>donné que si un des coupleurs est défectueux, c'est l'ensemble du réseau qui est affecté.</a:t>
            </a:r>
            <a:endParaRPr lang="en-US" sz="2000" dirty="0">
              <a:solidFill>
                <a:schemeClr val="tx2"/>
              </a:solidFill>
              <a:latin typeface="+mj-lt"/>
              <a:ea typeface="+mj-ea"/>
              <a:cs typeface="+mj-cs"/>
            </a:endParaRPr>
          </a:p>
        </p:txBody>
      </p:sp>
      <p:graphicFrame>
        <p:nvGraphicFramePr>
          <p:cNvPr id="566276" name="Object 4"/>
          <p:cNvGraphicFramePr>
            <a:graphicFrameLocks noGrp="1" noChangeAspect="1"/>
          </p:cNvGraphicFramePr>
          <p:nvPr>
            <p:ph idx="1"/>
          </p:nvPr>
        </p:nvGraphicFramePr>
        <p:xfrm>
          <a:off x="685800" y="3500438"/>
          <a:ext cx="7696200" cy="2667000"/>
        </p:xfrm>
        <a:graphic>
          <a:graphicData uri="http://schemas.openxmlformats.org/presentationml/2006/ole">
            <mc:AlternateContent xmlns:mc="http://schemas.openxmlformats.org/markup-compatibility/2006">
              <mc:Choice xmlns:v="urn:schemas-microsoft-com:vml" Requires="v">
                <p:oleObj spid="_x0000_s5143" name="Bitmap Image" r:id="rId3" imgW="2505425" imgH="942857" progId="PBrush">
                  <p:embed/>
                </p:oleObj>
              </mc:Choice>
              <mc:Fallback>
                <p:oleObj name="Bitmap Image" r:id="rId3" imgW="2505425" imgH="942857"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500438"/>
                        <a:ext cx="7696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566276"/>
                                        </p:tgtEl>
                                        <p:attrNameLst>
                                          <p:attrName>style.visibility</p:attrName>
                                        </p:attrNameLst>
                                      </p:cBhvr>
                                      <p:to>
                                        <p:strVal val="visible"/>
                                      </p:to>
                                    </p:set>
                                    <p:anim to="" calcmode="lin" valueType="num">
                                      <p:cBhvr>
                                        <p:cTn id="7" dur="1" fill="hold"/>
                                        <p:tgtEl>
                                          <p:spTgt spid="56627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Number Placeholder 5"/>
          <p:cNvSpPr>
            <a:spLocks noGrp="1"/>
          </p:cNvSpPr>
          <p:nvPr>
            <p:ph type="sldNum" sz="quarter" idx="12"/>
          </p:nvPr>
        </p:nvSpPr>
        <p:spPr>
          <a:noFill/>
          <a:ln>
            <a:miter lim="800000"/>
            <a:headEnd/>
            <a:tailEnd/>
          </a:ln>
        </p:spPr>
        <p:txBody>
          <a:bodyPr/>
          <a:lstStyle/>
          <a:p>
            <a:fld id="{E56DF569-CF33-4044-9A96-062E4487D2B2}" type="slidenum">
              <a:rPr lang="en-US" smtClean="0"/>
              <a:pPr/>
              <a:t>180</a:t>
            </a:fld>
            <a:endParaRPr lang="en-US" smtClean="0"/>
          </a:p>
        </p:txBody>
      </p:sp>
      <p:sp>
        <p:nvSpPr>
          <p:cNvPr id="191491" name="Rectangle 2"/>
          <p:cNvSpPr>
            <a:spLocks noGrp="1" noChangeArrowheads="1"/>
          </p:cNvSpPr>
          <p:nvPr>
            <p:ph type="title"/>
          </p:nvPr>
        </p:nvSpPr>
        <p:spPr/>
        <p:txBody>
          <a:bodyPr/>
          <a:lstStyle/>
          <a:p>
            <a:pPr eaLnBrk="1" hangingPunct="1"/>
            <a:r>
              <a:rPr lang="en-US" smtClean="0"/>
              <a:t>Exercise</a:t>
            </a:r>
          </a:p>
        </p:txBody>
      </p:sp>
      <p:sp>
        <p:nvSpPr>
          <p:cNvPr id="191492" name="Rectangle 3"/>
          <p:cNvSpPr>
            <a:spLocks noGrp="1" noChangeArrowheads="1"/>
          </p:cNvSpPr>
          <p:nvPr>
            <p:ph type="body" idx="1"/>
          </p:nvPr>
        </p:nvSpPr>
        <p:spPr/>
        <p:txBody>
          <a:bodyPr/>
          <a:lstStyle/>
          <a:p>
            <a:pPr eaLnBrk="1" hangingPunct="1"/>
            <a:r>
              <a:rPr lang="en-US" smtClean="0"/>
              <a:t>Find out the Mask which gives 100 hosts for Class B</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Number Placeholder 5"/>
          <p:cNvSpPr>
            <a:spLocks noGrp="1"/>
          </p:cNvSpPr>
          <p:nvPr>
            <p:ph type="sldNum" sz="quarter" idx="12"/>
          </p:nvPr>
        </p:nvSpPr>
        <p:spPr>
          <a:noFill/>
          <a:ln>
            <a:miter lim="800000"/>
            <a:headEnd/>
            <a:tailEnd/>
          </a:ln>
        </p:spPr>
        <p:txBody>
          <a:bodyPr/>
          <a:lstStyle/>
          <a:p>
            <a:fld id="{955FD3FA-50A7-4D43-8D31-CC1B7E490D63}" type="slidenum">
              <a:rPr lang="en-US" smtClean="0"/>
              <a:pPr/>
              <a:t>181</a:t>
            </a:fld>
            <a:endParaRPr lang="en-US" smtClean="0"/>
          </a:p>
        </p:txBody>
      </p:sp>
      <p:sp>
        <p:nvSpPr>
          <p:cNvPr id="192515" name="Rectangle 2"/>
          <p:cNvSpPr>
            <a:spLocks noGrp="1" noChangeArrowheads="1"/>
          </p:cNvSpPr>
          <p:nvPr>
            <p:ph type="title"/>
          </p:nvPr>
        </p:nvSpPr>
        <p:spPr/>
        <p:txBody>
          <a:bodyPr/>
          <a:lstStyle/>
          <a:p>
            <a:pPr eaLnBrk="1" hangingPunct="1"/>
            <a:r>
              <a:rPr lang="en-US" smtClean="0"/>
              <a:t>Class A</a:t>
            </a:r>
          </a:p>
        </p:txBody>
      </p:sp>
      <p:sp>
        <p:nvSpPr>
          <p:cNvPr id="192516" name="Rectangle 3"/>
          <p:cNvSpPr>
            <a:spLocks noGrp="1" noChangeArrowheads="1"/>
          </p:cNvSpPr>
          <p:nvPr>
            <p:ph type="body" idx="1"/>
          </p:nvPr>
        </p:nvSpPr>
        <p:spPr/>
        <p:txBody>
          <a:bodyPr/>
          <a:lstStyle/>
          <a:p>
            <a:pPr eaLnBrk="1" hangingPunct="1">
              <a:buFontTx/>
              <a:buNone/>
            </a:pPr>
            <a:r>
              <a:rPr lang="en-US" smtClean="0">
                <a:latin typeface="Tahoma" pitchFamily="34" charset="0"/>
              </a:rPr>
              <a:t>10.0.0.0 /10</a:t>
            </a:r>
          </a:p>
          <a:p>
            <a:pPr eaLnBrk="1" hangingPunct="1">
              <a:buFontTx/>
              <a:buNone/>
            </a:pPr>
            <a:r>
              <a:rPr lang="en-US" smtClean="0">
                <a:latin typeface="Tahoma" pitchFamily="34" charset="0"/>
              </a:rPr>
              <a:t>Subnets ?</a:t>
            </a:r>
          </a:p>
          <a:p>
            <a:pPr eaLnBrk="1" hangingPunct="1">
              <a:buFontTx/>
              <a:buNone/>
            </a:pPr>
            <a:r>
              <a:rPr lang="en-US" smtClean="0">
                <a:latin typeface="Tahoma" pitchFamily="34" charset="0"/>
              </a:rPr>
              <a:t>Hosts ?</a:t>
            </a:r>
          </a:p>
          <a:p>
            <a:pPr eaLnBrk="1" hangingPunct="1">
              <a:buFontTx/>
              <a:buNone/>
            </a:pPr>
            <a:r>
              <a:rPr lang="en-US" smtClean="0">
                <a:latin typeface="Tahoma" pitchFamily="34" charset="0"/>
              </a:rPr>
              <a:t>Block Size ?</a:t>
            </a:r>
          </a:p>
          <a:p>
            <a:pPr eaLnBrk="1" hangingPunct="1"/>
            <a:endParaRPr lang="en-US" smtClean="0">
              <a:latin typeface="Tahoma" pitchFamily="34" charset="0"/>
            </a:endParaRPr>
          </a:p>
          <a:p>
            <a:pPr eaLnBrk="1" hangingPunct="1"/>
            <a:endParaRPr lang="en-US" smtClean="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6"/>
          <p:cNvSpPr>
            <a:spLocks noGrp="1"/>
          </p:cNvSpPr>
          <p:nvPr>
            <p:ph type="sldNum" sz="quarter" idx="12"/>
          </p:nvPr>
        </p:nvSpPr>
        <p:spPr>
          <a:noFill/>
          <a:ln>
            <a:miter lim="800000"/>
            <a:headEnd/>
            <a:tailEnd/>
          </a:ln>
        </p:spPr>
        <p:txBody>
          <a:bodyPr/>
          <a:lstStyle/>
          <a:p>
            <a:fld id="{8DFAEBC3-C78B-43E3-82A1-F1609D9A79C3}" type="slidenum">
              <a:rPr lang="en-US" smtClean="0"/>
              <a:pPr/>
              <a:t>182</a:t>
            </a:fld>
            <a:endParaRPr lang="en-US" smtClean="0"/>
          </a:p>
        </p:txBody>
      </p:sp>
      <p:sp>
        <p:nvSpPr>
          <p:cNvPr id="193539" name="Rectangle 2"/>
          <p:cNvSpPr>
            <a:spLocks noGrp="1" noChangeArrowheads="1"/>
          </p:cNvSpPr>
          <p:nvPr>
            <p:ph type="title"/>
          </p:nvPr>
        </p:nvSpPr>
        <p:spPr/>
        <p:txBody>
          <a:bodyPr/>
          <a:lstStyle/>
          <a:p>
            <a:pPr eaLnBrk="1" hangingPunct="1"/>
            <a:r>
              <a:rPr lang="en-US" smtClean="0"/>
              <a:t>Class A</a:t>
            </a:r>
          </a:p>
        </p:txBody>
      </p:sp>
      <p:sp>
        <p:nvSpPr>
          <p:cNvPr id="193540" name="Rectangle 3"/>
          <p:cNvSpPr>
            <a:spLocks noGrp="1" noChangeArrowheads="1"/>
          </p:cNvSpPr>
          <p:nvPr>
            <p:ph type="body" sz="half" idx="1"/>
          </p:nvPr>
        </p:nvSpPr>
        <p:spPr>
          <a:xfrm>
            <a:off x="457200" y="1524000"/>
            <a:ext cx="4038600" cy="1524000"/>
          </a:xfrm>
        </p:spPr>
        <p:txBody>
          <a:bodyPr/>
          <a:lstStyle/>
          <a:p>
            <a:pPr eaLnBrk="1" hangingPunct="1">
              <a:lnSpc>
                <a:spcPct val="80000"/>
              </a:lnSpc>
              <a:buFontTx/>
              <a:buNone/>
            </a:pPr>
            <a:r>
              <a:rPr lang="en-US" sz="2000" smtClean="0">
                <a:latin typeface="Tahoma" pitchFamily="34" charset="0"/>
              </a:rPr>
              <a:t>10.0.0.0 /10</a:t>
            </a:r>
          </a:p>
          <a:p>
            <a:pPr eaLnBrk="1" hangingPunct="1">
              <a:lnSpc>
                <a:spcPct val="80000"/>
              </a:lnSpc>
              <a:buFontTx/>
              <a:buNone/>
            </a:pPr>
            <a:r>
              <a:rPr lang="en-US" sz="2000" smtClean="0">
                <a:latin typeface="Tahoma" pitchFamily="34" charset="0"/>
              </a:rPr>
              <a:t>Subnets 2</a:t>
            </a:r>
            <a:r>
              <a:rPr lang="en-US" sz="2000" baseline="30000" smtClean="0">
                <a:latin typeface="Tahoma" pitchFamily="34" charset="0"/>
              </a:rPr>
              <a:t>2</a:t>
            </a:r>
            <a:r>
              <a:rPr lang="en-US" sz="2000" smtClean="0">
                <a:latin typeface="Tahoma" pitchFamily="34" charset="0"/>
              </a:rPr>
              <a:t> -2 = 2</a:t>
            </a:r>
          </a:p>
          <a:p>
            <a:pPr eaLnBrk="1" hangingPunct="1">
              <a:lnSpc>
                <a:spcPct val="80000"/>
              </a:lnSpc>
              <a:buFontTx/>
              <a:buNone/>
            </a:pPr>
            <a:r>
              <a:rPr lang="en-US" sz="2000" smtClean="0">
                <a:latin typeface="Tahoma" pitchFamily="34" charset="0"/>
              </a:rPr>
              <a:t>Hosts 2</a:t>
            </a:r>
            <a:r>
              <a:rPr lang="en-US" sz="2000" baseline="30000" smtClean="0">
                <a:latin typeface="Tahoma" pitchFamily="34" charset="0"/>
              </a:rPr>
              <a:t>22</a:t>
            </a:r>
            <a:r>
              <a:rPr lang="en-US" sz="2000" smtClean="0">
                <a:latin typeface="Tahoma" pitchFamily="34" charset="0"/>
              </a:rPr>
              <a:t> -2 = 4194302</a:t>
            </a:r>
          </a:p>
          <a:p>
            <a:pPr eaLnBrk="1" hangingPunct="1">
              <a:lnSpc>
                <a:spcPct val="80000"/>
              </a:lnSpc>
              <a:buFontTx/>
              <a:buNone/>
            </a:pPr>
            <a:r>
              <a:rPr lang="en-US" sz="2000" smtClean="0">
                <a:latin typeface="Tahoma" pitchFamily="34" charset="0"/>
              </a:rPr>
              <a:t>Block Size 256-192 = 64</a:t>
            </a:r>
          </a:p>
          <a:p>
            <a:pPr eaLnBrk="1" hangingPunct="1">
              <a:lnSpc>
                <a:spcPct val="80000"/>
              </a:lnSpc>
            </a:pPr>
            <a:endParaRPr lang="en-US" sz="2000" smtClean="0">
              <a:latin typeface="Tahoma" pitchFamily="34" charset="0"/>
            </a:endParaRPr>
          </a:p>
          <a:p>
            <a:pPr eaLnBrk="1" hangingPunct="1">
              <a:lnSpc>
                <a:spcPct val="80000"/>
              </a:lnSpc>
            </a:pPr>
            <a:endParaRPr lang="en-US" sz="2400" smtClean="0"/>
          </a:p>
        </p:txBody>
      </p:sp>
      <p:graphicFrame>
        <p:nvGraphicFramePr>
          <p:cNvPr id="1852485" name="Group 69"/>
          <p:cNvGraphicFramePr>
            <a:graphicFrameLocks noGrp="1"/>
          </p:cNvGraphicFramePr>
          <p:nvPr>
            <p:ph sz="half" idx="2"/>
          </p:nvPr>
        </p:nvGraphicFramePr>
        <p:xfrm>
          <a:off x="95250" y="3429000"/>
          <a:ext cx="8972550" cy="2755900"/>
        </p:xfrm>
        <a:graphic>
          <a:graphicData uri="http://schemas.openxmlformats.org/drawingml/2006/table">
            <a:tbl>
              <a:tblPr/>
              <a:tblGrid>
                <a:gridCol w="158115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tblGrid>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rPr>
                        <a:t>Subnets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rPr>
                        <a:t>FHID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10.64.0.1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10.128.0.1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10.192.0.1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rPr>
                        <a:t>LHID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10.63.255.254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10.127.255.254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10.191.255.254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10.254.255.254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rPr>
                        <a:t>Broadcast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10.63.255.255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10.127.255.255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10.191.255.255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10.254.255.255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Number Placeholder 5"/>
          <p:cNvSpPr>
            <a:spLocks noGrp="1"/>
          </p:cNvSpPr>
          <p:nvPr>
            <p:ph type="sldNum" sz="quarter" idx="12"/>
          </p:nvPr>
        </p:nvSpPr>
        <p:spPr>
          <a:noFill/>
          <a:ln>
            <a:miter lim="800000"/>
            <a:headEnd/>
            <a:tailEnd/>
          </a:ln>
        </p:spPr>
        <p:txBody>
          <a:bodyPr/>
          <a:lstStyle/>
          <a:p>
            <a:fld id="{A9D24E47-84D0-4E23-99F3-9121098AE58B}" type="slidenum">
              <a:rPr lang="en-US" smtClean="0"/>
              <a:pPr/>
              <a:t>183</a:t>
            </a:fld>
            <a:endParaRPr lang="en-US" smtClean="0"/>
          </a:p>
        </p:txBody>
      </p:sp>
      <p:sp>
        <p:nvSpPr>
          <p:cNvPr id="194563" name="Rectangle 2"/>
          <p:cNvSpPr>
            <a:spLocks noGrp="1" noChangeArrowheads="1"/>
          </p:cNvSpPr>
          <p:nvPr>
            <p:ph type="title"/>
          </p:nvPr>
        </p:nvSpPr>
        <p:spPr/>
        <p:txBody>
          <a:bodyPr/>
          <a:lstStyle/>
          <a:p>
            <a:pPr eaLnBrk="1" hangingPunct="1"/>
            <a:r>
              <a:rPr lang="en-US" smtClean="0"/>
              <a:t>Class A</a:t>
            </a:r>
          </a:p>
        </p:txBody>
      </p:sp>
      <p:sp>
        <p:nvSpPr>
          <p:cNvPr id="194564" name="Rectangle 3"/>
          <p:cNvSpPr>
            <a:spLocks noGrp="1" noChangeArrowheads="1"/>
          </p:cNvSpPr>
          <p:nvPr>
            <p:ph type="body" idx="1"/>
          </p:nvPr>
        </p:nvSpPr>
        <p:spPr/>
        <p:txBody>
          <a:bodyPr/>
          <a:lstStyle/>
          <a:p>
            <a:pPr eaLnBrk="1" hangingPunct="1">
              <a:buFontTx/>
              <a:buNone/>
            </a:pPr>
            <a:r>
              <a:rPr lang="en-US" smtClean="0">
                <a:latin typeface="Tahoma" pitchFamily="34" charset="0"/>
              </a:rPr>
              <a:t>10.0.0.0 /18</a:t>
            </a:r>
          </a:p>
          <a:p>
            <a:pPr eaLnBrk="1" hangingPunct="1">
              <a:buFontTx/>
              <a:buNone/>
            </a:pPr>
            <a:r>
              <a:rPr lang="en-US" smtClean="0">
                <a:latin typeface="Tahoma" pitchFamily="34" charset="0"/>
              </a:rPr>
              <a:t>Subnets ?</a:t>
            </a:r>
          </a:p>
          <a:p>
            <a:pPr eaLnBrk="1" hangingPunct="1">
              <a:buFontTx/>
              <a:buNone/>
            </a:pPr>
            <a:r>
              <a:rPr lang="en-US" smtClean="0">
                <a:latin typeface="Tahoma" pitchFamily="34" charset="0"/>
              </a:rPr>
              <a:t>Hosts ?</a:t>
            </a:r>
          </a:p>
          <a:p>
            <a:pPr eaLnBrk="1" hangingPunct="1">
              <a:buFontTx/>
              <a:buNone/>
            </a:pPr>
            <a:r>
              <a:rPr lang="en-US" smtClean="0">
                <a:latin typeface="Tahoma" pitchFamily="34" charset="0"/>
              </a:rPr>
              <a:t>Block Size ?</a:t>
            </a:r>
          </a:p>
          <a:p>
            <a:pPr eaLnBrk="1" hangingPunct="1"/>
            <a:endParaRPr lang="en-US" smtClean="0">
              <a:latin typeface="Tahoma" pitchFamily="34" charset="0"/>
            </a:endParaRPr>
          </a:p>
          <a:p>
            <a:pPr eaLnBrk="1" hangingPunct="1"/>
            <a:endParaRPr lang="en-US" smtClean="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6"/>
          <p:cNvSpPr>
            <a:spLocks noGrp="1"/>
          </p:cNvSpPr>
          <p:nvPr>
            <p:ph type="sldNum" sz="quarter" idx="12"/>
          </p:nvPr>
        </p:nvSpPr>
        <p:spPr>
          <a:noFill/>
          <a:ln>
            <a:miter lim="800000"/>
            <a:headEnd/>
            <a:tailEnd/>
          </a:ln>
        </p:spPr>
        <p:txBody>
          <a:bodyPr/>
          <a:lstStyle/>
          <a:p>
            <a:fld id="{8727DE02-0413-43C8-8A87-C6AD850EE606}" type="slidenum">
              <a:rPr lang="en-US" smtClean="0"/>
              <a:pPr/>
              <a:t>184</a:t>
            </a:fld>
            <a:endParaRPr lang="en-US" smtClean="0"/>
          </a:p>
        </p:txBody>
      </p:sp>
      <p:sp>
        <p:nvSpPr>
          <p:cNvPr id="195587" name="Rectangle 2"/>
          <p:cNvSpPr>
            <a:spLocks noGrp="1" noChangeArrowheads="1"/>
          </p:cNvSpPr>
          <p:nvPr>
            <p:ph type="title"/>
          </p:nvPr>
        </p:nvSpPr>
        <p:spPr/>
        <p:txBody>
          <a:bodyPr/>
          <a:lstStyle/>
          <a:p>
            <a:pPr eaLnBrk="1" hangingPunct="1"/>
            <a:r>
              <a:rPr lang="en-US" smtClean="0"/>
              <a:t>Class A</a:t>
            </a:r>
          </a:p>
        </p:txBody>
      </p:sp>
      <p:sp>
        <p:nvSpPr>
          <p:cNvPr id="195588" name="Rectangle 3"/>
          <p:cNvSpPr>
            <a:spLocks noGrp="1" noChangeArrowheads="1"/>
          </p:cNvSpPr>
          <p:nvPr>
            <p:ph type="body" sz="half" idx="1"/>
          </p:nvPr>
        </p:nvSpPr>
        <p:spPr>
          <a:xfrm>
            <a:off x="457200" y="1524000"/>
            <a:ext cx="4038600" cy="1524000"/>
          </a:xfrm>
        </p:spPr>
        <p:txBody>
          <a:bodyPr/>
          <a:lstStyle/>
          <a:p>
            <a:pPr eaLnBrk="1" hangingPunct="1">
              <a:lnSpc>
                <a:spcPct val="80000"/>
              </a:lnSpc>
              <a:buFontTx/>
              <a:buNone/>
            </a:pPr>
            <a:r>
              <a:rPr lang="en-US" sz="2000" smtClean="0">
                <a:latin typeface="Tahoma" pitchFamily="34" charset="0"/>
              </a:rPr>
              <a:t>10.0.0.0 /18</a:t>
            </a:r>
          </a:p>
          <a:p>
            <a:pPr eaLnBrk="1" hangingPunct="1">
              <a:lnSpc>
                <a:spcPct val="80000"/>
              </a:lnSpc>
              <a:buFontTx/>
              <a:buNone/>
            </a:pPr>
            <a:r>
              <a:rPr lang="en-US" sz="2000" smtClean="0">
                <a:latin typeface="Tahoma" pitchFamily="34" charset="0"/>
              </a:rPr>
              <a:t>Subnets 2</a:t>
            </a:r>
            <a:r>
              <a:rPr lang="en-US" sz="2000" baseline="30000" smtClean="0">
                <a:latin typeface="Tahoma" pitchFamily="34" charset="0"/>
              </a:rPr>
              <a:t>10</a:t>
            </a:r>
            <a:r>
              <a:rPr lang="en-US" sz="2000" smtClean="0">
                <a:latin typeface="Tahoma" pitchFamily="34" charset="0"/>
              </a:rPr>
              <a:t> -2 = 1022</a:t>
            </a:r>
          </a:p>
          <a:p>
            <a:pPr eaLnBrk="1" hangingPunct="1">
              <a:lnSpc>
                <a:spcPct val="80000"/>
              </a:lnSpc>
              <a:buFontTx/>
              <a:buNone/>
            </a:pPr>
            <a:r>
              <a:rPr lang="en-US" sz="2000" smtClean="0">
                <a:latin typeface="Tahoma" pitchFamily="34" charset="0"/>
              </a:rPr>
              <a:t>Hosts 2</a:t>
            </a:r>
            <a:r>
              <a:rPr lang="en-US" sz="2000" baseline="30000" smtClean="0">
                <a:latin typeface="Tahoma" pitchFamily="34" charset="0"/>
              </a:rPr>
              <a:t>14</a:t>
            </a:r>
            <a:r>
              <a:rPr lang="en-US" sz="2000" smtClean="0">
                <a:latin typeface="Tahoma" pitchFamily="34" charset="0"/>
              </a:rPr>
              <a:t> -2 = 16382</a:t>
            </a:r>
          </a:p>
          <a:p>
            <a:pPr eaLnBrk="1" hangingPunct="1">
              <a:lnSpc>
                <a:spcPct val="80000"/>
              </a:lnSpc>
              <a:buFontTx/>
              <a:buNone/>
            </a:pPr>
            <a:r>
              <a:rPr lang="en-US" sz="2000" smtClean="0">
                <a:latin typeface="Tahoma" pitchFamily="34" charset="0"/>
              </a:rPr>
              <a:t>Block Size 256-192 = 64</a:t>
            </a:r>
          </a:p>
          <a:p>
            <a:pPr eaLnBrk="1" hangingPunct="1">
              <a:lnSpc>
                <a:spcPct val="80000"/>
              </a:lnSpc>
            </a:pPr>
            <a:endParaRPr lang="en-US" sz="2000" smtClean="0">
              <a:latin typeface="Tahoma" pitchFamily="34" charset="0"/>
            </a:endParaRPr>
          </a:p>
          <a:p>
            <a:pPr eaLnBrk="1" hangingPunct="1">
              <a:lnSpc>
                <a:spcPct val="80000"/>
              </a:lnSpc>
            </a:pPr>
            <a:endParaRPr lang="en-US" sz="2400" smtClean="0"/>
          </a:p>
        </p:txBody>
      </p:sp>
      <p:graphicFrame>
        <p:nvGraphicFramePr>
          <p:cNvPr id="1855530" name="Group 42"/>
          <p:cNvGraphicFramePr>
            <a:graphicFrameLocks noGrp="1"/>
          </p:cNvGraphicFramePr>
          <p:nvPr>
            <p:ph sz="half" idx="2"/>
          </p:nvPr>
        </p:nvGraphicFramePr>
        <p:xfrm>
          <a:off x="95250" y="3429000"/>
          <a:ext cx="8972550" cy="2755900"/>
        </p:xfrm>
        <a:graphic>
          <a:graphicData uri="http://schemas.openxmlformats.org/drawingml/2006/table">
            <a:tbl>
              <a:tblPr/>
              <a:tblGrid>
                <a:gridCol w="158115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tblGrid>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rPr>
                        <a:t>Subnets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10.0.64.0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10.0.128.0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10.0.192.0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rPr>
                        <a:t>FHID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10.0.64.1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10.0.128.1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10.0.192.1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rPr>
                        <a:t>LHID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10.0.63.254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10.0.127.254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10.0.191.254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10.0.254.254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8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rPr>
                        <a:t>Broadcast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10.0.63.255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10.0.127.255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10.0.191.255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ahoma" pitchFamily="34" charset="0"/>
                        </a:rPr>
                        <a:t>10.0.254.255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4"/>
          <p:cNvSpPr>
            <a:spLocks noGrp="1"/>
          </p:cNvSpPr>
          <p:nvPr>
            <p:ph type="sldNum" sz="quarter" idx="12"/>
          </p:nvPr>
        </p:nvSpPr>
        <p:spPr>
          <a:noFill/>
          <a:ln>
            <a:miter lim="800000"/>
            <a:headEnd/>
            <a:tailEnd/>
          </a:ln>
        </p:spPr>
        <p:txBody>
          <a:bodyPr/>
          <a:lstStyle/>
          <a:p>
            <a:fld id="{CD36D61B-EE70-4F7E-B2F9-4727726F8157}" type="slidenum">
              <a:rPr lang="en-US" smtClean="0"/>
              <a:pPr/>
              <a:t>185</a:t>
            </a:fld>
            <a:endParaRPr lang="en-US" smtClean="0"/>
          </a:p>
        </p:txBody>
      </p:sp>
      <p:sp>
        <p:nvSpPr>
          <p:cNvPr id="196611" name="Rectangle 2"/>
          <p:cNvSpPr>
            <a:spLocks noChangeArrowheads="1"/>
          </p:cNvSpPr>
          <p:nvPr/>
        </p:nvSpPr>
        <p:spPr bwMode="auto">
          <a:xfrm>
            <a:off x="261938" y="2408238"/>
            <a:ext cx="8448675" cy="2557462"/>
          </a:xfrm>
          <a:prstGeom prst="rect">
            <a:avLst/>
          </a:prstGeom>
          <a:solidFill>
            <a:srgbClr val="FFEFC2"/>
          </a:solidFill>
          <a:ln w="12700">
            <a:solidFill>
              <a:srgbClr val="000000"/>
            </a:solidFill>
            <a:miter lim="800000"/>
            <a:headEnd/>
            <a:tailEnd/>
          </a:ln>
          <a:effectLst/>
        </p:spPr>
        <p:txBody>
          <a:bodyPr wrap="none" anchor="ctr"/>
          <a:lstStyle/>
          <a:p>
            <a:endParaRPr lang="fr-FR"/>
          </a:p>
        </p:txBody>
      </p:sp>
      <p:sp>
        <p:nvSpPr>
          <p:cNvPr id="196612" name="Rectangle 3"/>
          <p:cNvSpPr>
            <a:spLocks noChangeArrowheads="1"/>
          </p:cNvSpPr>
          <p:nvPr/>
        </p:nvSpPr>
        <p:spPr bwMode="auto">
          <a:xfrm>
            <a:off x="261938" y="2408238"/>
            <a:ext cx="8448675" cy="414337"/>
          </a:xfrm>
          <a:prstGeom prst="rect">
            <a:avLst/>
          </a:prstGeom>
          <a:solidFill>
            <a:schemeClr val="folHlink"/>
          </a:solidFill>
          <a:ln w="12700">
            <a:solidFill>
              <a:srgbClr val="000000"/>
            </a:solidFill>
            <a:miter lim="800000"/>
            <a:headEnd/>
            <a:tailEnd/>
          </a:ln>
          <a:effectLst/>
        </p:spPr>
        <p:txBody>
          <a:bodyPr wrap="none" anchor="ctr"/>
          <a:lstStyle/>
          <a:p>
            <a:endParaRPr lang="fr-FR"/>
          </a:p>
        </p:txBody>
      </p:sp>
      <p:sp>
        <p:nvSpPr>
          <p:cNvPr id="196613" name="Rectangle 4"/>
          <p:cNvSpPr>
            <a:spLocks noGrp="1" noChangeArrowheads="1"/>
          </p:cNvSpPr>
          <p:nvPr>
            <p:ph type="title"/>
          </p:nvPr>
        </p:nvSpPr>
        <p:spPr>
          <a:xfrm>
            <a:off x="609600" y="228600"/>
            <a:ext cx="7959725" cy="1143000"/>
          </a:xfrm>
          <a:noFill/>
          <a:effectLst>
            <a:outerShdw dist="35921" dir="2700000" algn="ctr" rotWithShape="0">
              <a:schemeClr val="bg2"/>
            </a:outerShdw>
          </a:effectLst>
        </p:spPr>
        <p:txBody>
          <a:bodyPr lIns="82153" tIns="41076" rIns="82153" bIns="41076"/>
          <a:lstStyle/>
          <a:p>
            <a:pPr eaLnBrk="1" hangingPunct="1"/>
            <a:r>
              <a:rPr lang="en-US" smtClean="0"/>
              <a:t>Broadcast Addresses Exercise</a:t>
            </a:r>
          </a:p>
        </p:txBody>
      </p:sp>
      <p:sp>
        <p:nvSpPr>
          <p:cNvPr id="196614" name="Freeform 5"/>
          <p:cNvSpPr>
            <a:spLocks/>
          </p:cNvSpPr>
          <p:nvPr/>
        </p:nvSpPr>
        <p:spPr bwMode="auto">
          <a:xfrm>
            <a:off x="8716963" y="2228850"/>
            <a:ext cx="173037" cy="2744788"/>
          </a:xfrm>
          <a:custGeom>
            <a:avLst/>
            <a:gdLst>
              <a:gd name="T0" fmla="*/ 2147483647 w 97"/>
              <a:gd name="T1" fmla="*/ 0 h 1537"/>
              <a:gd name="T2" fmla="*/ 2147483647 w 97"/>
              <a:gd name="T3" fmla="*/ 0 h 1537"/>
              <a:gd name="T4" fmla="*/ 0 w 97"/>
              <a:gd name="T5" fmla="*/ 2147483647 h 1537"/>
              <a:gd name="T6" fmla="*/ 0 w 97"/>
              <a:gd name="T7" fmla="*/ 2147483647 h 1537"/>
              <a:gd name="T8" fmla="*/ 2147483647 w 97"/>
              <a:gd name="T9" fmla="*/ 2147483647 h 1537"/>
              <a:gd name="T10" fmla="*/ 2147483647 w 97"/>
              <a:gd name="T11" fmla="*/ 0 h 15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 h="1537">
                <a:moveTo>
                  <a:pt x="96" y="0"/>
                </a:moveTo>
                <a:lnTo>
                  <a:pt x="96" y="0"/>
                </a:lnTo>
                <a:lnTo>
                  <a:pt x="0" y="96"/>
                </a:lnTo>
                <a:lnTo>
                  <a:pt x="0" y="1536"/>
                </a:lnTo>
                <a:lnTo>
                  <a:pt x="96" y="1440"/>
                </a:lnTo>
                <a:lnTo>
                  <a:pt x="96" y="0"/>
                </a:lnTo>
              </a:path>
            </a:pathLst>
          </a:custGeom>
          <a:solidFill>
            <a:srgbClr val="FFDA74"/>
          </a:solidFill>
          <a:ln w="12700" cap="rnd" cmpd="sng">
            <a:solidFill>
              <a:schemeClr val="tx1"/>
            </a:solidFill>
            <a:prstDash val="solid"/>
            <a:round/>
            <a:headEnd/>
            <a:tailEnd/>
          </a:ln>
          <a:effectLst/>
        </p:spPr>
        <p:txBody>
          <a:bodyPr/>
          <a:lstStyle/>
          <a:p>
            <a:endParaRPr lang="en-US"/>
          </a:p>
        </p:txBody>
      </p:sp>
      <p:sp>
        <p:nvSpPr>
          <p:cNvPr id="196615" name="Freeform 6"/>
          <p:cNvSpPr>
            <a:spLocks/>
          </p:cNvSpPr>
          <p:nvPr/>
        </p:nvSpPr>
        <p:spPr bwMode="auto">
          <a:xfrm>
            <a:off x="255588" y="2228850"/>
            <a:ext cx="8634412" cy="173038"/>
          </a:xfrm>
          <a:custGeom>
            <a:avLst/>
            <a:gdLst>
              <a:gd name="T0" fmla="*/ 0 w 4835"/>
              <a:gd name="T1" fmla="*/ 2147483647 h 97"/>
              <a:gd name="T2" fmla="*/ 2147483647 w 4835"/>
              <a:gd name="T3" fmla="*/ 0 h 97"/>
              <a:gd name="T4" fmla="*/ 2147483647 w 4835"/>
              <a:gd name="T5" fmla="*/ 0 h 97"/>
              <a:gd name="T6" fmla="*/ 2147483647 w 4835"/>
              <a:gd name="T7" fmla="*/ 2147483647 h 97"/>
              <a:gd name="T8" fmla="*/ 0 w 4835"/>
              <a:gd name="T9" fmla="*/ 2147483647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5" h="97">
                <a:moveTo>
                  <a:pt x="0" y="96"/>
                </a:moveTo>
                <a:lnTo>
                  <a:pt x="96" y="0"/>
                </a:lnTo>
                <a:lnTo>
                  <a:pt x="4834" y="0"/>
                </a:lnTo>
                <a:lnTo>
                  <a:pt x="4738" y="96"/>
                </a:lnTo>
                <a:lnTo>
                  <a:pt x="0" y="96"/>
                </a:lnTo>
              </a:path>
            </a:pathLst>
          </a:custGeom>
          <a:solidFill>
            <a:srgbClr val="FFDA74"/>
          </a:solidFill>
          <a:ln w="12700" cap="rnd" cmpd="sng">
            <a:solidFill>
              <a:schemeClr val="tx1"/>
            </a:solidFill>
            <a:prstDash val="solid"/>
            <a:round/>
            <a:headEnd/>
            <a:tailEnd/>
          </a:ln>
          <a:effectLst/>
        </p:spPr>
        <p:txBody>
          <a:bodyPr/>
          <a:lstStyle/>
          <a:p>
            <a:endParaRPr lang="en-US"/>
          </a:p>
        </p:txBody>
      </p:sp>
      <p:sp>
        <p:nvSpPr>
          <p:cNvPr id="196616" name="Freeform 7"/>
          <p:cNvSpPr>
            <a:spLocks/>
          </p:cNvSpPr>
          <p:nvPr/>
        </p:nvSpPr>
        <p:spPr bwMode="auto">
          <a:xfrm>
            <a:off x="255588" y="2657475"/>
            <a:ext cx="8634412" cy="173038"/>
          </a:xfrm>
          <a:custGeom>
            <a:avLst/>
            <a:gdLst>
              <a:gd name="T0" fmla="*/ 0 w 4835"/>
              <a:gd name="T1" fmla="*/ 2147483647 h 97"/>
              <a:gd name="T2" fmla="*/ 2147483647 w 4835"/>
              <a:gd name="T3" fmla="*/ 2147483647 h 97"/>
              <a:gd name="T4" fmla="*/ 2147483647 w 4835"/>
              <a:gd name="T5" fmla="*/ 0 h 97"/>
              <a:gd name="T6" fmla="*/ 0 60000 65536"/>
              <a:gd name="T7" fmla="*/ 0 60000 65536"/>
              <a:gd name="T8" fmla="*/ 0 60000 65536"/>
            </a:gdLst>
            <a:ahLst/>
            <a:cxnLst>
              <a:cxn ang="T6">
                <a:pos x="T0" y="T1"/>
              </a:cxn>
              <a:cxn ang="T7">
                <a:pos x="T2" y="T3"/>
              </a:cxn>
              <a:cxn ang="T8">
                <a:pos x="T4" y="T5"/>
              </a:cxn>
            </a:cxnLst>
            <a:rect l="0" t="0" r="r" b="b"/>
            <a:pathLst>
              <a:path w="4835" h="97">
                <a:moveTo>
                  <a:pt x="0" y="96"/>
                </a:moveTo>
                <a:lnTo>
                  <a:pt x="4738" y="96"/>
                </a:lnTo>
                <a:lnTo>
                  <a:pt x="4834" y="0"/>
                </a:lnTo>
              </a:path>
            </a:pathLst>
          </a:custGeom>
          <a:noFill/>
          <a:ln w="25400" cap="rnd" cmpd="sng">
            <a:solidFill>
              <a:schemeClr val="bg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196617" name="Rectangle 8"/>
          <p:cNvSpPr>
            <a:spLocks noChangeArrowheads="1"/>
          </p:cNvSpPr>
          <p:nvPr/>
        </p:nvSpPr>
        <p:spPr bwMode="auto">
          <a:xfrm>
            <a:off x="369888" y="2443163"/>
            <a:ext cx="1457325"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bg2"/>
                </a:solidFill>
                <a:latin typeface="Helvetica" pitchFamily="34" charset="0"/>
              </a:rPr>
              <a:t>Address</a:t>
            </a:r>
          </a:p>
        </p:txBody>
      </p:sp>
      <p:sp>
        <p:nvSpPr>
          <p:cNvPr id="196618" name="Rectangle 9"/>
          <p:cNvSpPr>
            <a:spLocks noChangeArrowheads="1"/>
          </p:cNvSpPr>
          <p:nvPr/>
        </p:nvSpPr>
        <p:spPr bwMode="auto">
          <a:xfrm>
            <a:off x="4344988" y="2443163"/>
            <a:ext cx="942975" cy="365125"/>
          </a:xfrm>
          <a:prstGeom prst="rect">
            <a:avLst/>
          </a:prstGeom>
          <a:noFill/>
          <a:ln w="9525">
            <a:noFill/>
            <a:miter lim="800000"/>
            <a:headEnd/>
            <a:tailEnd/>
          </a:ln>
          <a:effectLst/>
        </p:spPr>
        <p:txBody>
          <a:bodyPr lIns="103584" tIns="51793" rIns="103584" bIns="51793">
            <a:spAutoFit/>
          </a:bodyPr>
          <a:lstStyle/>
          <a:p>
            <a:pPr defTabSz="1028700" eaLnBrk="0" hangingPunct="0">
              <a:lnSpc>
                <a:spcPct val="95000"/>
              </a:lnSpc>
              <a:spcBef>
                <a:spcPct val="50000"/>
              </a:spcBef>
            </a:pPr>
            <a:r>
              <a:rPr lang="en-US">
                <a:solidFill>
                  <a:schemeClr val="bg2"/>
                </a:solidFill>
                <a:latin typeface="Helvetica" pitchFamily="34" charset="0"/>
              </a:rPr>
              <a:t>Class</a:t>
            </a:r>
          </a:p>
        </p:txBody>
      </p:sp>
      <p:sp>
        <p:nvSpPr>
          <p:cNvPr id="196619" name="Rectangle 10"/>
          <p:cNvSpPr>
            <a:spLocks noChangeArrowheads="1"/>
          </p:cNvSpPr>
          <p:nvPr/>
        </p:nvSpPr>
        <p:spPr bwMode="auto">
          <a:xfrm>
            <a:off x="5257800" y="2443163"/>
            <a:ext cx="1654175"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bg2"/>
                </a:solidFill>
                <a:latin typeface="Helvetica" pitchFamily="34" charset="0"/>
              </a:rPr>
              <a:t>Subnet</a:t>
            </a:r>
          </a:p>
        </p:txBody>
      </p:sp>
      <p:sp>
        <p:nvSpPr>
          <p:cNvPr id="196620" name="Rectangle 11"/>
          <p:cNvSpPr>
            <a:spLocks noChangeArrowheads="1"/>
          </p:cNvSpPr>
          <p:nvPr/>
        </p:nvSpPr>
        <p:spPr bwMode="auto">
          <a:xfrm>
            <a:off x="7002463" y="2443163"/>
            <a:ext cx="1439862"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bg2"/>
                </a:solidFill>
                <a:latin typeface="Helvetica" pitchFamily="34" charset="0"/>
              </a:rPr>
              <a:t>Broadcast</a:t>
            </a:r>
          </a:p>
        </p:txBody>
      </p:sp>
      <p:sp>
        <p:nvSpPr>
          <p:cNvPr id="196621" name="Rectangle 12"/>
          <p:cNvSpPr>
            <a:spLocks noChangeArrowheads="1"/>
          </p:cNvSpPr>
          <p:nvPr/>
        </p:nvSpPr>
        <p:spPr bwMode="auto">
          <a:xfrm>
            <a:off x="341313" y="2957513"/>
            <a:ext cx="2117725"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bg2"/>
                </a:solidFill>
                <a:latin typeface="Helvetica" pitchFamily="34" charset="0"/>
              </a:rPr>
              <a:t>201.222.10.60 </a:t>
            </a:r>
          </a:p>
        </p:txBody>
      </p:sp>
      <p:sp>
        <p:nvSpPr>
          <p:cNvPr id="196622" name="Rectangle 13"/>
          <p:cNvSpPr>
            <a:spLocks noChangeArrowheads="1"/>
          </p:cNvSpPr>
          <p:nvPr/>
        </p:nvSpPr>
        <p:spPr bwMode="auto">
          <a:xfrm>
            <a:off x="2427288" y="2957513"/>
            <a:ext cx="2003425"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tx2"/>
                </a:solidFill>
                <a:latin typeface="Helvetica" pitchFamily="34" charset="0"/>
              </a:rPr>
              <a:t>255.255.255.248</a:t>
            </a:r>
          </a:p>
        </p:txBody>
      </p:sp>
      <p:sp>
        <p:nvSpPr>
          <p:cNvPr id="196623" name="Rectangle 14"/>
          <p:cNvSpPr>
            <a:spLocks noChangeArrowheads="1"/>
          </p:cNvSpPr>
          <p:nvPr/>
        </p:nvSpPr>
        <p:spPr bwMode="auto">
          <a:xfrm>
            <a:off x="2427288" y="2443163"/>
            <a:ext cx="1917700"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bg2"/>
                </a:solidFill>
                <a:latin typeface="Helvetica" pitchFamily="34" charset="0"/>
              </a:rPr>
              <a:t>Subnet Mask</a:t>
            </a:r>
          </a:p>
        </p:txBody>
      </p:sp>
      <p:sp>
        <p:nvSpPr>
          <p:cNvPr id="196624" name="Rectangle 15"/>
          <p:cNvSpPr>
            <a:spLocks noChangeArrowheads="1"/>
          </p:cNvSpPr>
          <p:nvPr/>
        </p:nvSpPr>
        <p:spPr bwMode="auto">
          <a:xfrm>
            <a:off x="341313" y="3471863"/>
            <a:ext cx="2117725"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bg2"/>
                </a:solidFill>
                <a:latin typeface="Helvetica" pitchFamily="34" charset="0"/>
              </a:rPr>
              <a:t>15.16.193.6 </a:t>
            </a:r>
          </a:p>
        </p:txBody>
      </p:sp>
      <p:sp>
        <p:nvSpPr>
          <p:cNvPr id="196625" name="Rectangle 16"/>
          <p:cNvSpPr>
            <a:spLocks noChangeArrowheads="1"/>
          </p:cNvSpPr>
          <p:nvPr/>
        </p:nvSpPr>
        <p:spPr bwMode="auto">
          <a:xfrm>
            <a:off x="2427288" y="3471863"/>
            <a:ext cx="2003425"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tx2"/>
                </a:solidFill>
                <a:latin typeface="Helvetica" pitchFamily="34" charset="0"/>
              </a:rPr>
              <a:t>255.255.248.0</a:t>
            </a:r>
          </a:p>
        </p:txBody>
      </p:sp>
      <p:sp>
        <p:nvSpPr>
          <p:cNvPr id="196626" name="Rectangle 17"/>
          <p:cNvSpPr>
            <a:spLocks noChangeArrowheads="1"/>
          </p:cNvSpPr>
          <p:nvPr/>
        </p:nvSpPr>
        <p:spPr bwMode="auto">
          <a:xfrm>
            <a:off x="341313" y="3986213"/>
            <a:ext cx="2117725"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bg2"/>
                </a:solidFill>
                <a:latin typeface="Helvetica" pitchFamily="34" charset="0"/>
              </a:rPr>
              <a:t>128.16.32.13 </a:t>
            </a:r>
          </a:p>
        </p:txBody>
      </p:sp>
      <p:sp>
        <p:nvSpPr>
          <p:cNvPr id="196627" name="Rectangle 18"/>
          <p:cNvSpPr>
            <a:spLocks noChangeArrowheads="1"/>
          </p:cNvSpPr>
          <p:nvPr/>
        </p:nvSpPr>
        <p:spPr bwMode="auto">
          <a:xfrm>
            <a:off x="2427288" y="3986213"/>
            <a:ext cx="2003425"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tx2"/>
                </a:solidFill>
                <a:latin typeface="Helvetica" pitchFamily="34" charset="0"/>
              </a:rPr>
              <a:t>255.255.255.252</a:t>
            </a:r>
          </a:p>
        </p:txBody>
      </p:sp>
      <p:sp>
        <p:nvSpPr>
          <p:cNvPr id="196628" name="Rectangle 19"/>
          <p:cNvSpPr>
            <a:spLocks noChangeArrowheads="1"/>
          </p:cNvSpPr>
          <p:nvPr/>
        </p:nvSpPr>
        <p:spPr bwMode="auto">
          <a:xfrm>
            <a:off x="341313" y="4500563"/>
            <a:ext cx="2117725"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bg2"/>
                </a:solidFill>
                <a:latin typeface="Helvetica" pitchFamily="34" charset="0"/>
              </a:rPr>
              <a:t>153.50.6.27 </a:t>
            </a:r>
          </a:p>
        </p:txBody>
      </p:sp>
      <p:sp>
        <p:nvSpPr>
          <p:cNvPr id="196629" name="Rectangle 20"/>
          <p:cNvSpPr>
            <a:spLocks noChangeArrowheads="1"/>
          </p:cNvSpPr>
          <p:nvPr/>
        </p:nvSpPr>
        <p:spPr bwMode="auto">
          <a:xfrm>
            <a:off x="2427288" y="4500563"/>
            <a:ext cx="2003425" cy="365125"/>
          </a:xfrm>
          <a:prstGeom prst="rect">
            <a:avLst/>
          </a:prstGeom>
          <a:noFill/>
          <a:ln w="9525">
            <a:noFill/>
            <a:miter lim="800000"/>
            <a:headEnd/>
            <a:tailEnd/>
          </a:ln>
          <a:effectLst/>
        </p:spPr>
        <p:txBody>
          <a:bodyPr lIns="103584" tIns="51793" rIns="103584" bIns="51793">
            <a:spAutoFit/>
          </a:bodyPr>
          <a:lstStyle/>
          <a:p>
            <a:pPr algn="l" defTabSz="1028700" eaLnBrk="0" hangingPunct="0">
              <a:lnSpc>
                <a:spcPct val="95000"/>
              </a:lnSpc>
              <a:spcBef>
                <a:spcPct val="50000"/>
              </a:spcBef>
            </a:pPr>
            <a:r>
              <a:rPr lang="en-US">
                <a:solidFill>
                  <a:schemeClr val="tx2"/>
                </a:solidFill>
                <a:latin typeface="Helvetica" pitchFamily="34" charset="0"/>
              </a:rPr>
              <a:t>255.255.255.128</a:t>
            </a:r>
          </a:p>
        </p:txBody>
      </p:sp>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4"/>
          <p:cNvSpPr>
            <a:spLocks noGrp="1"/>
          </p:cNvSpPr>
          <p:nvPr>
            <p:ph type="sldNum" sz="quarter" idx="12"/>
          </p:nvPr>
        </p:nvSpPr>
        <p:spPr>
          <a:noFill/>
          <a:ln>
            <a:miter lim="800000"/>
            <a:headEnd/>
            <a:tailEnd/>
          </a:ln>
        </p:spPr>
        <p:txBody>
          <a:bodyPr/>
          <a:lstStyle/>
          <a:p>
            <a:fld id="{57DF7C13-0322-4D15-A073-F7D4F587F5E2}" type="slidenum">
              <a:rPr lang="en-US" smtClean="0"/>
              <a:pPr/>
              <a:t>186</a:t>
            </a:fld>
            <a:endParaRPr lang="en-US" smtClean="0"/>
          </a:p>
        </p:txBody>
      </p:sp>
      <p:sp>
        <p:nvSpPr>
          <p:cNvPr id="197635" name="Rectangle 2"/>
          <p:cNvSpPr>
            <a:spLocks noGrp="1" noChangeArrowheads="1"/>
          </p:cNvSpPr>
          <p:nvPr>
            <p:ph type="title"/>
          </p:nvPr>
        </p:nvSpPr>
        <p:spPr>
          <a:xfrm>
            <a:off x="685800" y="228600"/>
            <a:ext cx="7959725" cy="1143000"/>
          </a:xfrm>
          <a:noFill/>
          <a:effectLst>
            <a:outerShdw dist="35921" dir="2700000" algn="ctr" rotWithShape="0">
              <a:schemeClr val="bg2"/>
            </a:outerShdw>
          </a:effectLst>
        </p:spPr>
        <p:txBody>
          <a:bodyPr lIns="82153" tIns="41076" rIns="82153" bIns="41076"/>
          <a:lstStyle/>
          <a:p>
            <a:pPr eaLnBrk="1" hangingPunct="1"/>
            <a:r>
              <a:rPr lang="en-US" smtClean="0"/>
              <a:t>Broadcast Addresses Exercise Answers</a:t>
            </a:r>
          </a:p>
        </p:txBody>
      </p:sp>
      <p:sp>
        <p:nvSpPr>
          <p:cNvPr id="197636" name="Freeform 3"/>
          <p:cNvSpPr>
            <a:spLocks/>
          </p:cNvSpPr>
          <p:nvPr/>
        </p:nvSpPr>
        <p:spPr bwMode="auto">
          <a:xfrm>
            <a:off x="8716963" y="2230438"/>
            <a:ext cx="173037" cy="2743200"/>
          </a:xfrm>
          <a:custGeom>
            <a:avLst/>
            <a:gdLst>
              <a:gd name="T0" fmla="*/ 2147483647 w 97"/>
              <a:gd name="T1" fmla="*/ 0 h 1537"/>
              <a:gd name="T2" fmla="*/ 2147483647 w 97"/>
              <a:gd name="T3" fmla="*/ 0 h 1537"/>
              <a:gd name="T4" fmla="*/ 0 w 97"/>
              <a:gd name="T5" fmla="*/ 2147483647 h 1537"/>
              <a:gd name="T6" fmla="*/ 0 w 97"/>
              <a:gd name="T7" fmla="*/ 2147483647 h 1537"/>
              <a:gd name="T8" fmla="*/ 2147483647 w 97"/>
              <a:gd name="T9" fmla="*/ 2147483647 h 1537"/>
              <a:gd name="T10" fmla="*/ 2147483647 w 97"/>
              <a:gd name="T11" fmla="*/ 0 h 15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 h="1537">
                <a:moveTo>
                  <a:pt x="96" y="0"/>
                </a:moveTo>
                <a:lnTo>
                  <a:pt x="96" y="0"/>
                </a:lnTo>
                <a:lnTo>
                  <a:pt x="0" y="96"/>
                </a:lnTo>
                <a:lnTo>
                  <a:pt x="0" y="1536"/>
                </a:lnTo>
                <a:lnTo>
                  <a:pt x="96" y="1440"/>
                </a:lnTo>
                <a:lnTo>
                  <a:pt x="96" y="0"/>
                </a:lnTo>
              </a:path>
            </a:pathLst>
          </a:custGeom>
          <a:solidFill>
            <a:srgbClr val="FFDA74"/>
          </a:solidFill>
          <a:ln w="12700" cap="rnd" cmpd="sng">
            <a:solidFill>
              <a:schemeClr val="tx1"/>
            </a:solidFill>
            <a:prstDash val="solid"/>
            <a:round/>
            <a:headEnd/>
            <a:tailEnd/>
          </a:ln>
          <a:effectLst/>
        </p:spPr>
        <p:txBody>
          <a:bodyPr lIns="0" tIns="0" rIns="0" bIns="0" anchor="ctr">
            <a:spAutoFit/>
          </a:bodyPr>
          <a:lstStyle/>
          <a:p>
            <a:endParaRPr lang="en-US"/>
          </a:p>
        </p:txBody>
      </p:sp>
      <p:sp>
        <p:nvSpPr>
          <p:cNvPr id="197637" name="Rectangle 4"/>
          <p:cNvSpPr>
            <a:spLocks noChangeArrowheads="1"/>
          </p:cNvSpPr>
          <p:nvPr/>
        </p:nvSpPr>
        <p:spPr bwMode="auto">
          <a:xfrm>
            <a:off x="263525" y="2408238"/>
            <a:ext cx="8445500" cy="2557462"/>
          </a:xfrm>
          <a:prstGeom prst="rect">
            <a:avLst/>
          </a:prstGeom>
          <a:solidFill>
            <a:srgbClr val="FFEFC2"/>
          </a:solidFill>
          <a:ln w="12700">
            <a:solidFill>
              <a:srgbClr val="000000"/>
            </a:solidFill>
            <a:miter lim="800000"/>
            <a:headEnd/>
            <a:tailEnd/>
          </a:ln>
          <a:effectLst/>
        </p:spPr>
        <p:txBody>
          <a:bodyPr lIns="0" tIns="0" rIns="0" bIns="0" anchor="ctr">
            <a:spAutoFit/>
          </a:bodyPr>
          <a:lstStyle/>
          <a:p>
            <a:endParaRPr lang="fr-FR"/>
          </a:p>
        </p:txBody>
      </p:sp>
      <p:sp>
        <p:nvSpPr>
          <p:cNvPr id="197638" name="Rectangle 5"/>
          <p:cNvSpPr>
            <a:spLocks noChangeArrowheads="1"/>
          </p:cNvSpPr>
          <p:nvPr/>
        </p:nvSpPr>
        <p:spPr bwMode="auto">
          <a:xfrm>
            <a:off x="263525" y="2408238"/>
            <a:ext cx="8445500" cy="414337"/>
          </a:xfrm>
          <a:prstGeom prst="rect">
            <a:avLst/>
          </a:prstGeom>
          <a:solidFill>
            <a:schemeClr val="folHlink"/>
          </a:solidFill>
          <a:ln w="12700">
            <a:solidFill>
              <a:srgbClr val="000000"/>
            </a:solidFill>
            <a:miter lim="800000"/>
            <a:headEnd/>
            <a:tailEnd/>
          </a:ln>
          <a:effectLst/>
        </p:spPr>
        <p:txBody>
          <a:bodyPr lIns="0" tIns="0" rIns="0" bIns="0" anchor="ctr">
            <a:spAutoFit/>
          </a:bodyPr>
          <a:lstStyle/>
          <a:p>
            <a:endParaRPr lang="fr-FR"/>
          </a:p>
        </p:txBody>
      </p:sp>
      <p:sp>
        <p:nvSpPr>
          <p:cNvPr id="197639" name="Freeform 6"/>
          <p:cNvSpPr>
            <a:spLocks/>
          </p:cNvSpPr>
          <p:nvPr/>
        </p:nvSpPr>
        <p:spPr bwMode="auto">
          <a:xfrm>
            <a:off x="255588" y="2230438"/>
            <a:ext cx="8634412" cy="173037"/>
          </a:xfrm>
          <a:custGeom>
            <a:avLst/>
            <a:gdLst>
              <a:gd name="T0" fmla="*/ 0 w 4835"/>
              <a:gd name="T1" fmla="*/ 2147483647 h 97"/>
              <a:gd name="T2" fmla="*/ 2147483647 w 4835"/>
              <a:gd name="T3" fmla="*/ 0 h 97"/>
              <a:gd name="T4" fmla="*/ 2147483647 w 4835"/>
              <a:gd name="T5" fmla="*/ 0 h 97"/>
              <a:gd name="T6" fmla="*/ 2147483647 w 4835"/>
              <a:gd name="T7" fmla="*/ 2147483647 h 97"/>
              <a:gd name="T8" fmla="*/ 0 w 4835"/>
              <a:gd name="T9" fmla="*/ 2147483647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5" h="97">
                <a:moveTo>
                  <a:pt x="0" y="96"/>
                </a:moveTo>
                <a:lnTo>
                  <a:pt x="96" y="0"/>
                </a:lnTo>
                <a:lnTo>
                  <a:pt x="4834" y="0"/>
                </a:lnTo>
                <a:lnTo>
                  <a:pt x="4738" y="96"/>
                </a:lnTo>
                <a:lnTo>
                  <a:pt x="0" y="96"/>
                </a:lnTo>
              </a:path>
            </a:pathLst>
          </a:custGeom>
          <a:solidFill>
            <a:srgbClr val="FFDA74"/>
          </a:solidFill>
          <a:ln w="12700" cap="rnd" cmpd="sng">
            <a:solidFill>
              <a:schemeClr val="tx1"/>
            </a:solidFill>
            <a:prstDash val="solid"/>
            <a:round/>
            <a:headEnd/>
            <a:tailEnd/>
          </a:ln>
          <a:effectLst/>
        </p:spPr>
        <p:txBody>
          <a:bodyPr lIns="0" tIns="0" rIns="0" bIns="0" anchor="ctr">
            <a:spAutoFit/>
          </a:bodyPr>
          <a:lstStyle/>
          <a:p>
            <a:endParaRPr lang="en-US"/>
          </a:p>
        </p:txBody>
      </p:sp>
      <p:sp>
        <p:nvSpPr>
          <p:cNvPr id="197640" name="Freeform 7"/>
          <p:cNvSpPr>
            <a:spLocks/>
          </p:cNvSpPr>
          <p:nvPr/>
        </p:nvSpPr>
        <p:spPr bwMode="auto">
          <a:xfrm>
            <a:off x="255588" y="2659063"/>
            <a:ext cx="8634412" cy="173037"/>
          </a:xfrm>
          <a:custGeom>
            <a:avLst/>
            <a:gdLst>
              <a:gd name="T0" fmla="*/ 0 w 4835"/>
              <a:gd name="T1" fmla="*/ 2147483647 h 97"/>
              <a:gd name="T2" fmla="*/ 2147483647 w 4835"/>
              <a:gd name="T3" fmla="*/ 2147483647 h 97"/>
              <a:gd name="T4" fmla="*/ 2147483647 w 4835"/>
              <a:gd name="T5" fmla="*/ 0 h 97"/>
              <a:gd name="T6" fmla="*/ 0 60000 65536"/>
              <a:gd name="T7" fmla="*/ 0 60000 65536"/>
              <a:gd name="T8" fmla="*/ 0 60000 65536"/>
            </a:gdLst>
            <a:ahLst/>
            <a:cxnLst>
              <a:cxn ang="T6">
                <a:pos x="T0" y="T1"/>
              </a:cxn>
              <a:cxn ang="T7">
                <a:pos x="T2" y="T3"/>
              </a:cxn>
              <a:cxn ang="T8">
                <a:pos x="T4" y="T5"/>
              </a:cxn>
            </a:cxnLst>
            <a:rect l="0" t="0" r="r" b="b"/>
            <a:pathLst>
              <a:path w="4835" h="97">
                <a:moveTo>
                  <a:pt x="0" y="96"/>
                </a:moveTo>
                <a:lnTo>
                  <a:pt x="4738" y="96"/>
                </a:lnTo>
                <a:lnTo>
                  <a:pt x="4834" y="0"/>
                </a:lnTo>
              </a:path>
            </a:pathLst>
          </a:custGeom>
          <a:noFill/>
          <a:ln w="25400" cap="rnd" cmpd="sng">
            <a:solidFill>
              <a:schemeClr val="bg2"/>
            </a:solidFill>
            <a:prstDash val="solid"/>
            <a:round/>
            <a:headEnd type="none" w="sm" len="sm"/>
            <a:tailEnd type="none" w="sm" len="sm"/>
          </a:ln>
          <a:effectLst>
            <a:outerShdw dist="17961" dir="2700000" algn="ctr" rotWithShape="0">
              <a:schemeClr val="tx1"/>
            </a:outerShdw>
          </a:effectLst>
        </p:spPr>
        <p:txBody>
          <a:bodyPr lIns="0" tIns="0" rIns="0" bIns="0" anchor="ctr">
            <a:spAutoFit/>
          </a:bodyPr>
          <a:lstStyle/>
          <a:p>
            <a:endParaRPr lang="en-US"/>
          </a:p>
        </p:txBody>
      </p:sp>
      <p:sp>
        <p:nvSpPr>
          <p:cNvPr id="197641" name="Rectangle 8"/>
          <p:cNvSpPr>
            <a:spLocks noChangeArrowheads="1"/>
          </p:cNvSpPr>
          <p:nvPr/>
        </p:nvSpPr>
        <p:spPr bwMode="auto">
          <a:xfrm>
            <a:off x="7145338" y="4387850"/>
            <a:ext cx="1658937"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bg2"/>
                </a:solidFill>
                <a:latin typeface="Helvetica" pitchFamily="34" charset="0"/>
              </a:rPr>
              <a:t>153.50.6.127</a:t>
            </a:r>
          </a:p>
        </p:txBody>
      </p:sp>
      <p:sp>
        <p:nvSpPr>
          <p:cNvPr id="197642" name="Rectangle 9"/>
          <p:cNvSpPr>
            <a:spLocks noChangeArrowheads="1"/>
          </p:cNvSpPr>
          <p:nvPr/>
        </p:nvSpPr>
        <p:spPr bwMode="auto">
          <a:xfrm>
            <a:off x="457200" y="2514600"/>
            <a:ext cx="12192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bg2"/>
                </a:solidFill>
                <a:latin typeface="Helvetica" pitchFamily="34" charset="0"/>
              </a:rPr>
              <a:t>Address</a:t>
            </a:r>
          </a:p>
        </p:txBody>
      </p:sp>
      <p:sp>
        <p:nvSpPr>
          <p:cNvPr id="197643" name="Rectangle 10"/>
          <p:cNvSpPr>
            <a:spLocks noChangeArrowheads="1"/>
          </p:cNvSpPr>
          <p:nvPr/>
        </p:nvSpPr>
        <p:spPr bwMode="auto">
          <a:xfrm>
            <a:off x="3962400" y="2514600"/>
            <a:ext cx="12954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bg2"/>
                </a:solidFill>
                <a:latin typeface="Helvetica" pitchFamily="34" charset="0"/>
              </a:rPr>
              <a:t>Class</a:t>
            </a:r>
          </a:p>
        </p:txBody>
      </p:sp>
      <p:sp>
        <p:nvSpPr>
          <p:cNvPr id="197644" name="Rectangle 11"/>
          <p:cNvSpPr>
            <a:spLocks noChangeArrowheads="1"/>
          </p:cNvSpPr>
          <p:nvPr/>
        </p:nvSpPr>
        <p:spPr bwMode="auto">
          <a:xfrm>
            <a:off x="5486400" y="2514600"/>
            <a:ext cx="957263"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bg2"/>
                </a:solidFill>
                <a:latin typeface="Helvetica" pitchFamily="34" charset="0"/>
              </a:rPr>
              <a:t>Subnet</a:t>
            </a:r>
          </a:p>
        </p:txBody>
      </p:sp>
      <p:sp>
        <p:nvSpPr>
          <p:cNvPr id="197645" name="Rectangle 12"/>
          <p:cNvSpPr>
            <a:spLocks noChangeArrowheads="1"/>
          </p:cNvSpPr>
          <p:nvPr/>
        </p:nvSpPr>
        <p:spPr bwMode="auto">
          <a:xfrm>
            <a:off x="7162800" y="2514600"/>
            <a:ext cx="122555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bg2"/>
                </a:solidFill>
                <a:latin typeface="Helvetica" pitchFamily="34" charset="0"/>
              </a:rPr>
              <a:t>Broadcast</a:t>
            </a:r>
          </a:p>
        </p:txBody>
      </p:sp>
      <p:sp>
        <p:nvSpPr>
          <p:cNvPr id="197646" name="Rectangle 13"/>
          <p:cNvSpPr>
            <a:spLocks noChangeArrowheads="1"/>
          </p:cNvSpPr>
          <p:nvPr/>
        </p:nvSpPr>
        <p:spPr bwMode="auto">
          <a:xfrm>
            <a:off x="457200" y="3016250"/>
            <a:ext cx="16002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bg2"/>
                </a:solidFill>
                <a:latin typeface="Helvetica" pitchFamily="34" charset="0"/>
              </a:rPr>
              <a:t>201.222.10.60 </a:t>
            </a:r>
          </a:p>
        </p:txBody>
      </p:sp>
      <p:sp>
        <p:nvSpPr>
          <p:cNvPr id="197647" name="Rectangle 14"/>
          <p:cNvSpPr>
            <a:spLocks noChangeArrowheads="1"/>
          </p:cNvSpPr>
          <p:nvPr/>
        </p:nvSpPr>
        <p:spPr bwMode="auto">
          <a:xfrm>
            <a:off x="2133600" y="3016250"/>
            <a:ext cx="201295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255.255.255.248</a:t>
            </a:r>
          </a:p>
        </p:txBody>
      </p:sp>
      <p:sp>
        <p:nvSpPr>
          <p:cNvPr id="197648" name="Rectangle 15"/>
          <p:cNvSpPr>
            <a:spLocks noChangeArrowheads="1"/>
          </p:cNvSpPr>
          <p:nvPr/>
        </p:nvSpPr>
        <p:spPr bwMode="auto">
          <a:xfrm>
            <a:off x="3962400" y="3016250"/>
            <a:ext cx="10668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tx2"/>
                </a:solidFill>
                <a:latin typeface="Helvetica" pitchFamily="34" charset="0"/>
              </a:rPr>
              <a:t>C</a:t>
            </a:r>
          </a:p>
        </p:txBody>
      </p:sp>
      <p:sp>
        <p:nvSpPr>
          <p:cNvPr id="197649" name="Rectangle 16"/>
          <p:cNvSpPr>
            <a:spLocks noChangeArrowheads="1"/>
          </p:cNvSpPr>
          <p:nvPr/>
        </p:nvSpPr>
        <p:spPr bwMode="auto">
          <a:xfrm>
            <a:off x="7145338" y="3016250"/>
            <a:ext cx="1693862"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201.222.10.63</a:t>
            </a:r>
          </a:p>
        </p:txBody>
      </p:sp>
      <p:sp>
        <p:nvSpPr>
          <p:cNvPr id="197650" name="Rectangle 17"/>
          <p:cNvSpPr>
            <a:spLocks noChangeArrowheads="1"/>
          </p:cNvSpPr>
          <p:nvPr/>
        </p:nvSpPr>
        <p:spPr bwMode="auto">
          <a:xfrm>
            <a:off x="5251450" y="3016250"/>
            <a:ext cx="168275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201.222.10.56</a:t>
            </a:r>
          </a:p>
        </p:txBody>
      </p:sp>
      <p:sp>
        <p:nvSpPr>
          <p:cNvPr id="197651" name="Rectangle 18"/>
          <p:cNvSpPr>
            <a:spLocks noChangeArrowheads="1"/>
          </p:cNvSpPr>
          <p:nvPr/>
        </p:nvSpPr>
        <p:spPr bwMode="auto">
          <a:xfrm>
            <a:off x="2287588" y="2514600"/>
            <a:ext cx="1446212"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bg2"/>
                </a:solidFill>
                <a:latin typeface="Helvetica" pitchFamily="34" charset="0"/>
              </a:rPr>
              <a:t>Subnet Mask</a:t>
            </a:r>
          </a:p>
        </p:txBody>
      </p:sp>
      <p:sp>
        <p:nvSpPr>
          <p:cNvPr id="197652" name="Rectangle 19"/>
          <p:cNvSpPr>
            <a:spLocks noChangeArrowheads="1"/>
          </p:cNvSpPr>
          <p:nvPr/>
        </p:nvSpPr>
        <p:spPr bwMode="auto">
          <a:xfrm>
            <a:off x="457200" y="3429000"/>
            <a:ext cx="16002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bg2"/>
                </a:solidFill>
                <a:latin typeface="Helvetica" pitchFamily="34" charset="0"/>
              </a:rPr>
              <a:t>15.16.193.6 </a:t>
            </a:r>
          </a:p>
        </p:txBody>
      </p:sp>
      <p:sp>
        <p:nvSpPr>
          <p:cNvPr id="197653" name="Rectangle 20"/>
          <p:cNvSpPr>
            <a:spLocks noChangeArrowheads="1"/>
          </p:cNvSpPr>
          <p:nvPr/>
        </p:nvSpPr>
        <p:spPr bwMode="auto">
          <a:xfrm>
            <a:off x="2133600" y="3429000"/>
            <a:ext cx="193675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255.255.248.0</a:t>
            </a:r>
          </a:p>
        </p:txBody>
      </p:sp>
      <p:sp>
        <p:nvSpPr>
          <p:cNvPr id="197654" name="Rectangle 21"/>
          <p:cNvSpPr>
            <a:spLocks noChangeArrowheads="1"/>
          </p:cNvSpPr>
          <p:nvPr/>
        </p:nvSpPr>
        <p:spPr bwMode="auto">
          <a:xfrm>
            <a:off x="4114800" y="3429000"/>
            <a:ext cx="7620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tx2"/>
                </a:solidFill>
                <a:latin typeface="Helvetica" pitchFamily="34" charset="0"/>
              </a:rPr>
              <a:t>A</a:t>
            </a:r>
          </a:p>
        </p:txBody>
      </p:sp>
      <p:sp>
        <p:nvSpPr>
          <p:cNvPr id="197655" name="Rectangle 22"/>
          <p:cNvSpPr>
            <a:spLocks noChangeArrowheads="1"/>
          </p:cNvSpPr>
          <p:nvPr/>
        </p:nvSpPr>
        <p:spPr bwMode="auto">
          <a:xfrm>
            <a:off x="7145338" y="3429000"/>
            <a:ext cx="1693862"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15.16.199.255</a:t>
            </a:r>
          </a:p>
        </p:txBody>
      </p:sp>
      <p:sp>
        <p:nvSpPr>
          <p:cNvPr id="197656" name="Rectangle 23"/>
          <p:cNvSpPr>
            <a:spLocks noChangeArrowheads="1"/>
          </p:cNvSpPr>
          <p:nvPr/>
        </p:nvSpPr>
        <p:spPr bwMode="auto">
          <a:xfrm>
            <a:off x="5251450" y="3429000"/>
            <a:ext cx="130175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15.16.192.0</a:t>
            </a:r>
          </a:p>
        </p:txBody>
      </p:sp>
      <p:sp>
        <p:nvSpPr>
          <p:cNvPr id="197657" name="Rectangle 24"/>
          <p:cNvSpPr>
            <a:spLocks noChangeArrowheads="1"/>
          </p:cNvSpPr>
          <p:nvPr/>
        </p:nvSpPr>
        <p:spPr bwMode="auto">
          <a:xfrm>
            <a:off x="457200" y="3886200"/>
            <a:ext cx="15240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bg2"/>
                </a:solidFill>
                <a:latin typeface="Helvetica" pitchFamily="34" charset="0"/>
              </a:rPr>
              <a:t>128.16.32.13 </a:t>
            </a:r>
          </a:p>
        </p:txBody>
      </p:sp>
      <p:sp>
        <p:nvSpPr>
          <p:cNvPr id="197658" name="Rectangle 25"/>
          <p:cNvSpPr>
            <a:spLocks noChangeArrowheads="1"/>
          </p:cNvSpPr>
          <p:nvPr/>
        </p:nvSpPr>
        <p:spPr bwMode="auto">
          <a:xfrm>
            <a:off x="2133600" y="3886200"/>
            <a:ext cx="178435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255.255.255.252</a:t>
            </a:r>
          </a:p>
        </p:txBody>
      </p:sp>
      <p:sp>
        <p:nvSpPr>
          <p:cNvPr id="197659" name="Rectangle 26"/>
          <p:cNvSpPr>
            <a:spLocks noChangeArrowheads="1"/>
          </p:cNvSpPr>
          <p:nvPr/>
        </p:nvSpPr>
        <p:spPr bwMode="auto">
          <a:xfrm>
            <a:off x="4152900" y="3886200"/>
            <a:ext cx="6858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tx2"/>
                </a:solidFill>
                <a:latin typeface="Helvetica" pitchFamily="34" charset="0"/>
              </a:rPr>
              <a:t>B</a:t>
            </a:r>
          </a:p>
        </p:txBody>
      </p:sp>
      <p:sp>
        <p:nvSpPr>
          <p:cNvPr id="197660" name="Rectangle 27"/>
          <p:cNvSpPr>
            <a:spLocks noChangeArrowheads="1"/>
          </p:cNvSpPr>
          <p:nvPr/>
        </p:nvSpPr>
        <p:spPr bwMode="auto">
          <a:xfrm>
            <a:off x="7145338" y="3886200"/>
            <a:ext cx="1465262"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bg2"/>
                </a:solidFill>
                <a:latin typeface="Helvetica" pitchFamily="34" charset="0"/>
              </a:rPr>
              <a:t>128.16.32.15</a:t>
            </a:r>
          </a:p>
        </p:txBody>
      </p:sp>
      <p:sp>
        <p:nvSpPr>
          <p:cNvPr id="197661" name="Rectangle 28"/>
          <p:cNvSpPr>
            <a:spLocks noChangeArrowheads="1"/>
          </p:cNvSpPr>
          <p:nvPr/>
        </p:nvSpPr>
        <p:spPr bwMode="auto">
          <a:xfrm>
            <a:off x="5251450" y="3886200"/>
            <a:ext cx="175895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bg2"/>
                </a:solidFill>
                <a:latin typeface="Helvetica" pitchFamily="34" charset="0"/>
              </a:rPr>
              <a:t>128.16.32.12</a:t>
            </a:r>
          </a:p>
        </p:txBody>
      </p:sp>
      <p:sp>
        <p:nvSpPr>
          <p:cNvPr id="197662" name="Rectangle 29"/>
          <p:cNvSpPr>
            <a:spLocks noChangeArrowheads="1"/>
          </p:cNvSpPr>
          <p:nvPr/>
        </p:nvSpPr>
        <p:spPr bwMode="auto">
          <a:xfrm>
            <a:off x="457200" y="4387850"/>
            <a:ext cx="137160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bg2"/>
                </a:solidFill>
                <a:latin typeface="Helvetica" pitchFamily="34" charset="0"/>
              </a:rPr>
              <a:t>153.50.6.27 </a:t>
            </a:r>
          </a:p>
        </p:txBody>
      </p:sp>
      <p:sp>
        <p:nvSpPr>
          <p:cNvPr id="197663" name="Rectangle 30"/>
          <p:cNvSpPr>
            <a:spLocks noChangeArrowheads="1"/>
          </p:cNvSpPr>
          <p:nvPr/>
        </p:nvSpPr>
        <p:spPr bwMode="auto">
          <a:xfrm>
            <a:off x="2133600" y="4387850"/>
            <a:ext cx="186055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tx2"/>
                </a:solidFill>
                <a:latin typeface="Helvetica" pitchFamily="34" charset="0"/>
              </a:rPr>
              <a:t>255.255.255.128</a:t>
            </a:r>
          </a:p>
        </p:txBody>
      </p:sp>
      <p:sp>
        <p:nvSpPr>
          <p:cNvPr id="197664" name="Rectangle 31"/>
          <p:cNvSpPr>
            <a:spLocks noChangeArrowheads="1"/>
          </p:cNvSpPr>
          <p:nvPr/>
        </p:nvSpPr>
        <p:spPr bwMode="auto">
          <a:xfrm>
            <a:off x="4000500" y="4387850"/>
            <a:ext cx="990600" cy="260350"/>
          </a:xfrm>
          <a:prstGeom prst="rect">
            <a:avLst/>
          </a:prstGeom>
          <a:noFill/>
          <a:ln w="9525">
            <a:noFill/>
            <a:miter lim="800000"/>
            <a:headEnd/>
            <a:tailEnd/>
          </a:ln>
          <a:effectLst/>
        </p:spPr>
        <p:txBody>
          <a:bodyPr lIns="0" tIns="0" rIns="0" bIns="0" anchor="ctr">
            <a:spAutoFit/>
          </a:bodyPr>
          <a:lstStyle/>
          <a:p>
            <a:pPr defTabSz="1028700" eaLnBrk="0" hangingPunct="0">
              <a:lnSpc>
                <a:spcPct val="95000"/>
              </a:lnSpc>
              <a:spcBef>
                <a:spcPct val="50000"/>
              </a:spcBef>
            </a:pPr>
            <a:r>
              <a:rPr lang="en-US">
                <a:solidFill>
                  <a:schemeClr val="tx2"/>
                </a:solidFill>
                <a:latin typeface="Helvetica" pitchFamily="34" charset="0"/>
              </a:rPr>
              <a:t>B</a:t>
            </a:r>
          </a:p>
        </p:txBody>
      </p:sp>
      <p:sp>
        <p:nvSpPr>
          <p:cNvPr id="197665" name="Rectangle 32"/>
          <p:cNvSpPr>
            <a:spLocks noChangeArrowheads="1"/>
          </p:cNvSpPr>
          <p:nvPr/>
        </p:nvSpPr>
        <p:spPr bwMode="auto">
          <a:xfrm>
            <a:off x="5251450" y="4387850"/>
            <a:ext cx="1225550" cy="260350"/>
          </a:xfrm>
          <a:prstGeom prst="rect">
            <a:avLst/>
          </a:prstGeom>
          <a:noFill/>
          <a:ln w="9525">
            <a:noFill/>
            <a:miter lim="800000"/>
            <a:headEnd/>
            <a:tailEnd/>
          </a:ln>
          <a:effectLst/>
        </p:spPr>
        <p:txBody>
          <a:bodyPr lIns="0" tIns="0" rIns="0" bIns="0" anchor="ctr">
            <a:spAutoFit/>
          </a:bodyPr>
          <a:lstStyle/>
          <a:p>
            <a:pPr algn="l" defTabSz="1028700" eaLnBrk="0" hangingPunct="0">
              <a:lnSpc>
                <a:spcPct val="95000"/>
              </a:lnSpc>
              <a:spcBef>
                <a:spcPct val="50000"/>
              </a:spcBef>
            </a:pPr>
            <a:r>
              <a:rPr lang="en-US">
                <a:solidFill>
                  <a:schemeClr val="bg2"/>
                </a:solidFill>
                <a:latin typeface="Helvetica" pitchFamily="34" charset="0"/>
              </a:rPr>
              <a:t>153.50.6.0</a:t>
            </a:r>
          </a:p>
        </p:txBody>
      </p:sp>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Subnetting</a:t>
            </a:r>
            <a:endParaRPr lang="en-US" dirty="0"/>
          </a:p>
        </p:txBody>
      </p:sp>
      <p:sp>
        <p:nvSpPr>
          <p:cNvPr id="3" name="Content Placeholder 2"/>
          <p:cNvSpPr>
            <a:spLocks noGrp="1"/>
          </p:cNvSpPr>
          <p:nvPr>
            <p:ph sz="quarter" idx="1"/>
          </p:nvPr>
        </p:nvSpPr>
        <p:spPr/>
        <p:txBody>
          <a:bodyPr/>
          <a:lstStyle/>
          <a:p>
            <a:r>
              <a:rPr lang="fr-FR" dirty="0" smtClean="0"/>
              <a:t>L’université a acheté ce réseau </a:t>
            </a:r>
            <a:r>
              <a:rPr lang="en-US" dirty="0" smtClean="0"/>
              <a:t>196.200.1.0/24; </a:t>
            </a:r>
            <a:r>
              <a:rPr lang="en-US" dirty="0" err="1" smtClean="0"/>
              <a:t>elle</a:t>
            </a:r>
            <a:r>
              <a:rPr lang="en-US" dirty="0" smtClean="0"/>
              <a:t> </a:t>
            </a:r>
            <a:r>
              <a:rPr lang="en-US" dirty="0" err="1" smtClean="0"/>
              <a:t>souhaite</a:t>
            </a:r>
            <a:r>
              <a:rPr lang="en-US" dirty="0" smtClean="0"/>
              <a:t> le </a:t>
            </a:r>
            <a:r>
              <a:rPr lang="en-US" dirty="0" err="1" smtClean="0"/>
              <a:t>découper</a:t>
            </a:r>
            <a:r>
              <a:rPr lang="en-US" dirty="0" smtClean="0"/>
              <a:t> sur 5 </a:t>
            </a:r>
            <a:r>
              <a:rPr lang="en-US" dirty="0" err="1" smtClean="0"/>
              <a:t>établissements</a:t>
            </a:r>
            <a:r>
              <a:rPr lang="en-US" dirty="0" smtClean="0"/>
              <a:t>. (equitable)</a:t>
            </a:r>
          </a:p>
          <a:p>
            <a:endParaRPr lang="fr-FR" dirty="0"/>
          </a:p>
          <a:p>
            <a:endParaRPr lang="en-US" dirty="0" smtClean="0"/>
          </a:p>
          <a:p>
            <a:endParaRPr lang="en-US" dirty="0"/>
          </a:p>
          <a:p>
            <a:r>
              <a:rPr lang="en-US" dirty="0" err="1" smtClean="0">
                <a:solidFill>
                  <a:srgbClr val="FF0000"/>
                </a:solidFill>
              </a:rPr>
              <a:t>Priv</a:t>
            </a:r>
            <a:r>
              <a:rPr lang="fr-FR" dirty="0" err="1" smtClean="0">
                <a:solidFill>
                  <a:srgbClr val="FF0000"/>
                </a:solidFill>
              </a:rPr>
              <a:t>ée</a:t>
            </a:r>
            <a:r>
              <a:rPr lang="fr-FR" dirty="0" smtClean="0">
                <a:solidFill>
                  <a:srgbClr val="FF0000"/>
                </a:solidFill>
              </a:rPr>
              <a:t> :</a:t>
            </a:r>
          </a:p>
          <a:p>
            <a:pPr lvl="2"/>
            <a:r>
              <a:rPr lang="en-US" dirty="0" smtClean="0">
                <a:solidFill>
                  <a:srgbClr val="FF0000"/>
                </a:solidFill>
              </a:rPr>
              <a:t>10.x.x.x</a:t>
            </a:r>
          </a:p>
          <a:p>
            <a:pPr lvl="2"/>
            <a:r>
              <a:rPr lang="en-US" dirty="0" smtClean="0">
                <a:solidFill>
                  <a:srgbClr val="FF0000"/>
                </a:solidFill>
              </a:rPr>
              <a:t>192.168.x.x</a:t>
            </a:r>
          </a:p>
          <a:p>
            <a:pPr lvl="2"/>
            <a:r>
              <a:rPr lang="en-US" dirty="0" smtClean="0">
                <a:solidFill>
                  <a:srgbClr val="FF0000"/>
                </a:solidFill>
              </a:rPr>
              <a:t>172.16.x.x-172.31.x.x</a:t>
            </a:r>
            <a:endParaRPr lang="en-US" dirty="0">
              <a:solidFill>
                <a:srgbClr val="FF0000"/>
              </a:solidFill>
            </a:endParaRPr>
          </a:p>
        </p:txBody>
      </p:sp>
    </p:spTree>
    <p:extLst>
      <p:ext uri="{BB962C8B-B14F-4D97-AF65-F5344CB8AC3E}">
        <p14:creationId xmlns:p14="http://schemas.microsoft.com/office/powerpoint/2010/main" val="962617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Subnetting</a:t>
            </a:r>
            <a:r>
              <a:rPr lang="en-US" dirty="0" smtClean="0"/>
              <a:t>   FLSM Fix Length Subnet Mask</a:t>
            </a:r>
            <a:endParaRPr lang="en-US" dirty="0"/>
          </a:p>
        </p:txBody>
      </p:sp>
      <p:sp>
        <p:nvSpPr>
          <p:cNvPr id="3" name="Content Placeholder 2"/>
          <p:cNvSpPr>
            <a:spLocks noGrp="1"/>
          </p:cNvSpPr>
          <p:nvPr>
            <p:ph sz="quarter" idx="1"/>
          </p:nvPr>
        </p:nvSpPr>
        <p:spPr/>
        <p:txBody>
          <a:bodyPr>
            <a:normAutofit lnSpcReduction="10000"/>
          </a:bodyPr>
          <a:lstStyle/>
          <a:p>
            <a:r>
              <a:rPr lang="fr-FR" dirty="0" smtClean="0"/>
              <a:t>L’université a acheté ce réseau </a:t>
            </a:r>
            <a:r>
              <a:rPr lang="en-US" dirty="0" smtClean="0"/>
              <a:t>196.200.1.0/24; </a:t>
            </a:r>
            <a:r>
              <a:rPr lang="en-US" dirty="0" err="1" smtClean="0"/>
              <a:t>elle</a:t>
            </a:r>
            <a:r>
              <a:rPr lang="en-US" dirty="0" smtClean="0"/>
              <a:t> </a:t>
            </a:r>
            <a:r>
              <a:rPr lang="en-US" dirty="0" err="1" smtClean="0"/>
              <a:t>souhaite</a:t>
            </a:r>
            <a:r>
              <a:rPr lang="en-US" dirty="0" smtClean="0"/>
              <a:t> le </a:t>
            </a:r>
            <a:r>
              <a:rPr lang="en-US" dirty="0" err="1" smtClean="0"/>
              <a:t>découper</a:t>
            </a:r>
            <a:r>
              <a:rPr lang="en-US" dirty="0" smtClean="0"/>
              <a:t> sur </a:t>
            </a:r>
            <a:r>
              <a:rPr lang="en-US" dirty="0" smtClean="0">
                <a:solidFill>
                  <a:srgbClr val="FF0000"/>
                </a:solidFill>
              </a:rPr>
              <a:t>5</a:t>
            </a:r>
            <a:r>
              <a:rPr lang="en-US" dirty="0" smtClean="0"/>
              <a:t> </a:t>
            </a:r>
            <a:r>
              <a:rPr lang="en-US" dirty="0" err="1" smtClean="0"/>
              <a:t>établissements</a:t>
            </a:r>
            <a:r>
              <a:rPr lang="en-US" dirty="0" smtClean="0"/>
              <a:t> “sous </a:t>
            </a:r>
            <a:r>
              <a:rPr lang="en-US" dirty="0" err="1" smtClean="0"/>
              <a:t>reseaux</a:t>
            </a:r>
            <a:r>
              <a:rPr lang="en-US" dirty="0" smtClean="0"/>
              <a:t>”. (equitable) </a:t>
            </a:r>
            <a:r>
              <a:rPr lang="en-US" dirty="0" err="1" smtClean="0">
                <a:solidFill>
                  <a:srgbClr val="00B050"/>
                </a:solidFill>
              </a:rPr>
              <a:t>raisonner</a:t>
            </a:r>
            <a:r>
              <a:rPr lang="en-US" dirty="0" smtClean="0">
                <a:solidFill>
                  <a:srgbClr val="00B050"/>
                </a:solidFill>
              </a:rPr>
              <a:t> avec 8 sous </a:t>
            </a:r>
            <a:r>
              <a:rPr lang="en-US" dirty="0" err="1" smtClean="0">
                <a:solidFill>
                  <a:srgbClr val="00B050"/>
                </a:solidFill>
              </a:rPr>
              <a:t>reseau</a:t>
            </a:r>
            <a:r>
              <a:rPr lang="en-US" dirty="0" smtClean="0">
                <a:solidFill>
                  <a:srgbClr val="00B050"/>
                </a:solidFill>
              </a:rPr>
              <a:t> ( plus </a:t>
            </a:r>
            <a:r>
              <a:rPr lang="en-US" dirty="0" err="1" smtClean="0">
                <a:solidFill>
                  <a:srgbClr val="00B050"/>
                </a:solidFill>
              </a:rPr>
              <a:t>proche</a:t>
            </a:r>
            <a:r>
              <a:rPr lang="en-US" dirty="0" smtClean="0">
                <a:solidFill>
                  <a:srgbClr val="00B050"/>
                </a:solidFill>
              </a:rPr>
              <a:t> de 2^)   5 plus </a:t>
            </a:r>
            <a:r>
              <a:rPr lang="en-US" dirty="0" err="1" smtClean="0">
                <a:solidFill>
                  <a:srgbClr val="00B050"/>
                </a:solidFill>
              </a:rPr>
              <a:t>proche</a:t>
            </a:r>
            <a:r>
              <a:rPr lang="en-US" dirty="0" smtClean="0">
                <a:solidFill>
                  <a:srgbClr val="00B050"/>
                </a:solidFill>
              </a:rPr>
              <a:t> </a:t>
            </a:r>
            <a:r>
              <a:rPr lang="en-US" dirty="0" err="1" smtClean="0">
                <a:solidFill>
                  <a:srgbClr val="00B050"/>
                </a:solidFill>
              </a:rPr>
              <a:t>est</a:t>
            </a:r>
            <a:r>
              <a:rPr lang="en-US" dirty="0" smtClean="0">
                <a:solidFill>
                  <a:srgbClr val="00B050"/>
                </a:solidFill>
              </a:rPr>
              <a:t> 2^3 = 8</a:t>
            </a:r>
          </a:p>
          <a:p>
            <a:endParaRPr lang="fr-FR" dirty="0"/>
          </a:p>
          <a:p>
            <a:r>
              <a:rPr lang="fr-FR" dirty="0" smtClean="0"/>
              <a:t>D</a:t>
            </a:r>
            <a:r>
              <a:rPr lang="en-US" dirty="0" err="1" smtClean="0"/>
              <a:t>eja</a:t>
            </a:r>
            <a:r>
              <a:rPr lang="en-US" dirty="0" smtClean="0"/>
              <a:t> avec /24 </a:t>
            </a:r>
            <a:r>
              <a:rPr lang="en-US" dirty="0" err="1" smtClean="0"/>
              <a:t>combien</a:t>
            </a:r>
            <a:r>
              <a:rPr lang="en-US" dirty="0" smtClean="0"/>
              <a:t> </a:t>
            </a:r>
            <a:r>
              <a:rPr lang="en-US" dirty="0" err="1" smtClean="0"/>
              <a:t>d’addresses</a:t>
            </a:r>
            <a:r>
              <a:rPr lang="en-US" dirty="0"/>
              <a:t> </a:t>
            </a:r>
            <a:r>
              <a:rPr lang="en-US" dirty="0" err="1" smtClean="0"/>
              <a:t>avez</a:t>
            </a:r>
            <a:r>
              <a:rPr lang="en-US" dirty="0" smtClean="0"/>
              <a:t> </a:t>
            </a:r>
            <a:r>
              <a:rPr lang="en-US" dirty="0" err="1" smtClean="0"/>
              <a:t>vous</a:t>
            </a:r>
            <a:r>
              <a:rPr lang="en-US" dirty="0" smtClean="0"/>
              <a:t> ? </a:t>
            </a:r>
          </a:p>
          <a:p>
            <a:pPr lvl="1"/>
            <a:r>
              <a:rPr lang="en-US" dirty="0" err="1" smtClean="0"/>
              <a:t>Reponse</a:t>
            </a:r>
            <a:r>
              <a:rPr lang="en-US" dirty="0" smtClean="0"/>
              <a:t>: 2^(32-24)= 2^8 = 256@total.</a:t>
            </a:r>
            <a:endParaRPr lang="en-US" dirty="0"/>
          </a:p>
          <a:p>
            <a:pPr marL="274320" lvl="1">
              <a:spcBef>
                <a:spcPts val="600"/>
              </a:spcBef>
              <a:buClr>
                <a:schemeClr val="accent1"/>
              </a:buClr>
            </a:pPr>
            <a:r>
              <a:rPr lang="en-US" sz="2600" dirty="0" err="1" smtClean="0">
                <a:solidFill>
                  <a:schemeClr val="tx1"/>
                </a:solidFill>
              </a:rPr>
              <a:t>Decouper</a:t>
            </a:r>
            <a:r>
              <a:rPr lang="en-US" sz="2600" dirty="0" smtClean="0">
                <a:solidFill>
                  <a:schemeClr val="tx1"/>
                </a:solidFill>
              </a:rPr>
              <a:t> </a:t>
            </a:r>
            <a:r>
              <a:rPr lang="en-US" sz="2600" dirty="0" err="1" smtClean="0">
                <a:solidFill>
                  <a:schemeClr val="tx1"/>
                </a:solidFill>
              </a:rPr>
              <a:t>cette</a:t>
            </a:r>
            <a:r>
              <a:rPr lang="en-US" sz="2600" dirty="0" smtClean="0">
                <a:solidFill>
                  <a:schemeClr val="tx1"/>
                </a:solidFill>
              </a:rPr>
              <a:t> </a:t>
            </a:r>
            <a:r>
              <a:rPr lang="en-US" sz="2600" dirty="0" err="1" smtClean="0">
                <a:solidFill>
                  <a:schemeClr val="tx1"/>
                </a:solidFill>
              </a:rPr>
              <a:t>plage</a:t>
            </a:r>
            <a:r>
              <a:rPr lang="en-US" sz="2600" dirty="0" smtClean="0">
                <a:solidFill>
                  <a:schemeClr val="tx1"/>
                </a:solidFill>
              </a:rPr>
              <a:t> sur 5 sous </a:t>
            </a:r>
            <a:r>
              <a:rPr lang="en-US" sz="2600" dirty="0" err="1" smtClean="0">
                <a:solidFill>
                  <a:schemeClr val="tx1"/>
                </a:solidFill>
              </a:rPr>
              <a:t>reseaux</a:t>
            </a:r>
            <a:r>
              <a:rPr lang="en-US" sz="2600" dirty="0" smtClean="0">
                <a:solidFill>
                  <a:schemeClr val="tx1"/>
                </a:solidFill>
              </a:rPr>
              <a:t>, </a:t>
            </a:r>
            <a:r>
              <a:rPr lang="en-US" sz="2600" dirty="0" err="1" smtClean="0">
                <a:solidFill>
                  <a:schemeClr val="tx1"/>
                </a:solidFill>
              </a:rPr>
              <a:t>combien</a:t>
            </a:r>
            <a:r>
              <a:rPr lang="en-US" sz="2600" dirty="0" smtClean="0">
                <a:solidFill>
                  <a:schemeClr val="tx1"/>
                </a:solidFill>
              </a:rPr>
              <a:t> </a:t>
            </a:r>
            <a:r>
              <a:rPr lang="en-US" sz="2600" dirty="0" err="1" smtClean="0">
                <a:solidFill>
                  <a:schemeClr val="tx1"/>
                </a:solidFill>
              </a:rPr>
              <a:t>d’addresses</a:t>
            </a:r>
            <a:r>
              <a:rPr lang="en-US" sz="2600" dirty="0" smtClean="0">
                <a:solidFill>
                  <a:schemeClr val="tx1"/>
                </a:solidFill>
              </a:rPr>
              <a:t> </a:t>
            </a:r>
            <a:r>
              <a:rPr lang="en-US" sz="2600" dirty="0" err="1" smtClean="0">
                <a:solidFill>
                  <a:schemeClr val="tx1"/>
                </a:solidFill>
              </a:rPr>
              <a:t>va</a:t>
            </a:r>
            <a:r>
              <a:rPr lang="en-US" sz="2600" dirty="0" smtClean="0">
                <a:solidFill>
                  <a:schemeClr val="tx1"/>
                </a:solidFill>
              </a:rPr>
              <a:t> </a:t>
            </a:r>
            <a:r>
              <a:rPr lang="en-US" sz="2600" dirty="0" err="1" smtClean="0">
                <a:solidFill>
                  <a:schemeClr val="tx1"/>
                </a:solidFill>
              </a:rPr>
              <a:t>obtenir</a:t>
            </a:r>
            <a:r>
              <a:rPr lang="en-US" sz="2600" dirty="0" smtClean="0">
                <a:solidFill>
                  <a:schemeClr val="tx1"/>
                </a:solidFill>
              </a:rPr>
              <a:t> </a:t>
            </a:r>
            <a:r>
              <a:rPr lang="en-US" sz="2600" dirty="0" err="1" smtClean="0">
                <a:solidFill>
                  <a:schemeClr val="tx1"/>
                </a:solidFill>
              </a:rPr>
              <a:t>chacun</a:t>
            </a:r>
            <a:r>
              <a:rPr lang="en-US" sz="2600" dirty="0" smtClean="0">
                <a:solidFill>
                  <a:schemeClr val="tx1"/>
                </a:solidFill>
              </a:rPr>
              <a:t> ?</a:t>
            </a:r>
          </a:p>
          <a:p>
            <a:pPr marL="548640" lvl="2">
              <a:spcBef>
                <a:spcPts val="600"/>
              </a:spcBef>
              <a:buClr>
                <a:schemeClr val="accent1"/>
              </a:buClr>
            </a:pPr>
            <a:r>
              <a:rPr lang="en-US" sz="2300" dirty="0" smtClean="0"/>
              <a:t>256</a:t>
            </a:r>
            <a:r>
              <a:rPr lang="en-US" sz="2300" dirty="0" smtClean="0">
                <a:solidFill>
                  <a:srgbClr val="FF0000"/>
                </a:solidFill>
              </a:rPr>
              <a:t>/8 = 32 @ pour </a:t>
            </a:r>
            <a:r>
              <a:rPr lang="en-US" sz="2300" dirty="0" err="1" smtClean="0">
                <a:solidFill>
                  <a:srgbClr val="FF0000"/>
                </a:solidFill>
              </a:rPr>
              <a:t>chaque</a:t>
            </a:r>
            <a:r>
              <a:rPr lang="en-US" sz="2300" dirty="0" smtClean="0">
                <a:solidFill>
                  <a:srgbClr val="FF0000"/>
                </a:solidFill>
              </a:rPr>
              <a:t> sous </a:t>
            </a:r>
            <a:r>
              <a:rPr lang="en-US" sz="2300" dirty="0" err="1" smtClean="0">
                <a:solidFill>
                  <a:srgbClr val="FF0000"/>
                </a:solidFill>
              </a:rPr>
              <a:t>reseau</a:t>
            </a:r>
            <a:r>
              <a:rPr lang="en-US" sz="2300" dirty="0" smtClean="0">
                <a:solidFill>
                  <a:srgbClr val="FF0000"/>
                </a:solidFill>
              </a:rPr>
              <a:t>.</a:t>
            </a:r>
          </a:p>
          <a:p>
            <a:pPr marL="320040" lvl="2" indent="0">
              <a:spcBef>
                <a:spcPts val="600"/>
              </a:spcBef>
              <a:buClr>
                <a:schemeClr val="accent1"/>
              </a:buClr>
              <a:buNone/>
            </a:pPr>
            <a:endParaRPr lang="en-US" sz="2300" dirty="0">
              <a:solidFill>
                <a:srgbClr val="FF0000"/>
              </a:solidFill>
            </a:endParaRPr>
          </a:p>
          <a:p>
            <a:pPr marL="320040" lvl="2" indent="0">
              <a:spcBef>
                <a:spcPts val="600"/>
              </a:spcBef>
              <a:buClr>
                <a:schemeClr val="accent1"/>
              </a:buClr>
              <a:buNone/>
            </a:pPr>
            <a:r>
              <a:rPr lang="en-US" sz="2300" dirty="0" smtClean="0">
                <a:solidFill>
                  <a:srgbClr val="FF0000"/>
                </a:solidFill>
              </a:rPr>
              <a:t>Next step = </a:t>
            </a:r>
            <a:r>
              <a:rPr lang="en-US" sz="2300" dirty="0" err="1" smtClean="0">
                <a:solidFill>
                  <a:srgbClr val="FF0000"/>
                </a:solidFill>
              </a:rPr>
              <a:t>trouver</a:t>
            </a:r>
            <a:r>
              <a:rPr lang="en-US" sz="2300" dirty="0" smtClean="0">
                <a:solidFill>
                  <a:srgbClr val="FF0000"/>
                </a:solidFill>
              </a:rPr>
              <a:t> le masque de </a:t>
            </a:r>
            <a:r>
              <a:rPr lang="en-US" sz="2300" dirty="0" err="1" smtClean="0">
                <a:solidFill>
                  <a:srgbClr val="FF0000"/>
                </a:solidFill>
              </a:rPr>
              <a:t>chaque</a:t>
            </a:r>
            <a:r>
              <a:rPr lang="en-US" sz="2300" dirty="0" smtClean="0">
                <a:solidFill>
                  <a:srgbClr val="FF0000"/>
                </a:solidFill>
              </a:rPr>
              <a:t> sous </a:t>
            </a:r>
            <a:r>
              <a:rPr lang="en-US" sz="2300" dirty="0" err="1" smtClean="0">
                <a:solidFill>
                  <a:srgbClr val="FF0000"/>
                </a:solidFill>
              </a:rPr>
              <a:t>reseau</a:t>
            </a:r>
            <a:r>
              <a:rPr lang="en-US" sz="2300" dirty="0" smtClean="0">
                <a:solidFill>
                  <a:srgbClr val="FF0000"/>
                </a:solidFill>
              </a:rPr>
              <a:t> !!!!!</a:t>
            </a:r>
            <a:endParaRPr lang="en-US" sz="2300" dirty="0">
              <a:solidFill>
                <a:srgbClr val="FF0000"/>
              </a:solidFill>
            </a:endParaRPr>
          </a:p>
        </p:txBody>
      </p:sp>
    </p:spTree>
    <p:extLst>
      <p:ext uri="{BB962C8B-B14F-4D97-AF65-F5344CB8AC3E}">
        <p14:creationId xmlns:p14="http://schemas.microsoft.com/office/powerpoint/2010/main" val="33213585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Total = </a:t>
            </a:r>
            <a:r>
              <a:rPr lang="en-US" dirty="0" err="1" smtClean="0"/>
              <a:t>Plage</a:t>
            </a:r>
            <a:r>
              <a:rPr lang="en-US" dirty="0" smtClean="0"/>
              <a:t> des </a:t>
            </a:r>
            <a:r>
              <a:rPr lang="en-US" dirty="0" err="1" smtClean="0"/>
              <a:t>hotes</a:t>
            </a:r>
            <a:r>
              <a:rPr lang="en-US" dirty="0" smtClean="0"/>
              <a:t> + </a:t>
            </a:r>
            <a:r>
              <a:rPr lang="en-US" dirty="0" err="1" smtClean="0"/>
              <a:t>reseau</a:t>
            </a:r>
            <a:r>
              <a:rPr lang="en-US" dirty="0" smtClean="0"/>
              <a:t> + diffusion</a:t>
            </a:r>
            <a:endParaRPr lang="en-US" dirty="0"/>
          </a:p>
        </p:txBody>
      </p:sp>
      <p:sp>
        <p:nvSpPr>
          <p:cNvPr id="3" name="Content Placeholder 2"/>
          <p:cNvSpPr>
            <a:spLocks noGrp="1"/>
          </p:cNvSpPr>
          <p:nvPr>
            <p:ph sz="quarter" idx="1"/>
          </p:nvPr>
        </p:nvSpPr>
        <p:spPr/>
        <p:txBody>
          <a:bodyPr/>
          <a:lstStyle/>
          <a:p>
            <a:r>
              <a:rPr lang="en-US" dirty="0" smtClean="0"/>
              <a:t>256@total = /?</a:t>
            </a:r>
          </a:p>
          <a:p>
            <a:pPr lvl="1"/>
            <a:r>
              <a:rPr lang="en-US" dirty="0" smtClean="0"/>
              <a:t>256Total = 8 bits</a:t>
            </a:r>
          </a:p>
          <a:p>
            <a:endParaRPr lang="en-US" dirty="0"/>
          </a:p>
          <a:p>
            <a:endParaRPr lang="en-US" dirty="0" smtClean="0"/>
          </a:p>
          <a:p>
            <a:endParaRPr lang="en-US" dirty="0" smtClean="0"/>
          </a:p>
          <a:p>
            <a:pPr marL="0" indent="0">
              <a:buNone/>
            </a:pPr>
            <a:endParaRPr lang="en-US" dirty="0"/>
          </a:p>
          <a:p>
            <a:r>
              <a:rPr lang="en-US" dirty="0" smtClean="0"/>
              <a:t>32 @ total = / 27 </a:t>
            </a:r>
            <a:endParaRPr lang="en-US" dirty="0"/>
          </a:p>
        </p:txBody>
      </p:sp>
      <p:sp>
        <p:nvSpPr>
          <p:cNvPr id="4" name="Rectangle 3"/>
          <p:cNvSpPr/>
          <p:nvPr/>
        </p:nvSpPr>
        <p:spPr>
          <a:xfrm>
            <a:off x="1547664" y="2636912"/>
            <a:ext cx="6408712" cy="64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Adresse</a:t>
            </a:r>
            <a:r>
              <a:rPr lang="en-US" dirty="0" smtClean="0"/>
              <a:t> 32 bits</a:t>
            </a:r>
            <a:endParaRPr lang="en-US" dirty="0"/>
          </a:p>
        </p:txBody>
      </p:sp>
      <p:sp>
        <p:nvSpPr>
          <p:cNvPr id="5" name="Rectangle 4"/>
          <p:cNvSpPr/>
          <p:nvPr/>
        </p:nvSpPr>
        <p:spPr>
          <a:xfrm>
            <a:off x="1547664" y="3284984"/>
            <a:ext cx="3744416" cy="72008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a:t>
            </a:r>
          </a:p>
          <a:p>
            <a:pPr algn="ctr"/>
            <a:r>
              <a:rPr lang="en-US" dirty="0" err="1" smtClean="0"/>
              <a:t>Donc</a:t>
            </a:r>
            <a:r>
              <a:rPr lang="en-US" dirty="0" smtClean="0"/>
              <a:t> /32-8 = /24</a:t>
            </a:r>
            <a:endParaRPr lang="en-US" dirty="0"/>
          </a:p>
        </p:txBody>
      </p:sp>
      <p:sp>
        <p:nvSpPr>
          <p:cNvPr id="6" name="Rectangle 5"/>
          <p:cNvSpPr/>
          <p:nvPr/>
        </p:nvSpPr>
        <p:spPr>
          <a:xfrm>
            <a:off x="5292080" y="3284984"/>
            <a:ext cx="2664296" cy="72008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Hosts</a:t>
            </a:r>
          </a:p>
          <a:p>
            <a:pPr algn="ctr"/>
            <a:r>
              <a:rPr lang="en-US" b="1" dirty="0" smtClean="0"/>
              <a:t>8 bits </a:t>
            </a:r>
            <a:r>
              <a:rPr lang="en-US" dirty="0" smtClean="0"/>
              <a:t>= 2^8 =256</a:t>
            </a:r>
            <a:endParaRPr lang="en-US" dirty="0"/>
          </a:p>
        </p:txBody>
      </p:sp>
      <p:sp>
        <p:nvSpPr>
          <p:cNvPr id="7" name="TextBox 6"/>
          <p:cNvSpPr txBox="1"/>
          <p:nvPr/>
        </p:nvSpPr>
        <p:spPr>
          <a:xfrm>
            <a:off x="5508104" y="4005064"/>
            <a:ext cx="2448272" cy="369332"/>
          </a:xfrm>
          <a:prstGeom prst="rect">
            <a:avLst/>
          </a:prstGeom>
          <a:noFill/>
        </p:spPr>
        <p:txBody>
          <a:bodyPr wrap="square" rtlCol="0">
            <a:spAutoFit/>
          </a:bodyPr>
          <a:lstStyle/>
          <a:p>
            <a:r>
              <a:rPr lang="en-US" dirty="0" smtClean="0"/>
              <a:t>256 hosts total</a:t>
            </a:r>
            <a:endParaRPr lang="en-US" dirty="0"/>
          </a:p>
        </p:txBody>
      </p:sp>
      <p:sp>
        <p:nvSpPr>
          <p:cNvPr id="8" name="Rectangle 7"/>
          <p:cNvSpPr/>
          <p:nvPr/>
        </p:nvSpPr>
        <p:spPr>
          <a:xfrm>
            <a:off x="1558829" y="4705519"/>
            <a:ext cx="6408712" cy="64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Adresse</a:t>
            </a:r>
            <a:r>
              <a:rPr lang="en-US" dirty="0" smtClean="0"/>
              <a:t> 32 bits</a:t>
            </a:r>
            <a:endParaRPr lang="en-US" dirty="0"/>
          </a:p>
        </p:txBody>
      </p:sp>
      <p:sp>
        <p:nvSpPr>
          <p:cNvPr id="9" name="Rectangle 8"/>
          <p:cNvSpPr/>
          <p:nvPr/>
        </p:nvSpPr>
        <p:spPr>
          <a:xfrm>
            <a:off x="1558829" y="5353591"/>
            <a:ext cx="3744416" cy="72008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a:t>
            </a:r>
          </a:p>
          <a:p>
            <a:pPr algn="ctr"/>
            <a:r>
              <a:rPr lang="en-US" dirty="0" err="1" smtClean="0"/>
              <a:t>Donc</a:t>
            </a:r>
            <a:r>
              <a:rPr lang="en-US" dirty="0" smtClean="0"/>
              <a:t> /32-5 = /27</a:t>
            </a:r>
            <a:endParaRPr lang="en-US" dirty="0"/>
          </a:p>
        </p:txBody>
      </p:sp>
      <p:sp>
        <p:nvSpPr>
          <p:cNvPr id="10" name="Rectangle 9"/>
          <p:cNvSpPr/>
          <p:nvPr/>
        </p:nvSpPr>
        <p:spPr>
          <a:xfrm>
            <a:off x="5303245" y="5353591"/>
            <a:ext cx="2664296" cy="72008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Hosts</a:t>
            </a:r>
          </a:p>
          <a:p>
            <a:pPr algn="ctr"/>
            <a:r>
              <a:rPr lang="en-US" b="1" dirty="0" smtClean="0"/>
              <a:t>5 bits </a:t>
            </a:r>
            <a:r>
              <a:rPr lang="en-US" dirty="0" smtClean="0"/>
              <a:t>= 2^5 =32</a:t>
            </a:r>
            <a:endParaRPr lang="en-US" dirty="0"/>
          </a:p>
        </p:txBody>
      </p:sp>
      <p:sp>
        <p:nvSpPr>
          <p:cNvPr id="11" name="TextBox 10"/>
          <p:cNvSpPr txBox="1"/>
          <p:nvPr/>
        </p:nvSpPr>
        <p:spPr>
          <a:xfrm>
            <a:off x="5519269" y="6073671"/>
            <a:ext cx="2448272" cy="369332"/>
          </a:xfrm>
          <a:prstGeom prst="rect">
            <a:avLst/>
          </a:prstGeom>
          <a:noFill/>
        </p:spPr>
        <p:txBody>
          <a:bodyPr wrap="square" rtlCol="0">
            <a:spAutoFit/>
          </a:bodyPr>
          <a:lstStyle/>
          <a:p>
            <a:r>
              <a:rPr lang="en-US" dirty="0" smtClean="0"/>
              <a:t>32 hosts total</a:t>
            </a:r>
            <a:endParaRPr lang="en-US" dirty="0"/>
          </a:p>
        </p:txBody>
      </p:sp>
    </p:spTree>
    <p:extLst>
      <p:ext uri="{BB962C8B-B14F-4D97-AF65-F5344CB8AC3E}">
        <p14:creationId xmlns:p14="http://schemas.microsoft.com/office/powerpoint/2010/main" val="3840449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miter lim="800000"/>
            <a:headEnd/>
            <a:tailEnd/>
          </a:ln>
        </p:spPr>
        <p:txBody>
          <a:bodyPr/>
          <a:lstStyle/>
          <a:p>
            <a:fld id="{BC16CF53-6CE0-4116-AB93-8381890E18E3}" type="slidenum">
              <a:rPr lang="en-US" smtClean="0"/>
              <a:pPr/>
              <a:t>19</a:t>
            </a:fld>
            <a:endParaRPr lang="en-US" smtClean="0"/>
          </a:p>
        </p:txBody>
      </p:sp>
      <p:sp>
        <p:nvSpPr>
          <p:cNvPr id="16387" name="Rectangle 2"/>
          <p:cNvSpPr>
            <a:spLocks noGrp="1" noChangeArrowheads="1"/>
          </p:cNvSpPr>
          <p:nvPr>
            <p:ph type="title"/>
          </p:nvPr>
        </p:nvSpPr>
        <p:spPr>
          <a:xfrm>
            <a:off x="457200" y="304800"/>
            <a:ext cx="8305800" cy="838200"/>
          </a:xfrm>
        </p:spPr>
        <p:txBody>
          <a:bodyPr>
            <a:normAutofit/>
          </a:bodyPr>
          <a:lstStyle/>
          <a:p>
            <a:pPr eaLnBrk="1" hangingPunct="1"/>
            <a:r>
              <a:rPr lang="en-US" dirty="0" err="1" smtClean="0">
                <a:effectLst>
                  <a:outerShdw blurRad="38100" dist="38100" dir="2700000" algn="tl">
                    <a:srgbClr val="000000">
                      <a:alpha val="43137"/>
                    </a:srgbClr>
                  </a:outerShdw>
                </a:effectLst>
              </a:rPr>
              <a:t>Topologie</a:t>
            </a:r>
            <a:r>
              <a:rPr lang="en-US" dirty="0" smtClean="0">
                <a:effectLst>
                  <a:outerShdw blurRad="38100" dist="38100" dir="2700000" algn="tl">
                    <a:srgbClr val="000000">
                      <a:alpha val="43137"/>
                    </a:srgbClr>
                  </a:outerShdw>
                </a:effectLst>
              </a:rPr>
              <a:t> en </a:t>
            </a:r>
            <a:r>
              <a:rPr lang="en-US" dirty="0" err="1" smtClean="0">
                <a:effectLst>
                  <a:outerShdw blurRad="38100" dist="38100" dir="2700000" algn="tl">
                    <a:srgbClr val="000000">
                      <a:alpha val="43137"/>
                    </a:srgbClr>
                  </a:outerShdw>
                </a:effectLst>
              </a:rPr>
              <a:t>anneau</a:t>
            </a:r>
            <a:endParaRPr lang="en-US" dirty="0" smtClean="0">
              <a:effectLst>
                <a:outerShdw blurRad="38100" dist="38100" dir="2700000" algn="tl">
                  <a:srgbClr val="000000">
                    <a:alpha val="43137"/>
                  </a:srgbClr>
                </a:outerShdw>
              </a:effectLst>
            </a:endParaRPr>
          </a:p>
        </p:txBody>
      </p:sp>
      <p:sp>
        <p:nvSpPr>
          <p:cNvPr id="16388" name="Text Box 3"/>
          <p:cNvSpPr txBox="1">
            <a:spLocks noChangeArrowheads="1"/>
          </p:cNvSpPr>
          <p:nvPr/>
        </p:nvSpPr>
        <p:spPr bwMode="auto">
          <a:xfrm>
            <a:off x="304800" y="1600200"/>
            <a:ext cx="8610600" cy="1323439"/>
          </a:xfrm>
          <a:prstGeom prst="rect">
            <a:avLst/>
          </a:prstGeom>
          <a:noFill/>
          <a:ln w="57150">
            <a:noFill/>
            <a:miter lim="800000"/>
            <a:headEnd/>
            <a:tailEnd/>
          </a:ln>
          <a:effectLst/>
        </p:spPr>
        <p:txBody>
          <a:bodyPr>
            <a:spAutoFit/>
          </a:bodyPr>
          <a:lstStyle/>
          <a:p>
            <a:pPr algn="l">
              <a:buFont typeface="Arial" pitchFamily="34" charset="0"/>
              <a:buChar char="•"/>
            </a:pPr>
            <a:r>
              <a:rPr lang="fr-FR" sz="2000" dirty="0" smtClean="0">
                <a:solidFill>
                  <a:schemeClr val="tx2"/>
                </a:solidFill>
                <a:latin typeface="+mj-lt"/>
                <a:ea typeface="+mj-ea"/>
                <a:cs typeface="+mj-cs"/>
              </a:rPr>
              <a:t> Organisation </a:t>
            </a:r>
            <a:r>
              <a:rPr lang="fr-FR" sz="2000" dirty="0">
                <a:solidFill>
                  <a:schemeClr val="tx2"/>
                </a:solidFill>
                <a:latin typeface="+mj-lt"/>
                <a:ea typeface="+mj-ea"/>
                <a:cs typeface="+mj-cs"/>
              </a:rPr>
              <a:t>de réseau en anneau fermé où les systèmes présents s'échangent un ou des jetons (</a:t>
            </a:r>
            <a:r>
              <a:rPr lang="fr-FR" sz="2000" dirty="0" err="1">
                <a:solidFill>
                  <a:schemeClr val="tx2"/>
                </a:solidFill>
                <a:latin typeface="+mj-lt"/>
                <a:ea typeface="+mj-ea"/>
                <a:cs typeface="+mj-cs"/>
              </a:rPr>
              <a:t>token</a:t>
            </a:r>
            <a:r>
              <a:rPr lang="fr-FR" sz="2000" dirty="0">
                <a:solidFill>
                  <a:schemeClr val="tx2"/>
                </a:solidFill>
                <a:latin typeface="+mj-lt"/>
                <a:ea typeface="+mj-ea"/>
                <a:cs typeface="+mj-cs"/>
              </a:rPr>
              <a:t>), qui leur donne le droit d'envoyer des données sur le réseau. Le débit est de l'ordre de quelques Mbit/s.</a:t>
            </a:r>
            <a:endParaRPr lang="en-US" sz="2000" dirty="0">
              <a:solidFill>
                <a:schemeClr val="tx2"/>
              </a:solidFill>
              <a:latin typeface="+mj-lt"/>
              <a:ea typeface="+mj-ea"/>
              <a:cs typeface="+mj-cs"/>
            </a:endParaRPr>
          </a:p>
        </p:txBody>
      </p:sp>
      <p:graphicFrame>
        <p:nvGraphicFramePr>
          <p:cNvPr id="567300" name="Object 4"/>
          <p:cNvGraphicFramePr>
            <a:graphicFrameLocks noGrp="1" noChangeAspect="1"/>
          </p:cNvGraphicFramePr>
          <p:nvPr>
            <p:ph idx="1"/>
          </p:nvPr>
        </p:nvGraphicFramePr>
        <p:xfrm>
          <a:off x="838200" y="3352800"/>
          <a:ext cx="7391400" cy="3062288"/>
        </p:xfrm>
        <a:graphic>
          <a:graphicData uri="http://schemas.openxmlformats.org/presentationml/2006/ole">
            <mc:AlternateContent xmlns:mc="http://schemas.openxmlformats.org/markup-compatibility/2006">
              <mc:Choice xmlns:v="urn:schemas-microsoft-com:vml" Requires="v">
                <p:oleObj spid="_x0000_s6167" name="Bitmap Image" r:id="rId3" imgW="2123810" imgH="980952" progId="PBrush">
                  <p:embed/>
                </p:oleObj>
              </mc:Choice>
              <mc:Fallback>
                <p:oleObj name="Bitmap Image" r:id="rId3" imgW="2123810" imgH="980952"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52800"/>
                        <a:ext cx="7391400" cy="306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567300"/>
                                        </p:tgtEl>
                                        <p:attrNameLst>
                                          <p:attrName>style.visibility</p:attrName>
                                        </p:attrNameLst>
                                      </p:cBhvr>
                                      <p:to>
                                        <p:strVal val="visible"/>
                                      </p:to>
                                    </p:set>
                                    <p:anim to="" calcmode="lin" valueType="num">
                                      <p:cBhvr>
                                        <p:cTn id="7" dur="1" fill="hold"/>
                                        <p:tgtEl>
                                          <p:spTgt spid="56730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Total = </a:t>
            </a:r>
            <a:r>
              <a:rPr lang="en-US" dirty="0" err="1" smtClean="0"/>
              <a:t>Plage</a:t>
            </a:r>
            <a:r>
              <a:rPr lang="en-US" dirty="0" smtClean="0"/>
              <a:t> des </a:t>
            </a:r>
            <a:r>
              <a:rPr lang="en-US" dirty="0" err="1" smtClean="0"/>
              <a:t>hotes</a:t>
            </a:r>
            <a:r>
              <a:rPr lang="en-US" dirty="0" smtClean="0"/>
              <a:t> + </a:t>
            </a:r>
            <a:r>
              <a:rPr lang="en-US" dirty="0" err="1" smtClean="0"/>
              <a:t>reseau</a:t>
            </a:r>
            <a:r>
              <a:rPr lang="en-US" dirty="0" smtClean="0"/>
              <a:t> + diffusion</a:t>
            </a:r>
            <a:endParaRPr lang="en-US" dirty="0"/>
          </a:p>
        </p:txBody>
      </p:sp>
      <p:sp>
        <p:nvSpPr>
          <p:cNvPr id="3" name="Content Placeholder 2"/>
          <p:cNvSpPr>
            <a:spLocks noGrp="1"/>
          </p:cNvSpPr>
          <p:nvPr>
            <p:ph sz="quarter" idx="1"/>
          </p:nvPr>
        </p:nvSpPr>
        <p:spPr/>
        <p:txBody>
          <a:bodyPr/>
          <a:lstStyle/>
          <a:p>
            <a:r>
              <a:rPr lang="en-US" dirty="0" smtClean="0"/>
              <a:t>120@total = /?</a:t>
            </a:r>
          </a:p>
          <a:p>
            <a:pPr lvl="1"/>
            <a:r>
              <a:rPr lang="en-US" dirty="0" smtClean="0"/>
              <a:t>256Total = 8 bits</a:t>
            </a:r>
          </a:p>
          <a:p>
            <a:endParaRPr lang="en-US" dirty="0"/>
          </a:p>
          <a:p>
            <a:endParaRPr lang="en-US" dirty="0" smtClean="0"/>
          </a:p>
          <a:p>
            <a:endParaRPr lang="en-US" dirty="0" smtClean="0"/>
          </a:p>
          <a:p>
            <a:pPr marL="0" indent="0">
              <a:buNone/>
            </a:pPr>
            <a:endParaRPr lang="en-US" dirty="0"/>
          </a:p>
          <a:p>
            <a:r>
              <a:rPr lang="en-US" dirty="0" smtClean="0"/>
              <a:t>32 @ total = / 27 </a:t>
            </a:r>
            <a:endParaRPr lang="en-US" dirty="0"/>
          </a:p>
        </p:txBody>
      </p:sp>
      <p:sp>
        <p:nvSpPr>
          <p:cNvPr id="4" name="Rectangle 3"/>
          <p:cNvSpPr/>
          <p:nvPr/>
        </p:nvSpPr>
        <p:spPr>
          <a:xfrm>
            <a:off x="1547664" y="2636912"/>
            <a:ext cx="6408712" cy="64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Adresse</a:t>
            </a:r>
            <a:r>
              <a:rPr lang="en-US" dirty="0" smtClean="0"/>
              <a:t> 32 bits</a:t>
            </a:r>
            <a:endParaRPr lang="en-US" dirty="0"/>
          </a:p>
        </p:txBody>
      </p:sp>
      <p:sp>
        <p:nvSpPr>
          <p:cNvPr id="5" name="Rectangle 4"/>
          <p:cNvSpPr/>
          <p:nvPr/>
        </p:nvSpPr>
        <p:spPr>
          <a:xfrm>
            <a:off x="1547664" y="3284984"/>
            <a:ext cx="3744416" cy="72008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a:t>
            </a:r>
          </a:p>
          <a:p>
            <a:pPr algn="ctr"/>
            <a:r>
              <a:rPr lang="en-US" dirty="0" err="1" smtClean="0"/>
              <a:t>Donc</a:t>
            </a:r>
            <a:r>
              <a:rPr lang="en-US" dirty="0" smtClean="0"/>
              <a:t> /32-7 = /25</a:t>
            </a:r>
            <a:endParaRPr lang="en-US" dirty="0"/>
          </a:p>
        </p:txBody>
      </p:sp>
      <p:sp>
        <p:nvSpPr>
          <p:cNvPr id="6" name="Rectangle 5"/>
          <p:cNvSpPr/>
          <p:nvPr/>
        </p:nvSpPr>
        <p:spPr>
          <a:xfrm>
            <a:off x="5292080" y="3284984"/>
            <a:ext cx="2664296" cy="72008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Hosts</a:t>
            </a:r>
          </a:p>
          <a:p>
            <a:pPr algn="ctr"/>
            <a:r>
              <a:rPr lang="en-US" b="1" dirty="0" smtClean="0"/>
              <a:t>7 bits </a:t>
            </a:r>
            <a:r>
              <a:rPr lang="en-US" dirty="0" smtClean="0"/>
              <a:t>= 2^7 =128</a:t>
            </a:r>
            <a:endParaRPr lang="en-US" dirty="0"/>
          </a:p>
        </p:txBody>
      </p:sp>
      <p:sp>
        <p:nvSpPr>
          <p:cNvPr id="7" name="TextBox 6"/>
          <p:cNvSpPr txBox="1"/>
          <p:nvPr/>
        </p:nvSpPr>
        <p:spPr>
          <a:xfrm>
            <a:off x="5508104" y="4005064"/>
            <a:ext cx="2448272" cy="369332"/>
          </a:xfrm>
          <a:prstGeom prst="rect">
            <a:avLst/>
          </a:prstGeom>
          <a:noFill/>
        </p:spPr>
        <p:txBody>
          <a:bodyPr wrap="square" rtlCol="0">
            <a:spAutoFit/>
          </a:bodyPr>
          <a:lstStyle/>
          <a:p>
            <a:r>
              <a:rPr lang="en-US" dirty="0" smtClean="0"/>
              <a:t>120 hosts total</a:t>
            </a:r>
            <a:endParaRPr lang="en-US" dirty="0"/>
          </a:p>
        </p:txBody>
      </p:sp>
      <p:sp>
        <p:nvSpPr>
          <p:cNvPr id="8" name="Rectangle 7"/>
          <p:cNvSpPr/>
          <p:nvPr/>
        </p:nvSpPr>
        <p:spPr>
          <a:xfrm>
            <a:off x="1558829" y="4705519"/>
            <a:ext cx="6408712" cy="64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Adresse</a:t>
            </a:r>
            <a:r>
              <a:rPr lang="en-US" dirty="0" smtClean="0"/>
              <a:t> 32 bits</a:t>
            </a:r>
            <a:endParaRPr lang="en-US" dirty="0"/>
          </a:p>
        </p:txBody>
      </p:sp>
      <p:sp>
        <p:nvSpPr>
          <p:cNvPr id="9" name="Rectangle 8"/>
          <p:cNvSpPr/>
          <p:nvPr/>
        </p:nvSpPr>
        <p:spPr>
          <a:xfrm>
            <a:off x="1558829" y="5353591"/>
            <a:ext cx="3744416" cy="72008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a:t>
            </a:r>
          </a:p>
          <a:p>
            <a:pPr algn="ctr"/>
            <a:r>
              <a:rPr lang="en-US" dirty="0" err="1" smtClean="0"/>
              <a:t>Donc</a:t>
            </a:r>
            <a:r>
              <a:rPr lang="en-US" dirty="0" smtClean="0"/>
              <a:t> /32-5 = /27</a:t>
            </a:r>
            <a:endParaRPr lang="en-US" dirty="0"/>
          </a:p>
        </p:txBody>
      </p:sp>
      <p:sp>
        <p:nvSpPr>
          <p:cNvPr id="10" name="Rectangle 9"/>
          <p:cNvSpPr/>
          <p:nvPr/>
        </p:nvSpPr>
        <p:spPr>
          <a:xfrm>
            <a:off x="5303245" y="5353591"/>
            <a:ext cx="2664296" cy="72008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Hosts</a:t>
            </a:r>
          </a:p>
          <a:p>
            <a:pPr algn="ctr"/>
            <a:r>
              <a:rPr lang="en-US" b="1" dirty="0" smtClean="0"/>
              <a:t>5 bits </a:t>
            </a:r>
            <a:r>
              <a:rPr lang="en-US" dirty="0" smtClean="0"/>
              <a:t>= 2^5 =32</a:t>
            </a:r>
            <a:endParaRPr lang="en-US" dirty="0"/>
          </a:p>
        </p:txBody>
      </p:sp>
      <p:sp>
        <p:nvSpPr>
          <p:cNvPr id="11" name="TextBox 10"/>
          <p:cNvSpPr txBox="1"/>
          <p:nvPr/>
        </p:nvSpPr>
        <p:spPr>
          <a:xfrm>
            <a:off x="5519269" y="6073671"/>
            <a:ext cx="2448272" cy="369332"/>
          </a:xfrm>
          <a:prstGeom prst="rect">
            <a:avLst/>
          </a:prstGeom>
          <a:noFill/>
        </p:spPr>
        <p:txBody>
          <a:bodyPr wrap="square" rtlCol="0">
            <a:spAutoFit/>
          </a:bodyPr>
          <a:lstStyle/>
          <a:p>
            <a:r>
              <a:rPr lang="en-US" dirty="0" smtClean="0"/>
              <a:t>32 hosts total</a:t>
            </a:r>
            <a:endParaRPr lang="en-US" dirty="0"/>
          </a:p>
        </p:txBody>
      </p:sp>
    </p:spTree>
    <p:extLst>
      <p:ext uri="{BB962C8B-B14F-4D97-AF65-F5344CB8AC3E}">
        <p14:creationId xmlns:p14="http://schemas.microsoft.com/office/powerpoint/2010/main" val="35400259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/24 = 2^8 = 256 @ total, 256-2=254@hosts</a:t>
            </a:r>
            <a:endParaRPr lang="en-US" dirty="0"/>
          </a:p>
        </p:txBody>
      </p:sp>
      <p:sp>
        <p:nvSpPr>
          <p:cNvPr id="3" name="Content Placeholder 2"/>
          <p:cNvSpPr>
            <a:spLocks noGrp="1"/>
          </p:cNvSpPr>
          <p:nvPr>
            <p:ph sz="quarter" idx="1"/>
          </p:nvPr>
        </p:nvSpPr>
        <p:spPr>
          <a:xfrm>
            <a:off x="539552" y="2996952"/>
            <a:ext cx="8147248" cy="1872208"/>
          </a:xfrm>
        </p:spPr>
        <p:style>
          <a:lnRef idx="2">
            <a:schemeClr val="accent5"/>
          </a:lnRef>
          <a:fillRef idx="1">
            <a:schemeClr val="lt1"/>
          </a:fillRef>
          <a:effectRef idx="0">
            <a:schemeClr val="accent5"/>
          </a:effectRef>
          <a:fontRef idx="minor">
            <a:schemeClr val="dk1"/>
          </a:fontRef>
        </p:style>
        <p:txBody>
          <a:bodyPr>
            <a:normAutofit lnSpcReduction="10000"/>
          </a:bodyPr>
          <a:lstStyle/>
          <a:p>
            <a:pPr marL="0" indent="0" algn="ctr">
              <a:buNone/>
            </a:pPr>
            <a:r>
              <a:rPr lang="en-US" dirty="0" err="1" smtClean="0"/>
              <a:t>Plage</a:t>
            </a:r>
            <a:r>
              <a:rPr lang="en-US" dirty="0" smtClean="0"/>
              <a:t> des </a:t>
            </a:r>
            <a:r>
              <a:rPr lang="fr-FR" dirty="0" smtClean="0"/>
              <a:t>hôtes</a:t>
            </a:r>
            <a:endParaRPr lang="en-US" dirty="0" smtClean="0"/>
          </a:p>
          <a:p>
            <a:pPr marL="0" indent="0" algn="ctr">
              <a:buNone/>
            </a:pPr>
            <a:r>
              <a:rPr lang="fr-FR" dirty="0" smtClean="0"/>
              <a:t>[192.168.1.1 – 192.168.1.254]</a:t>
            </a:r>
          </a:p>
          <a:p>
            <a:pPr marL="0" indent="0" algn="ctr">
              <a:buNone/>
            </a:pPr>
            <a:r>
              <a:rPr lang="fr-FR" dirty="0" smtClean="0"/>
              <a:t>Nombre = 254 machines</a:t>
            </a:r>
          </a:p>
          <a:p>
            <a:pPr marL="0" indent="0" algn="ctr">
              <a:buNone/>
            </a:pPr>
            <a:r>
              <a:rPr lang="fr-FR" dirty="0" smtClean="0"/>
              <a:t>2^(32-24)-2 = 256-2 = 254 machines</a:t>
            </a:r>
            <a:endParaRPr lang="fr-FR" dirty="0"/>
          </a:p>
        </p:txBody>
      </p:sp>
      <p:sp>
        <p:nvSpPr>
          <p:cNvPr id="4" name="Rectangle 3"/>
          <p:cNvSpPr/>
          <p:nvPr/>
        </p:nvSpPr>
        <p:spPr>
          <a:xfrm>
            <a:off x="-36512" y="1219200"/>
            <a:ext cx="576064" cy="4937760"/>
          </a:xfrm>
          <a:prstGeom prst="rect">
            <a:avLst/>
          </a:prstGeom>
          <a:ln/>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fr-FR" dirty="0" smtClean="0"/>
              <a:t>Adresse </a:t>
            </a:r>
            <a:r>
              <a:rPr lang="fr-FR" dirty="0" err="1" smtClean="0"/>
              <a:t>Reseau</a:t>
            </a:r>
            <a:endParaRPr lang="en-US" dirty="0"/>
          </a:p>
        </p:txBody>
      </p:sp>
      <p:sp>
        <p:nvSpPr>
          <p:cNvPr id="5" name="Rectangle 4"/>
          <p:cNvSpPr/>
          <p:nvPr/>
        </p:nvSpPr>
        <p:spPr>
          <a:xfrm>
            <a:off x="8567936" y="1210586"/>
            <a:ext cx="576064" cy="4937760"/>
          </a:xfrm>
          <a:prstGeom prst="rect">
            <a:avLst/>
          </a:prstGeom>
          <a:ln/>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fr-FR" dirty="0"/>
              <a:t>Adresse </a:t>
            </a:r>
            <a:r>
              <a:rPr lang="fr-FR" dirty="0" smtClean="0"/>
              <a:t>Diffusion SR1</a:t>
            </a:r>
            <a:endParaRPr lang="en-US" dirty="0"/>
          </a:p>
        </p:txBody>
      </p:sp>
      <p:cxnSp>
        <p:nvCxnSpPr>
          <p:cNvPr id="7" name="Straight Arrow Connector 6"/>
          <p:cNvCxnSpPr/>
          <p:nvPr/>
        </p:nvCxnSpPr>
        <p:spPr>
          <a:xfrm>
            <a:off x="9180004" y="2074502"/>
            <a:ext cx="504056" cy="86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468036" y="2218518"/>
            <a:ext cx="504056" cy="369332"/>
          </a:xfrm>
          <a:prstGeom prst="rect">
            <a:avLst/>
          </a:prstGeom>
          <a:noFill/>
        </p:spPr>
        <p:txBody>
          <a:bodyPr wrap="square" rtlCol="0">
            <a:spAutoFit/>
          </a:bodyPr>
          <a:lstStyle/>
          <a:p>
            <a:r>
              <a:rPr lang="fr-FR" dirty="0" smtClean="0"/>
              <a:t>+1</a:t>
            </a:r>
            <a:endParaRPr lang="en-US" dirty="0"/>
          </a:p>
        </p:txBody>
      </p:sp>
      <p:cxnSp>
        <p:nvCxnSpPr>
          <p:cNvPr id="10" name="Straight Arrow Connector 9"/>
          <p:cNvCxnSpPr/>
          <p:nvPr/>
        </p:nvCxnSpPr>
        <p:spPr>
          <a:xfrm flipH="1">
            <a:off x="8096720" y="2091750"/>
            <a:ext cx="471216" cy="90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39844" y="2195572"/>
            <a:ext cx="504056" cy="369332"/>
          </a:xfrm>
          <a:prstGeom prst="rect">
            <a:avLst/>
          </a:prstGeom>
          <a:noFill/>
        </p:spPr>
        <p:txBody>
          <a:bodyPr wrap="square" rtlCol="0">
            <a:spAutoFit/>
          </a:bodyPr>
          <a:lstStyle/>
          <a:p>
            <a:r>
              <a:rPr lang="fr-FR" dirty="0"/>
              <a:t>-</a:t>
            </a:r>
            <a:r>
              <a:rPr lang="fr-FR" dirty="0" smtClean="0"/>
              <a:t>1</a:t>
            </a:r>
            <a:endParaRPr lang="en-US" dirty="0"/>
          </a:p>
        </p:txBody>
      </p:sp>
      <p:sp>
        <p:nvSpPr>
          <p:cNvPr id="6" name="TextBox 5"/>
          <p:cNvSpPr txBox="1"/>
          <p:nvPr/>
        </p:nvSpPr>
        <p:spPr>
          <a:xfrm>
            <a:off x="9468036" y="3429000"/>
            <a:ext cx="1944724" cy="369332"/>
          </a:xfrm>
          <a:prstGeom prst="rect">
            <a:avLst/>
          </a:prstGeom>
          <a:noFill/>
        </p:spPr>
        <p:txBody>
          <a:bodyPr wrap="square" rtlCol="0">
            <a:spAutoFit/>
          </a:bodyPr>
          <a:lstStyle/>
          <a:p>
            <a:r>
              <a:rPr lang="en-US" dirty="0" err="1" smtClean="0"/>
              <a:t>Reseau</a:t>
            </a:r>
            <a:r>
              <a:rPr lang="en-US" dirty="0" smtClean="0"/>
              <a:t> </a:t>
            </a:r>
            <a:r>
              <a:rPr lang="en-US" dirty="0" err="1" smtClean="0"/>
              <a:t>suivant</a:t>
            </a:r>
            <a:endParaRPr lang="en-US" dirty="0"/>
          </a:p>
        </p:txBody>
      </p:sp>
    </p:spTree>
    <p:extLst>
      <p:ext uri="{BB962C8B-B14F-4D97-AF65-F5344CB8AC3E}">
        <p14:creationId xmlns:p14="http://schemas.microsoft.com/office/powerpoint/2010/main" val="36748412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196.200.1.0/24 sur 5 sous </a:t>
            </a:r>
            <a:r>
              <a:rPr lang="en-US" dirty="0" err="1" smtClean="0"/>
              <a:t>reseaux</a:t>
            </a:r>
            <a:endParaRPr lang="en-US" dirty="0"/>
          </a:p>
        </p:txBody>
      </p:sp>
      <p:sp>
        <p:nvSpPr>
          <p:cNvPr id="3" name="Content Placeholder 2"/>
          <p:cNvSpPr>
            <a:spLocks noGrp="1"/>
          </p:cNvSpPr>
          <p:nvPr>
            <p:ph sz="quarter" idx="1"/>
          </p:nvPr>
        </p:nvSpPr>
        <p:spPr/>
        <p:txBody>
          <a:bodyPr/>
          <a:lstStyle/>
          <a:p>
            <a:pPr marL="0" indent="0">
              <a:buNone/>
            </a:pPr>
            <a:r>
              <a:rPr lang="en-US" dirty="0" smtClean="0"/>
              <a:t>Next step: </a:t>
            </a:r>
            <a:r>
              <a:rPr lang="en-US" dirty="0" err="1" smtClean="0"/>
              <a:t>calculer</a:t>
            </a:r>
            <a:r>
              <a:rPr lang="en-US" dirty="0" smtClean="0"/>
              <a:t> le pas  /27 </a:t>
            </a:r>
            <a:r>
              <a:rPr lang="en-US" dirty="0" err="1" smtClean="0"/>
              <a:t>donc</a:t>
            </a:r>
            <a:r>
              <a:rPr lang="en-US" dirty="0" smtClean="0"/>
              <a:t> pas = 2^32-27=2^5=32</a:t>
            </a:r>
          </a:p>
          <a:p>
            <a:r>
              <a:rPr lang="en-US" dirty="0" smtClean="0"/>
              <a:t>SR1:	196.200.1.0			/27</a:t>
            </a:r>
          </a:p>
          <a:p>
            <a:r>
              <a:rPr lang="en-US" dirty="0" smtClean="0"/>
              <a:t>SR2:	</a:t>
            </a:r>
            <a:r>
              <a:rPr lang="en-US" dirty="0"/>
              <a:t> </a:t>
            </a:r>
            <a:r>
              <a:rPr lang="en-US" dirty="0" smtClean="0"/>
              <a:t>196.200.1.32</a:t>
            </a:r>
            <a:r>
              <a:rPr lang="en-US" dirty="0"/>
              <a:t>			</a:t>
            </a:r>
            <a:r>
              <a:rPr lang="en-US" dirty="0" smtClean="0"/>
              <a:t>/</a:t>
            </a:r>
            <a:r>
              <a:rPr lang="en-US" dirty="0"/>
              <a:t>27</a:t>
            </a:r>
          </a:p>
          <a:p>
            <a:r>
              <a:rPr lang="en-US" dirty="0" smtClean="0"/>
              <a:t>SR3:</a:t>
            </a:r>
            <a:r>
              <a:rPr lang="en-US" dirty="0"/>
              <a:t>	 </a:t>
            </a:r>
            <a:r>
              <a:rPr lang="en-US" dirty="0" smtClean="0"/>
              <a:t>196.200.1.64</a:t>
            </a:r>
            <a:r>
              <a:rPr lang="en-US" dirty="0"/>
              <a:t>			/27</a:t>
            </a:r>
          </a:p>
          <a:p>
            <a:r>
              <a:rPr lang="en-US" dirty="0" smtClean="0"/>
              <a:t>SR4:</a:t>
            </a:r>
            <a:r>
              <a:rPr lang="en-US" dirty="0"/>
              <a:t>	 </a:t>
            </a:r>
            <a:r>
              <a:rPr lang="en-US" dirty="0" smtClean="0"/>
              <a:t>196.200.1.128 </a:t>
            </a:r>
            <a:r>
              <a:rPr lang="en-US" dirty="0"/>
              <a:t>		/27</a:t>
            </a:r>
          </a:p>
          <a:p>
            <a:r>
              <a:rPr lang="en-US" dirty="0" smtClean="0"/>
              <a:t>SR5:</a:t>
            </a:r>
            <a:r>
              <a:rPr lang="en-US" dirty="0"/>
              <a:t>					/27</a:t>
            </a:r>
          </a:p>
          <a:p>
            <a:r>
              <a:rPr lang="en-US" dirty="0" smtClean="0"/>
              <a:t>SR6:</a:t>
            </a:r>
            <a:r>
              <a:rPr lang="en-US" dirty="0"/>
              <a:t>					/27</a:t>
            </a:r>
          </a:p>
          <a:p>
            <a:r>
              <a:rPr lang="en-US" dirty="0" smtClean="0"/>
              <a:t>SR7:</a:t>
            </a:r>
            <a:r>
              <a:rPr lang="en-US" dirty="0"/>
              <a:t>					/27</a:t>
            </a:r>
          </a:p>
          <a:p>
            <a:r>
              <a:rPr lang="en-US" dirty="0" smtClean="0"/>
              <a:t>SR8:</a:t>
            </a:r>
            <a:r>
              <a:rPr lang="en-US" dirty="0"/>
              <a:t>					/27</a:t>
            </a:r>
          </a:p>
          <a:p>
            <a:endParaRPr lang="en-US" dirty="0" smtClean="0"/>
          </a:p>
        </p:txBody>
      </p:sp>
    </p:spTree>
    <p:extLst>
      <p:ext uri="{BB962C8B-B14F-4D97-AF65-F5344CB8AC3E}">
        <p14:creationId xmlns:p14="http://schemas.microsoft.com/office/powerpoint/2010/main" val="16326865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196.200.1.0/27   </a:t>
            </a:r>
            <a:r>
              <a:rPr lang="en-US" dirty="0" err="1" smtClean="0"/>
              <a:t>Calculer</a:t>
            </a:r>
            <a:r>
              <a:rPr lang="en-US" dirty="0" smtClean="0"/>
              <a:t> diffusion</a:t>
            </a:r>
            <a:endParaRPr lang="en-US" dirty="0"/>
          </a:p>
        </p:txBody>
      </p:sp>
      <p:sp>
        <p:nvSpPr>
          <p:cNvPr id="3" name="Content Placeholder 2"/>
          <p:cNvSpPr>
            <a:spLocks noGrp="1"/>
          </p:cNvSpPr>
          <p:nvPr>
            <p:ph sz="quarter" idx="1"/>
          </p:nvPr>
        </p:nvSpPr>
        <p:spPr/>
        <p:txBody>
          <a:bodyPr/>
          <a:lstStyle/>
          <a:p>
            <a:r>
              <a:rPr lang="en-US" dirty="0">
                <a:solidFill>
                  <a:srgbClr val="FF0000"/>
                </a:solidFill>
              </a:rPr>
              <a:t>1100 0010. 1100 1000. 0000 0001. </a:t>
            </a:r>
            <a:r>
              <a:rPr lang="en-US" dirty="0" smtClean="0">
                <a:solidFill>
                  <a:srgbClr val="FF0000"/>
                </a:solidFill>
              </a:rPr>
              <a:t>000</a:t>
            </a:r>
            <a:r>
              <a:rPr lang="en-US" dirty="0" smtClean="0">
                <a:solidFill>
                  <a:srgbClr val="00B0F0"/>
                </a:solidFill>
              </a:rPr>
              <a:t>1 1111</a:t>
            </a:r>
          </a:p>
          <a:p>
            <a:r>
              <a:rPr lang="en-US" dirty="0" smtClean="0">
                <a:solidFill>
                  <a:srgbClr val="00B0F0"/>
                </a:solidFill>
              </a:rPr>
              <a:t>196	         .200	     .  1		   .  31	</a:t>
            </a:r>
            <a:endParaRPr lang="en-US" dirty="0" smtClean="0"/>
          </a:p>
          <a:p>
            <a:endParaRPr lang="en-US" dirty="0">
              <a:solidFill>
                <a:srgbClr val="00B0F0"/>
              </a:solidFill>
            </a:endParaRPr>
          </a:p>
          <a:p>
            <a:r>
              <a:rPr lang="en-US" dirty="0" smtClean="0">
                <a:solidFill>
                  <a:srgbClr val="FF0000"/>
                </a:solidFill>
              </a:rPr>
              <a:t>Rappel. Pour </a:t>
            </a:r>
            <a:r>
              <a:rPr lang="en-US" dirty="0" err="1" smtClean="0">
                <a:solidFill>
                  <a:srgbClr val="FF0000"/>
                </a:solidFill>
              </a:rPr>
              <a:t>calculer</a:t>
            </a:r>
            <a:r>
              <a:rPr lang="en-US" dirty="0" smtClean="0">
                <a:solidFill>
                  <a:srgbClr val="FF0000"/>
                </a:solidFill>
              </a:rPr>
              <a:t> diffusion, on </a:t>
            </a:r>
            <a:r>
              <a:rPr lang="en-US" dirty="0" err="1" smtClean="0">
                <a:solidFill>
                  <a:srgbClr val="FF0000"/>
                </a:solidFill>
              </a:rPr>
              <a:t>va</a:t>
            </a:r>
            <a:r>
              <a:rPr lang="en-US" dirty="0" smtClean="0">
                <a:solidFill>
                  <a:srgbClr val="FF0000"/>
                </a:solidFill>
              </a:rPr>
              <a:t> </a:t>
            </a:r>
            <a:r>
              <a:rPr lang="en-US" dirty="0" err="1" smtClean="0">
                <a:solidFill>
                  <a:srgbClr val="FF0000"/>
                </a:solidFill>
              </a:rPr>
              <a:t>convertir</a:t>
            </a:r>
            <a:r>
              <a:rPr lang="en-US" dirty="0" smtClean="0">
                <a:solidFill>
                  <a:srgbClr val="FF0000"/>
                </a:solidFill>
              </a:rPr>
              <a:t> </a:t>
            </a:r>
            <a:r>
              <a:rPr lang="en-US" dirty="0" err="1" smtClean="0">
                <a:solidFill>
                  <a:srgbClr val="FF0000"/>
                </a:solidFill>
              </a:rPr>
              <a:t>l’addresse</a:t>
            </a:r>
            <a:r>
              <a:rPr lang="en-US" dirty="0" smtClean="0">
                <a:solidFill>
                  <a:srgbClr val="FF0000"/>
                </a:solidFill>
              </a:rPr>
              <a:t> </a:t>
            </a:r>
            <a:r>
              <a:rPr lang="en-US" dirty="0" err="1" smtClean="0">
                <a:solidFill>
                  <a:srgbClr val="FF0000"/>
                </a:solidFill>
              </a:rPr>
              <a:t>en</a:t>
            </a:r>
            <a:r>
              <a:rPr lang="en-US" dirty="0" smtClean="0">
                <a:solidFill>
                  <a:srgbClr val="FF0000"/>
                </a:solidFill>
              </a:rPr>
              <a:t> </a:t>
            </a:r>
            <a:r>
              <a:rPr lang="en-US" dirty="0" err="1" smtClean="0">
                <a:solidFill>
                  <a:srgbClr val="FF0000"/>
                </a:solidFill>
              </a:rPr>
              <a:t>binaire</a:t>
            </a:r>
            <a:r>
              <a:rPr lang="en-US" dirty="0" smtClean="0">
                <a:solidFill>
                  <a:srgbClr val="FF0000"/>
                </a:solidFill>
              </a:rPr>
              <a:t>, </a:t>
            </a:r>
            <a:r>
              <a:rPr lang="en-US" dirty="0" err="1" smtClean="0">
                <a:solidFill>
                  <a:srgbClr val="FF0000"/>
                </a:solidFill>
              </a:rPr>
              <a:t>garder</a:t>
            </a:r>
            <a:r>
              <a:rPr lang="en-US" dirty="0" smtClean="0">
                <a:solidFill>
                  <a:srgbClr val="FF0000"/>
                </a:solidFill>
              </a:rPr>
              <a:t> n premiers bit=masque</a:t>
            </a:r>
            <a:r>
              <a:rPr lang="en-US" dirty="0" smtClean="0">
                <a:solidFill>
                  <a:srgbClr val="00B0F0"/>
                </a:solidFill>
              </a:rPr>
              <a:t>, </a:t>
            </a:r>
            <a:r>
              <a:rPr lang="en-US" dirty="0" err="1" smtClean="0">
                <a:solidFill>
                  <a:srgbClr val="00B0F0"/>
                </a:solidFill>
              </a:rPr>
              <a:t>remplacer</a:t>
            </a:r>
            <a:r>
              <a:rPr lang="en-US" dirty="0" smtClean="0">
                <a:solidFill>
                  <a:srgbClr val="00B0F0"/>
                </a:solidFill>
              </a:rPr>
              <a:t> le </a:t>
            </a:r>
            <a:r>
              <a:rPr lang="en-US" dirty="0" err="1" smtClean="0">
                <a:solidFill>
                  <a:srgbClr val="00B0F0"/>
                </a:solidFill>
              </a:rPr>
              <a:t>reste</a:t>
            </a:r>
            <a:r>
              <a:rPr lang="en-US" dirty="0" smtClean="0">
                <a:solidFill>
                  <a:srgbClr val="00B0F0"/>
                </a:solidFill>
              </a:rPr>
              <a:t> par des 1</a:t>
            </a:r>
          </a:p>
          <a:p>
            <a:endParaRPr lang="en-US" dirty="0">
              <a:solidFill>
                <a:srgbClr val="00B0F0"/>
              </a:solidFill>
            </a:endParaRPr>
          </a:p>
          <a:p>
            <a:endParaRPr lang="en-US" dirty="0">
              <a:solidFill>
                <a:srgbClr val="00B0F0"/>
              </a:solidFill>
            </a:endParaRPr>
          </a:p>
        </p:txBody>
      </p:sp>
    </p:spTree>
    <p:extLst>
      <p:ext uri="{BB962C8B-B14F-4D97-AF65-F5344CB8AC3E}">
        <p14:creationId xmlns:p14="http://schemas.microsoft.com/office/powerpoint/2010/main" val="261458929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196.200.1.32/27   </a:t>
            </a:r>
            <a:r>
              <a:rPr lang="en-US" dirty="0" err="1" smtClean="0"/>
              <a:t>Calculer</a:t>
            </a:r>
            <a:r>
              <a:rPr lang="en-US" dirty="0" smtClean="0"/>
              <a:t> diffusion</a:t>
            </a:r>
            <a:endParaRPr lang="en-US" dirty="0"/>
          </a:p>
        </p:txBody>
      </p:sp>
      <p:sp>
        <p:nvSpPr>
          <p:cNvPr id="3" name="Content Placeholder 2"/>
          <p:cNvSpPr>
            <a:spLocks noGrp="1"/>
          </p:cNvSpPr>
          <p:nvPr>
            <p:ph sz="quarter" idx="1"/>
          </p:nvPr>
        </p:nvSpPr>
        <p:spPr/>
        <p:txBody>
          <a:bodyPr/>
          <a:lstStyle/>
          <a:p>
            <a:r>
              <a:rPr lang="en-US" dirty="0">
                <a:solidFill>
                  <a:srgbClr val="FF0000"/>
                </a:solidFill>
              </a:rPr>
              <a:t>1100 0010. 1100 1000. 0000 0001. </a:t>
            </a:r>
            <a:r>
              <a:rPr lang="en-US" dirty="0" smtClean="0">
                <a:solidFill>
                  <a:srgbClr val="FF0000"/>
                </a:solidFill>
              </a:rPr>
              <a:t>001</a:t>
            </a:r>
            <a:r>
              <a:rPr lang="en-US" dirty="0" smtClean="0">
                <a:solidFill>
                  <a:srgbClr val="00B0F0"/>
                </a:solidFill>
              </a:rPr>
              <a:t>1 1111</a:t>
            </a:r>
          </a:p>
          <a:p>
            <a:r>
              <a:rPr lang="en-US" dirty="0" smtClean="0">
                <a:solidFill>
                  <a:srgbClr val="00B0F0"/>
                </a:solidFill>
              </a:rPr>
              <a:t>196	         .200	     .  1		   .  63	</a:t>
            </a:r>
            <a:endParaRPr lang="en-US" dirty="0" smtClean="0"/>
          </a:p>
          <a:p>
            <a:endParaRPr lang="en-US" dirty="0">
              <a:solidFill>
                <a:srgbClr val="00B0F0"/>
              </a:solidFill>
            </a:endParaRPr>
          </a:p>
          <a:p>
            <a:r>
              <a:rPr lang="en-US" dirty="0" smtClean="0">
                <a:solidFill>
                  <a:srgbClr val="FF0000"/>
                </a:solidFill>
              </a:rPr>
              <a:t>Rappel. Pour </a:t>
            </a:r>
            <a:r>
              <a:rPr lang="en-US" dirty="0" err="1" smtClean="0">
                <a:solidFill>
                  <a:srgbClr val="FF0000"/>
                </a:solidFill>
              </a:rPr>
              <a:t>calculer</a:t>
            </a:r>
            <a:r>
              <a:rPr lang="en-US" dirty="0" smtClean="0">
                <a:solidFill>
                  <a:srgbClr val="FF0000"/>
                </a:solidFill>
              </a:rPr>
              <a:t> diffusion, on </a:t>
            </a:r>
            <a:r>
              <a:rPr lang="en-US" dirty="0" err="1" smtClean="0">
                <a:solidFill>
                  <a:srgbClr val="FF0000"/>
                </a:solidFill>
              </a:rPr>
              <a:t>va</a:t>
            </a:r>
            <a:r>
              <a:rPr lang="en-US" dirty="0" smtClean="0">
                <a:solidFill>
                  <a:srgbClr val="FF0000"/>
                </a:solidFill>
              </a:rPr>
              <a:t> </a:t>
            </a:r>
            <a:r>
              <a:rPr lang="en-US" dirty="0" err="1" smtClean="0">
                <a:solidFill>
                  <a:srgbClr val="FF0000"/>
                </a:solidFill>
              </a:rPr>
              <a:t>convertir</a:t>
            </a:r>
            <a:r>
              <a:rPr lang="en-US" dirty="0" smtClean="0">
                <a:solidFill>
                  <a:srgbClr val="FF0000"/>
                </a:solidFill>
              </a:rPr>
              <a:t> </a:t>
            </a:r>
            <a:r>
              <a:rPr lang="en-US" dirty="0" err="1" smtClean="0">
                <a:solidFill>
                  <a:srgbClr val="FF0000"/>
                </a:solidFill>
              </a:rPr>
              <a:t>l’addresse</a:t>
            </a:r>
            <a:r>
              <a:rPr lang="en-US" dirty="0" smtClean="0">
                <a:solidFill>
                  <a:srgbClr val="FF0000"/>
                </a:solidFill>
              </a:rPr>
              <a:t> </a:t>
            </a:r>
            <a:r>
              <a:rPr lang="en-US" dirty="0" err="1" smtClean="0">
                <a:solidFill>
                  <a:srgbClr val="FF0000"/>
                </a:solidFill>
              </a:rPr>
              <a:t>en</a:t>
            </a:r>
            <a:r>
              <a:rPr lang="en-US" dirty="0" smtClean="0">
                <a:solidFill>
                  <a:srgbClr val="FF0000"/>
                </a:solidFill>
              </a:rPr>
              <a:t> </a:t>
            </a:r>
            <a:r>
              <a:rPr lang="en-US" dirty="0" err="1" smtClean="0">
                <a:solidFill>
                  <a:srgbClr val="FF0000"/>
                </a:solidFill>
              </a:rPr>
              <a:t>binaire</a:t>
            </a:r>
            <a:r>
              <a:rPr lang="en-US" dirty="0" smtClean="0">
                <a:solidFill>
                  <a:srgbClr val="FF0000"/>
                </a:solidFill>
              </a:rPr>
              <a:t>, </a:t>
            </a:r>
            <a:r>
              <a:rPr lang="en-US" dirty="0" err="1" smtClean="0">
                <a:solidFill>
                  <a:srgbClr val="FF0000"/>
                </a:solidFill>
              </a:rPr>
              <a:t>garder</a:t>
            </a:r>
            <a:r>
              <a:rPr lang="en-US" dirty="0" smtClean="0">
                <a:solidFill>
                  <a:srgbClr val="FF0000"/>
                </a:solidFill>
              </a:rPr>
              <a:t> n premiers bit=masque</a:t>
            </a:r>
            <a:r>
              <a:rPr lang="en-US" dirty="0" smtClean="0">
                <a:solidFill>
                  <a:srgbClr val="00B0F0"/>
                </a:solidFill>
              </a:rPr>
              <a:t>, </a:t>
            </a:r>
            <a:r>
              <a:rPr lang="en-US" dirty="0" err="1" smtClean="0">
                <a:solidFill>
                  <a:srgbClr val="00B0F0"/>
                </a:solidFill>
              </a:rPr>
              <a:t>remplacer</a:t>
            </a:r>
            <a:r>
              <a:rPr lang="en-US" dirty="0" smtClean="0">
                <a:solidFill>
                  <a:srgbClr val="00B0F0"/>
                </a:solidFill>
              </a:rPr>
              <a:t> le </a:t>
            </a:r>
            <a:r>
              <a:rPr lang="en-US" dirty="0" err="1" smtClean="0">
                <a:solidFill>
                  <a:srgbClr val="00B0F0"/>
                </a:solidFill>
              </a:rPr>
              <a:t>reste</a:t>
            </a:r>
            <a:r>
              <a:rPr lang="en-US" dirty="0" smtClean="0">
                <a:solidFill>
                  <a:srgbClr val="00B0F0"/>
                </a:solidFill>
              </a:rPr>
              <a:t> par des 1</a:t>
            </a:r>
          </a:p>
          <a:p>
            <a:endParaRPr lang="en-US" dirty="0">
              <a:solidFill>
                <a:srgbClr val="00B0F0"/>
              </a:solidFill>
            </a:endParaRPr>
          </a:p>
          <a:p>
            <a:endParaRPr lang="en-US" dirty="0">
              <a:solidFill>
                <a:srgbClr val="00B0F0"/>
              </a:solidFill>
            </a:endParaRPr>
          </a:p>
        </p:txBody>
      </p:sp>
    </p:spTree>
    <p:extLst>
      <p:ext uri="{BB962C8B-B14F-4D97-AF65-F5344CB8AC3E}">
        <p14:creationId xmlns:p14="http://schemas.microsoft.com/office/powerpoint/2010/main" val="7819585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Etape</a:t>
            </a:r>
            <a:r>
              <a:rPr lang="en-US" dirty="0" smtClean="0"/>
              <a:t> 1: </a:t>
            </a:r>
            <a:endParaRPr lang="en-US" dirty="0"/>
          </a:p>
        </p:txBody>
      </p:sp>
      <p:sp>
        <p:nvSpPr>
          <p:cNvPr id="3" name="Content Placeholder 2"/>
          <p:cNvSpPr>
            <a:spLocks noGrp="1"/>
          </p:cNvSpPr>
          <p:nvPr>
            <p:ph sz="quarter" idx="1"/>
          </p:nvPr>
        </p:nvSpPr>
        <p:spPr/>
        <p:txBody>
          <a:bodyPr/>
          <a:lstStyle/>
          <a:p>
            <a:r>
              <a:rPr lang="en-US" dirty="0" smtClean="0"/>
              <a:t>Verifier que </a:t>
            </a:r>
            <a:r>
              <a:rPr lang="en-US" dirty="0" err="1" smtClean="0"/>
              <a:t>l’adresse</a:t>
            </a:r>
            <a:r>
              <a:rPr lang="en-US" dirty="0" smtClean="0"/>
              <a:t> </a:t>
            </a:r>
            <a:r>
              <a:rPr lang="en-US" dirty="0" err="1" smtClean="0"/>
              <a:t>donnee</a:t>
            </a:r>
            <a:r>
              <a:rPr lang="en-US" dirty="0" smtClean="0"/>
              <a:t> </a:t>
            </a:r>
            <a:r>
              <a:rPr lang="en-US" dirty="0" err="1" smtClean="0"/>
              <a:t>est</a:t>
            </a:r>
            <a:r>
              <a:rPr lang="en-US" dirty="0" smtClean="0"/>
              <a:t> </a:t>
            </a:r>
            <a:r>
              <a:rPr lang="en-US" dirty="0" err="1" smtClean="0"/>
              <a:t>une</a:t>
            </a:r>
            <a:r>
              <a:rPr lang="en-US" dirty="0" smtClean="0"/>
              <a:t> </a:t>
            </a:r>
            <a:r>
              <a:rPr lang="en-US" dirty="0" err="1" smtClean="0"/>
              <a:t>adresse</a:t>
            </a:r>
            <a:r>
              <a:rPr lang="en-US" dirty="0" smtClean="0"/>
              <a:t> </a:t>
            </a:r>
            <a:r>
              <a:rPr lang="en-US" dirty="0" err="1" smtClean="0"/>
              <a:t>reseau</a:t>
            </a:r>
            <a:endParaRPr lang="en-US" dirty="0" smtClean="0"/>
          </a:p>
          <a:p>
            <a:endParaRPr lang="en-US" dirty="0"/>
          </a:p>
          <a:p>
            <a:r>
              <a:rPr lang="en-US" dirty="0" smtClean="0">
                <a:solidFill>
                  <a:srgbClr val="00B050"/>
                </a:solidFill>
              </a:rPr>
              <a:t>196.200.1.0</a:t>
            </a:r>
            <a:r>
              <a:rPr lang="en-US" dirty="0" smtClean="0"/>
              <a:t>/</a:t>
            </a:r>
            <a:r>
              <a:rPr lang="en-US" dirty="0" smtClean="0">
                <a:solidFill>
                  <a:srgbClr val="FF0000"/>
                </a:solidFill>
              </a:rPr>
              <a:t>24</a:t>
            </a:r>
          </a:p>
          <a:p>
            <a:endParaRPr lang="en-US" dirty="0"/>
          </a:p>
          <a:p>
            <a:pPr marL="0" indent="0">
              <a:buNone/>
            </a:pPr>
            <a:r>
              <a:rPr lang="en-US" dirty="0" smtClean="0">
                <a:solidFill>
                  <a:srgbClr val="FF0000"/>
                </a:solidFill>
              </a:rPr>
              <a:t>1100 0010. 1100 1000. 0000 0001</a:t>
            </a:r>
            <a:r>
              <a:rPr lang="en-US" dirty="0" smtClean="0">
                <a:solidFill>
                  <a:srgbClr val="00B0F0"/>
                </a:solidFill>
              </a:rPr>
              <a:t>. 0000 0000</a:t>
            </a:r>
          </a:p>
          <a:p>
            <a:pPr marL="0" indent="0">
              <a:buNone/>
            </a:pPr>
            <a:r>
              <a:rPr lang="en-US" dirty="0" err="1" smtClean="0">
                <a:solidFill>
                  <a:srgbClr val="FF0000"/>
                </a:solidFill>
              </a:rPr>
              <a:t>Garder</a:t>
            </a:r>
            <a:r>
              <a:rPr lang="en-US" dirty="0" smtClean="0">
                <a:solidFill>
                  <a:srgbClr val="FF0000"/>
                </a:solidFill>
              </a:rPr>
              <a:t> n premiers bits n=mask, </a:t>
            </a:r>
            <a:r>
              <a:rPr lang="en-US" dirty="0" err="1" smtClean="0">
                <a:solidFill>
                  <a:srgbClr val="00B0F0"/>
                </a:solidFill>
              </a:rPr>
              <a:t>remplacer</a:t>
            </a:r>
            <a:r>
              <a:rPr lang="en-US" dirty="0" smtClean="0">
                <a:solidFill>
                  <a:srgbClr val="00B0F0"/>
                </a:solidFill>
              </a:rPr>
              <a:t> le </a:t>
            </a:r>
            <a:r>
              <a:rPr lang="en-US" dirty="0" err="1" smtClean="0">
                <a:solidFill>
                  <a:srgbClr val="00B0F0"/>
                </a:solidFill>
              </a:rPr>
              <a:t>reste</a:t>
            </a:r>
            <a:r>
              <a:rPr lang="en-US" dirty="0" smtClean="0">
                <a:solidFill>
                  <a:srgbClr val="00B0F0"/>
                </a:solidFill>
              </a:rPr>
              <a:t> par 0</a:t>
            </a:r>
            <a:endParaRPr lang="en-US" dirty="0">
              <a:solidFill>
                <a:srgbClr val="00B0F0"/>
              </a:solidFill>
            </a:endParaRPr>
          </a:p>
        </p:txBody>
      </p:sp>
    </p:spTree>
    <p:extLst>
      <p:ext uri="{BB962C8B-B14F-4D97-AF65-F5344CB8AC3E}">
        <p14:creationId xmlns:p14="http://schemas.microsoft.com/office/powerpoint/2010/main" val="15208287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Number Placeholder 5"/>
          <p:cNvSpPr>
            <a:spLocks noGrp="1"/>
          </p:cNvSpPr>
          <p:nvPr>
            <p:ph type="sldNum" sz="quarter" idx="12"/>
          </p:nvPr>
        </p:nvSpPr>
        <p:spPr>
          <a:noFill/>
          <a:ln>
            <a:miter lim="800000"/>
            <a:headEnd/>
            <a:tailEnd/>
          </a:ln>
        </p:spPr>
        <p:txBody>
          <a:bodyPr/>
          <a:lstStyle/>
          <a:p>
            <a:fld id="{B050FE7C-4892-4B50-9140-6F61BC1DEC61}" type="slidenum">
              <a:rPr lang="en-US" smtClean="0"/>
              <a:pPr/>
              <a:t>196</a:t>
            </a:fld>
            <a:endParaRPr lang="en-US" smtClean="0"/>
          </a:p>
        </p:txBody>
      </p:sp>
      <p:sp>
        <p:nvSpPr>
          <p:cNvPr id="198659" name="Rectangle 2"/>
          <p:cNvSpPr>
            <a:spLocks noGrp="1" noChangeArrowheads="1"/>
          </p:cNvSpPr>
          <p:nvPr>
            <p:ph type="title"/>
          </p:nvPr>
        </p:nvSpPr>
        <p:spPr/>
        <p:txBody>
          <a:bodyPr/>
          <a:lstStyle/>
          <a:p>
            <a:pPr eaLnBrk="1" hangingPunct="1"/>
            <a:r>
              <a:rPr lang="en-US" smtClean="0"/>
              <a:t>VLSM</a:t>
            </a:r>
          </a:p>
        </p:txBody>
      </p:sp>
      <p:sp>
        <p:nvSpPr>
          <p:cNvPr id="198660" name="Rectangle 3"/>
          <p:cNvSpPr>
            <a:spLocks noGrp="1" noChangeArrowheads="1"/>
          </p:cNvSpPr>
          <p:nvPr>
            <p:ph type="body" idx="1"/>
          </p:nvPr>
        </p:nvSpPr>
        <p:spPr/>
        <p:txBody>
          <a:bodyPr/>
          <a:lstStyle/>
          <a:p>
            <a:pPr algn="just" eaLnBrk="1" hangingPunct="1"/>
            <a:r>
              <a:rPr lang="en-US" sz="2400" smtClean="0"/>
              <a:t>VLSM is a method of designating a different subnet mask for the same network number on different subnets</a:t>
            </a:r>
          </a:p>
          <a:p>
            <a:pPr algn="just" eaLnBrk="1" hangingPunct="1"/>
            <a:endParaRPr lang="en-US" sz="2400" smtClean="0"/>
          </a:p>
          <a:p>
            <a:pPr algn="just" eaLnBrk="1" hangingPunct="1"/>
            <a:r>
              <a:rPr lang="en-US" sz="2400" smtClean="0"/>
              <a:t>Can use a long mask on networks with few hosts and a shorter mask on subnets with many hosts </a:t>
            </a:r>
          </a:p>
          <a:p>
            <a:pPr algn="just" eaLnBrk="1" hangingPunct="1"/>
            <a:endParaRPr lang="en-US" sz="2400" smtClean="0"/>
          </a:p>
          <a:p>
            <a:pPr algn="just" eaLnBrk="1" hangingPunct="1"/>
            <a:r>
              <a:rPr lang="en-US" sz="2400" smtClean="0"/>
              <a:t>With VLSMs we can have different subnet masks for different subnets.</a:t>
            </a:r>
          </a:p>
          <a:p>
            <a:pPr algn="just" eaLnBrk="1" hangingPunct="1"/>
            <a:endParaRPr lang="en-US" sz="2400" smtClean="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Subnetting</a:t>
            </a:r>
            <a:r>
              <a:rPr lang="en-US" dirty="0" smtClean="0"/>
              <a:t>   VLSM Variable Length Subnet Mask</a:t>
            </a:r>
            <a:endParaRPr lang="en-US" dirty="0"/>
          </a:p>
        </p:txBody>
      </p:sp>
      <p:sp>
        <p:nvSpPr>
          <p:cNvPr id="3" name="Content Placeholder 2"/>
          <p:cNvSpPr>
            <a:spLocks noGrp="1"/>
          </p:cNvSpPr>
          <p:nvPr>
            <p:ph sz="quarter" idx="1"/>
          </p:nvPr>
        </p:nvSpPr>
        <p:spPr/>
        <p:txBody>
          <a:bodyPr>
            <a:normAutofit/>
          </a:bodyPr>
          <a:lstStyle/>
          <a:p>
            <a:r>
              <a:rPr lang="fr-FR" dirty="0" smtClean="0"/>
              <a:t>L’université a acheté ce réseau </a:t>
            </a:r>
            <a:r>
              <a:rPr lang="en-US" dirty="0" smtClean="0"/>
              <a:t>196.200.1.0/24; </a:t>
            </a:r>
            <a:r>
              <a:rPr lang="en-US" dirty="0" err="1" smtClean="0"/>
              <a:t>elle</a:t>
            </a:r>
            <a:r>
              <a:rPr lang="en-US" dirty="0" smtClean="0"/>
              <a:t> </a:t>
            </a:r>
            <a:r>
              <a:rPr lang="en-US" dirty="0" err="1" smtClean="0"/>
              <a:t>souhaite</a:t>
            </a:r>
            <a:r>
              <a:rPr lang="en-US" dirty="0" smtClean="0"/>
              <a:t> le </a:t>
            </a:r>
            <a:r>
              <a:rPr lang="en-US" dirty="0" err="1" smtClean="0"/>
              <a:t>découper</a:t>
            </a:r>
            <a:r>
              <a:rPr lang="en-US" dirty="0" smtClean="0"/>
              <a:t> sur </a:t>
            </a:r>
            <a:r>
              <a:rPr lang="en-US" dirty="0" smtClean="0">
                <a:solidFill>
                  <a:srgbClr val="FF0000"/>
                </a:solidFill>
              </a:rPr>
              <a:t>5</a:t>
            </a:r>
            <a:r>
              <a:rPr lang="en-US" dirty="0" smtClean="0"/>
              <a:t> </a:t>
            </a:r>
            <a:r>
              <a:rPr lang="en-US" dirty="0" err="1" smtClean="0"/>
              <a:t>établissements</a:t>
            </a:r>
            <a:r>
              <a:rPr lang="en-US" dirty="0" smtClean="0"/>
              <a:t> “sous </a:t>
            </a:r>
            <a:r>
              <a:rPr lang="en-US" dirty="0" err="1" smtClean="0"/>
              <a:t>reseaux</a:t>
            </a:r>
            <a:r>
              <a:rPr lang="en-US" dirty="0" smtClean="0"/>
              <a:t>”. (equitable)</a:t>
            </a:r>
          </a:p>
          <a:p>
            <a:r>
              <a:rPr lang="en-US" dirty="0" smtClean="0"/>
              <a:t>Etab1: 120 hosts</a:t>
            </a:r>
          </a:p>
          <a:p>
            <a:r>
              <a:rPr lang="en-US" dirty="0" smtClean="0"/>
              <a:t>ETb2: 30 hosts</a:t>
            </a:r>
          </a:p>
          <a:p>
            <a:r>
              <a:rPr lang="en-US" dirty="0" smtClean="0"/>
              <a:t>Etb3: 16 hosts</a:t>
            </a:r>
          </a:p>
          <a:p>
            <a:r>
              <a:rPr lang="en-US" dirty="0" smtClean="0"/>
              <a:t>Etb4: 8 hosts</a:t>
            </a:r>
          </a:p>
          <a:p>
            <a:r>
              <a:rPr lang="en-US" dirty="0" smtClean="0"/>
              <a:t>Etb5: 2 hosts</a:t>
            </a:r>
          </a:p>
          <a:p>
            <a:endParaRPr lang="fr-FR" dirty="0"/>
          </a:p>
        </p:txBody>
      </p:sp>
    </p:spTree>
    <p:extLst>
      <p:ext uri="{BB962C8B-B14F-4D97-AF65-F5344CB8AC3E}">
        <p14:creationId xmlns:p14="http://schemas.microsoft.com/office/powerpoint/2010/main" val="16126639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Calculer</a:t>
            </a:r>
            <a:r>
              <a:rPr lang="en-US" dirty="0" smtClean="0"/>
              <a:t> le masque de </a:t>
            </a:r>
            <a:r>
              <a:rPr lang="en-US" dirty="0" err="1" smtClean="0"/>
              <a:t>chaque</a:t>
            </a:r>
            <a:r>
              <a:rPr lang="en-US" dirty="0" smtClean="0"/>
              <a:t> sous </a:t>
            </a:r>
            <a:r>
              <a:rPr lang="en-US" dirty="0" err="1" smtClean="0"/>
              <a:t>reseau</a:t>
            </a:r>
            <a:endParaRPr lang="en-US" dirty="0"/>
          </a:p>
        </p:txBody>
      </p:sp>
      <p:sp>
        <p:nvSpPr>
          <p:cNvPr id="3" name="Content Placeholder 2"/>
          <p:cNvSpPr>
            <a:spLocks noGrp="1"/>
          </p:cNvSpPr>
          <p:nvPr>
            <p:ph sz="quarter" idx="1"/>
          </p:nvPr>
        </p:nvSpPr>
        <p:spPr/>
        <p:txBody>
          <a:bodyPr/>
          <a:lstStyle/>
          <a:p>
            <a:r>
              <a:rPr lang="en-US" dirty="0"/>
              <a:t>Etab1: 120 </a:t>
            </a:r>
            <a:r>
              <a:rPr lang="en-US" dirty="0" smtClean="0">
                <a:solidFill>
                  <a:srgbClr val="00B0F0"/>
                </a:solidFill>
              </a:rPr>
              <a:t>hosts</a:t>
            </a:r>
            <a:r>
              <a:rPr lang="en-US" dirty="0" smtClean="0"/>
              <a:t> +</a:t>
            </a:r>
            <a:r>
              <a:rPr lang="en-US" dirty="0" smtClean="0">
                <a:solidFill>
                  <a:srgbClr val="FF0000"/>
                </a:solidFill>
              </a:rPr>
              <a:t>2</a:t>
            </a:r>
            <a:r>
              <a:rPr lang="en-US" dirty="0" smtClean="0"/>
              <a:t> </a:t>
            </a:r>
            <a:r>
              <a:rPr lang="en-US" dirty="0" smtClean="0">
                <a:solidFill>
                  <a:srgbClr val="00B050"/>
                </a:solidFill>
              </a:rPr>
              <a:t>122 Total   </a:t>
            </a:r>
            <a:r>
              <a:rPr lang="en-US" dirty="0" smtClean="0"/>
              <a:t>---------- /25</a:t>
            </a:r>
            <a:endParaRPr lang="en-US" dirty="0"/>
          </a:p>
          <a:p>
            <a:r>
              <a:rPr lang="en-US" dirty="0"/>
              <a:t>ETb2: 30 </a:t>
            </a:r>
            <a:r>
              <a:rPr lang="en-US" dirty="0" smtClean="0"/>
              <a:t>hosts + 2  32 Total  -------- /27</a:t>
            </a:r>
            <a:endParaRPr lang="en-US" dirty="0"/>
          </a:p>
          <a:p>
            <a:r>
              <a:rPr lang="en-US" dirty="0"/>
              <a:t>Etb3: 16 </a:t>
            </a:r>
            <a:r>
              <a:rPr lang="en-US" dirty="0" smtClean="0"/>
              <a:t>hosts + 2 </a:t>
            </a:r>
            <a:r>
              <a:rPr lang="en-US" dirty="0"/>
              <a:t> </a:t>
            </a:r>
            <a:r>
              <a:rPr lang="en-US" dirty="0" smtClean="0"/>
              <a:t> 18 Total  ------- /27</a:t>
            </a:r>
            <a:endParaRPr lang="en-US" dirty="0"/>
          </a:p>
          <a:p>
            <a:r>
              <a:rPr lang="en-US" dirty="0"/>
              <a:t>Etb4: 8 </a:t>
            </a:r>
            <a:r>
              <a:rPr lang="en-US" dirty="0" smtClean="0"/>
              <a:t>hosts + 2  10 Total  ------- /28</a:t>
            </a:r>
            <a:endParaRPr lang="en-US" dirty="0"/>
          </a:p>
          <a:p>
            <a:r>
              <a:rPr lang="en-US" dirty="0"/>
              <a:t>Etb5: 2 </a:t>
            </a:r>
            <a:r>
              <a:rPr lang="en-US" dirty="0" smtClean="0"/>
              <a:t>hosts + 2   4 Total ------ /30</a:t>
            </a:r>
          </a:p>
          <a:p>
            <a:endParaRPr lang="en-US" dirty="0"/>
          </a:p>
          <a:p>
            <a:r>
              <a:rPr lang="en-US" dirty="0">
                <a:solidFill>
                  <a:srgbClr val="00B050"/>
                </a:solidFill>
              </a:rPr>
              <a:t>Total</a:t>
            </a:r>
            <a:r>
              <a:rPr lang="en-US" dirty="0"/>
              <a:t> = </a:t>
            </a:r>
            <a:r>
              <a:rPr lang="en-US" dirty="0" err="1">
                <a:solidFill>
                  <a:srgbClr val="00B0F0"/>
                </a:solidFill>
              </a:rPr>
              <a:t>Plage</a:t>
            </a:r>
            <a:r>
              <a:rPr lang="en-US" dirty="0">
                <a:solidFill>
                  <a:srgbClr val="00B0F0"/>
                </a:solidFill>
              </a:rPr>
              <a:t> des </a:t>
            </a:r>
            <a:r>
              <a:rPr lang="en-US" dirty="0" err="1">
                <a:solidFill>
                  <a:srgbClr val="00B0F0"/>
                </a:solidFill>
              </a:rPr>
              <a:t>hotes</a:t>
            </a:r>
            <a:r>
              <a:rPr lang="en-US" dirty="0">
                <a:solidFill>
                  <a:srgbClr val="00B0F0"/>
                </a:solidFill>
              </a:rPr>
              <a:t> </a:t>
            </a:r>
            <a:r>
              <a:rPr lang="en-US" dirty="0">
                <a:solidFill>
                  <a:srgbClr val="FF0000"/>
                </a:solidFill>
              </a:rPr>
              <a:t>+ </a:t>
            </a:r>
            <a:r>
              <a:rPr lang="en-US" dirty="0" err="1">
                <a:solidFill>
                  <a:srgbClr val="FF0000"/>
                </a:solidFill>
              </a:rPr>
              <a:t>reseau</a:t>
            </a:r>
            <a:r>
              <a:rPr lang="en-US" dirty="0">
                <a:solidFill>
                  <a:srgbClr val="FF0000"/>
                </a:solidFill>
              </a:rPr>
              <a:t> + diffusion</a:t>
            </a:r>
          </a:p>
          <a:p>
            <a:endParaRPr lang="en-US" dirty="0"/>
          </a:p>
        </p:txBody>
      </p:sp>
      <p:sp>
        <p:nvSpPr>
          <p:cNvPr id="4" name="Rectangle 3"/>
          <p:cNvSpPr/>
          <p:nvPr/>
        </p:nvSpPr>
        <p:spPr>
          <a:xfrm>
            <a:off x="1331640" y="4527384"/>
            <a:ext cx="6408712" cy="6480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Adresse</a:t>
            </a:r>
            <a:r>
              <a:rPr lang="en-US" dirty="0" smtClean="0"/>
              <a:t> 32 bits</a:t>
            </a:r>
            <a:endParaRPr lang="en-US" dirty="0"/>
          </a:p>
        </p:txBody>
      </p:sp>
      <p:sp>
        <p:nvSpPr>
          <p:cNvPr id="5" name="Rectangle 4"/>
          <p:cNvSpPr/>
          <p:nvPr/>
        </p:nvSpPr>
        <p:spPr>
          <a:xfrm>
            <a:off x="1331640" y="5175456"/>
            <a:ext cx="3744416" cy="72008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a:t>
            </a:r>
          </a:p>
          <a:p>
            <a:pPr algn="ctr"/>
            <a:r>
              <a:rPr lang="en-US" dirty="0" err="1" smtClean="0"/>
              <a:t>Donc</a:t>
            </a:r>
            <a:r>
              <a:rPr lang="en-US" dirty="0" smtClean="0"/>
              <a:t> /32-5 = /27</a:t>
            </a:r>
            <a:endParaRPr lang="en-US" dirty="0"/>
          </a:p>
        </p:txBody>
      </p:sp>
      <p:sp>
        <p:nvSpPr>
          <p:cNvPr id="6" name="Rectangle 5"/>
          <p:cNvSpPr/>
          <p:nvPr/>
        </p:nvSpPr>
        <p:spPr>
          <a:xfrm>
            <a:off x="5076056" y="5175456"/>
            <a:ext cx="2664296" cy="72008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Hosts</a:t>
            </a:r>
          </a:p>
          <a:p>
            <a:pPr algn="ctr"/>
            <a:r>
              <a:rPr lang="en-US" b="1" dirty="0" smtClean="0"/>
              <a:t>5 bits </a:t>
            </a:r>
            <a:r>
              <a:rPr lang="en-US" dirty="0" smtClean="0"/>
              <a:t>= 2^5 =32</a:t>
            </a:r>
            <a:endParaRPr lang="en-US" dirty="0"/>
          </a:p>
        </p:txBody>
      </p:sp>
      <p:sp>
        <p:nvSpPr>
          <p:cNvPr id="7" name="TextBox 6"/>
          <p:cNvSpPr txBox="1"/>
          <p:nvPr/>
        </p:nvSpPr>
        <p:spPr>
          <a:xfrm>
            <a:off x="5292080" y="5895536"/>
            <a:ext cx="2448272" cy="369332"/>
          </a:xfrm>
          <a:prstGeom prst="rect">
            <a:avLst/>
          </a:prstGeom>
          <a:noFill/>
        </p:spPr>
        <p:txBody>
          <a:bodyPr wrap="square" rtlCol="0">
            <a:spAutoFit/>
          </a:bodyPr>
          <a:lstStyle/>
          <a:p>
            <a:r>
              <a:rPr lang="en-US" dirty="0" smtClean="0"/>
              <a:t>32 hosts</a:t>
            </a:r>
            <a:endParaRPr lang="en-US" dirty="0"/>
          </a:p>
        </p:txBody>
      </p:sp>
    </p:spTree>
    <p:extLst>
      <p:ext uri="{BB962C8B-B14F-4D97-AF65-F5344CB8AC3E}">
        <p14:creationId xmlns:p14="http://schemas.microsoft.com/office/powerpoint/2010/main" val="23035836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196.200.1.0/24</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 Sr1: 	196.200.1.</a:t>
            </a:r>
            <a:r>
              <a:rPr lang="en-US" dirty="0" smtClean="0">
                <a:solidFill>
                  <a:srgbClr val="00B050"/>
                </a:solidFill>
              </a:rPr>
              <a:t>0</a:t>
            </a:r>
            <a:r>
              <a:rPr lang="en-US" dirty="0" smtClean="0"/>
              <a:t>	/25</a:t>
            </a:r>
          </a:p>
          <a:p>
            <a:pPr marL="274320" lvl="1" indent="0">
              <a:buNone/>
            </a:pPr>
            <a:r>
              <a:rPr lang="en-US" dirty="0" smtClean="0"/>
              <a:t>	Pas=  2^(32-25) = 2^7 = </a:t>
            </a:r>
            <a:r>
              <a:rPr lang="en-US" dirty="0" smtClean="0">
                <a:solidFill>
                  <a:srgbClr val="00B050"/>
                </a:solidFill>
              </a:rPr>
              <a:t>128</a:t>
            </a:r>
          </a:p>
          <a:p>
            <a:r>
              <a:rPr lang="en-US" dirty="0" err="1" smtClean="0"/>
              <a:t>Sr</a:t>
            </a:r>
            <a:r>
              <a:rPr lang="en-US" dirty="0" smtClean="0"/>
              <a:t> 2:  196.200.1.</a:t>
            </a:r>
            <a:r>
              <a:rPr lang="en-US" dirty="0" smtClean="0">
                <a:solidFill>
                  <a:srgbClr val="00B050"/>
                </a:solidFill>
              </a:rPr>
              <a:t>128</a:t>
            </a:r>
            <a:r>
              <a:rPr lang="en-US" dirty="0" smtClean="0"/>
              <a:t>	/27</a:t>
            </a:r>
          </a:p>
          <a:p>
            <a:pPr marL="274320" lvl="1" indent="0">
              <a:buNone/>
            </a:pPr>
            <a:r>
              <a:rPr lang="en-US" dirty="0" smtClean="0"/>
              <a:t>	Pas = 2^(32-27) =  2^5 = </a:t>
            </a:r>
            <a:r>
              <a:rPr lang="en-US" dirty="0" smtClean="0">
                <a:solidFill>
                  <a:srgbClr val="00B050"/>
                </a:solidFill>
              </a:rPr>
              <a:t>32</a:t>
            </a:r>
          </a:p>
          <a:p>
            <a:r>
              <a:rPr lang="en-US" dirty="0" smtClean="0"/>
              <a:t>Sr3:	196.200.1.160	/27</a:t>
            </a:r>
          </a:p>
          <a:p>
            <a:pPr marL="0" indent="0">
              <a:buNone/>
            </a:pPr>
            <a:r>
              <a:rPr lang="en-US" dirty="0" smtClean="0"/>
              <a:t>	Pas = 2^(32-27) 2^5= 32</a:t>
            </a:r>
          </a:p>
          <a:p>
            <a:r>
              <a:rPr lang="en-US" dirty="0" smtClean="0"/>
              <a:t>Sr4:	 196.200.1.192          /28</a:t>
            </a:r>
          </a:p>
          <a:p>
            <a:pPr marL="274320" lvl="1" indent="0">
              <a:buNone/>
            </a:pPr>
            <a:r>
              <a:rPr lang="en-US" dirty="0" smtClean="0"/>
              <a:t>	Pas = 2^(32-28) 2^4= 16</a:t>
            </a:r>
          </a:p>
          <a:p>
            <a:r>
              <a:rPr lang="en-US" dirty="0" smtClean="0"/>
              <a:t>Sr5:	 196.200.1.208 	/30</a:t>
            </a:r>
          </a:p>
          <a:p>
            <a:endParaRPr lang="en-US" dirty="0"/>
          </a:p>
          <a:p>
            <a:r>
              <a:rPr lang="en-US" dirty="0"/>
              <a:t>http://vlsm-calc.net/</a:t>
            </a:r>
          </a:p>
        </p:txBody>
      </p:sp>
      <p:cxnSp>
        <p:nvCxnSpPr>
          <p:cNvPr id="5" name="Straight Arrow Connector 4"/>
          <p:cNvCxnSpPr/>
          <p:nvPr/>
        </p:nvCxnSpPr>
        <p:spPr>
          <a:xfrm>
            <a:off x="971600" y="1700808"/>
            <a:ext cx="0" cy="5760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971600" y="2636912"/>
            <a:ext cx="0" cy="5760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p:cNvCxnSpPr/>
          <p:nvPr/>
        </p:nvCxnSpPr>
        <p:spPr>
          <a:xfrm>
            <a:off x="971600" y="3501008"/>
            <a:ext cx="0" cy="5760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971600" y="4437112"/>
            <a:ext cx="0" cy="5760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3923928" y="1484784"/>
            <a:ext cx="792088"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26261" y="2038400"/>
            <a:ext cx="360040" cy="369332"/>
          </a:xfrm>
          <a:prstGeom prst="rect">
            <a:avLst/>
          </a:prstGeom>
          <a:noFill/>
        </p:spPr>
        <p:txBody>
          <a:bodyPr wrap="square" rtlCol="0">
            <a:spAutoFit/>
          </a:bodyPr>
          <a:lstStyle/>
          <a:p>
            <a:r>
              <a:rPr lang="en-US" b="1" dirty="0" smtClean="0">
                <a:solidFill>
                  <a:srgbClr val="00B050"/>
                </a:solidFill>
              </a:rPr>
              <a:t>=</a:t>
            </a:r>
            <a:endParaRPr lang="en-US" b="1" dirty="0">
              <a:solidFill>
                <a:srgbClr val="00B050"/>
              </a:solidFill>
            </a:endParaRPr>
          </a:p>
        </p:txBody>
      </p:sp>
      <p:cxnSp>
        <p:nvCxnSpPr>
          <p:cNvPr id="13" name="Straight Arrow Connector 12"/>
          <p:cNvCxnSpPr/>
          <p:nvPr/>
        </p:nvCxnSpPr>
        <p:spPr>
          <a:xfrm flipH="1">
            <a:off x="3491880" y="1988840"/>
            <a:ext cx="108012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641068" y="2457292"/>
            <a:ext cx="792088"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23928" y="2407732"/>
            <a:ext cx="360040" cy="369332"/>
          </a:xfrm>
          <a:prstGeom prst="rect">
            <a:avLst/>
          </a:prstGeom>
          <a:noFill/>
        </p:spPr>
        <p:txBody>
          <a:bodyPr wrap="square" rtlCol="0">
            <a:spAutoFit/>
          </a:bodyPr>
          <a:lstStyle/>
          <a:p>
            <a:r>
              <a:rPr lang="en-US" b="1" dirty="0" smtClean="0">
                <a:solidFill>
                  <a:srgbClr val="00B050"/>
                </a:solidFill>
              </a:rPr>
              <a:t>+</a:t>
            </a:r>
            <a:endParaRPr lang="en-US" b="1" dirty="0">
              <a:solidFill>
                <a:srgbClr val="00B050"/>
              </a:solidFill>
            </a:endParaRPr>
          </a:p>
        </p:txBody>
      </p:sp>
      <p:cxnSp>
        <p:nvCxnSpPr>
          <p:cNvPr id="16" name="Straight Arrow Connector 15"/>
          <p:cNvCxnSpPr/>
          <p:nvPr/>
        </p:nvCxnSpPr>
        <p:spPr>
          <a:xfrm flipH="1">
            <a:off x="3383868" y="2903024"/>
            <a:ext cx="108012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9431" y="2992705"/>
            <a:ext cx="360040" cy="369332"/>
          </a:xfrm>
          <a:prstGeom prst="rect">
            <a:avLst/>
          </a:prstGeom>
          <a:noFill/>
        </p:spPr>
        <p:txBody>
          <a:bodyPr wrap="square" rtlCol="0">
            <a:spAutoFit/>
          </a:bodyPr>
          <a:lstStyle/>
          <a:p>
            <a:r>
              <a:rPr lang="en-US" b="1" dirty="0" smtClean="0">
                <a:solidFill>
                  <a:srgbClr val="00B050"/>
                </a:solidFill>
              </a:rPr>
              <a:t>=</a:t>
            </a:r>
            <a:endParaRPr lang="en-US" b="1" dirty="0">
              <a:solidFill>
                <a:srgbClr val="00B050"/>
              </a:solidFill>
            </a:endParaRPr>
          </a:p>
        </p:txBody>
      </p:sp>
      <p:cxnSp>
        <p:nvCxnSpPr>
          <p:cNvPr id="18" name="Straight Arrow Connector 17"/>
          <p:cNvCxnSpPr/>
          <p:nvPr/>
        </p:nvCxnSpPr>
        <p:spPr>
          <a:xfrm>
            <a:off x="3491880" y="3409875"/>
            <a:ext cx="941276" cy="261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79610" y="3301610"/>
            <a:ext cx="360040" cy="369332"/>
          </a:xfrm>
          <a:prstGeom prst="rect">
            <a:avLst/>
          </a:prstGeom>
          <a:noFill/>
        </p:spPr>
        <p:txBody>
          <a:bodyPr wrap="square" rtlCol="0">
            <a:spAutoFit/>
          </a:bodyPr>
          <a:lstStyle/>
          <a:p>
            <a:r>
              <a:rPr lang="en-US" b="1" dirty="0" smtClean="0">
                <a:solidFill>
                  <a:srgbClr val="00B050"/>
                </a:solidFill>
              </a:rPr>
              <a:t>+</a:t>
            </a:r>
            <a:endParaRPr lang="en-US" b="1" dirty="0">
              <a:solidFill>
                <a:srgbClr val="00B050"/>
              </a:solidFill>
            </a:endParaRPr>
          </a:p>
        </p:txBody>
      </p:sp>
      <p:cxnSp>
        <p:nvCxnSpPr>
          <p:cNvPr id="21" name="Straight Arrow Connector 20"/>
          <p:cNvCxnSpPr/>
          <p:nvPr/>
        </p:nvCxnSpPr>
        <p:spPr>
          <a:xfrm flipH="1">
            <a:off x="3446233" y="3817208"/>
            <a:ext cx="108012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81796" y="3906889"/>
            <a:ext cx="360040" cy="369332"/>
          </a:xfrm>
          <a:prstGeom prst="rect">
            <a:avLst/>
          </a:prstGeom>
          <a:noFill/>
        </p:spPr>
        <p:txBody>
          <a:bodyPr wrap="square" rtlCol="0">
            <a:spAutoFit/>
          </a:bodyPr>
          <a:lstStyle/>
          <a:p>
            <a:r>
              <a:rPr lang="en-US" b="1" dirty="0" smtClean="0">
                <a:solidFill>
                  <a:srgbClr val="00B050"/>
                </a:solidFill>
              </a:rPr>
              <a:t>=</a:t>
            </a:r>
            <a:endParaRPr lang="en-US" b="1" dirty="0">
              <a:solidFill>
                <a:srgbClr val="00B050"/>
              </a:solidFill>
            </a:endParaRPr>
          </a:p>
        </p:txBody>
      </p:sp>
      <p:cxnSp>
        <p:nvCxnSpPr>
          <p:cNvPr id="23" name="Straight Arrow Connector 22"/>
          <p:cNvCxnSpPr/>
          <p:nvPr/>
        </p:nvCxnSpPr>
        <p:spPr>
          <a:xfrm>
            <a:off x="3293552" y="4276221"/>
            <a:ext cx="941276" cy="261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81282" y="4167956"/>
            <a:ext cx="360040" cy="369332"/>
          </a:xfrm>
          <a:prstGeom prst="rect">
            <a:avLst/>
          </a:prstGeom>
          <a:noFill/>
        </p:spPr>
        <p:txBody>
          <a:bodyPr wrap="square" rtlCol="0">
            <a:spAutoFit/>
          </a:bodyPr>
          <a:lstStyle/>
          <a:p>
            <a:r>
              <a:rPr lang="en-US" b="1" dirty="0" smtClean="0">
                <a:solidFill>
                  <a:srgbClr val="00B050"/>
                </a:solidFill>
              </a:rPr>
              <a:t>+</a:t>
            </a:r>
            <a:endParaRPr lang="en-US" b="1" dirty="0">
              <a:solidFill>
                <a:srgbClr val="00B050"/>
              </a:solidFill>
            </a:endParaRPr>
          </a:p>
        </p:txBody>
      </p:sp>
      <p:cxnSp>
        <p:nvCxnSpPr>
          <p:cNvPr id="25" name="Straight Arrow Connector 24"/>
          <p:cNvCxnSpPr/>
          <p:nvPr/>
        </p:nvCxnSpPr>
        <p:spPr>
          <a:xfrm flipH="1">
            <a:off x="3339435" y="4731299"/>
            <a:ext cx="108012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774998" y="4820980"/>
            <a:ext cx="360040" cy="369332"/>
          </a:xfrm>
          <a:prstGeom prst="rect">
            <a:avLst/>
          </a:prstGeom>
          <a:noFill/>
        </p:spPr>
        <p:txBody>
          <a:bodyPr wrap="square" rtlCol="0">
            <a:spAutoFit/>
          </a:bodyPr>
          <a:lstStyle/>
          <a:p>
            <a:r>
              <a:rPr lang="en-US" b="1" dirty="0" smtClean="0">
                <a:solidFill>
                  <a:srgbClr val="00B050"/>
                </a:solidFill>
              </a:rPr>
              <a:t>=</a:t>
            </a:r>
            <a:endParaRPr lang="en-US" b="1" dirty="0">
              <a:solidFill>
                <a:srgbClr val="00B050"/>
              </a:solidFill>
            </a:endParaRPr>
          </a:p>
        </p:txBody>
      </p:sp>
    </p:spTree>
    <p:extLst>
      <p:ext uri="{BB962C8B-B14F-4D97-AF65-F5344CB8AC3E}">
        <p14:creationId xmlns:p14="http://schemas.microsoft.com/office/powerpoint/2010/main" val="498547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4"/>
          <p:cNvSpPr>
            <a:spLocks noGrp="1"/>
          </p:cNvSpPr>
          <p:nvPr>
            <p:ph type="sldNum" sz="quarter" idx="12"/>
          </p:nvPr>
        </p:nvSpPr>
        <p:spPr>
          <a:noFill/>
          <a:ln>
            <a:miter lim="800000"/>
            <a:headEnd/>
            <a:tailEnd/>
          </a:ln>
        </p:spPr>
        <p:txBody>
          <a:bodyPr/>
          <a:lstStyle/>
          <a:p>
            <a:fld id="{CDD13E06-7150-4C76-8CF2-7C240AEE0432}" type="slidenum">
              <a:rPr lang="en-US" smtClean="0"/>
              <a:pPr/>
              <a:t>2</a:t>
            </a:fld>
            <a:endParaRPr lang="en-US" smtClean="0"/>
          </a:p>
        </p:txBody>
      </p:sp>
      <p:sp>
        <p:nvSpPr>
          <p:cNvPr id="3075" name="Rectangle 2"/>
          <p:cNvSpPr>
            <a:spLocks noGrp="1" noChangeArrowheads="1"/>
          </p:cNvSpPr>
          <p:nvPr>
            <p:ph type="title"/>
          </p:nvPr>
        </p:nvSpPr>
        <p:spPr/>
        <p:txBody>
          <a:bodyPr/>
          <a:lstStyle/>
          <a:p>
            <a:pPr eaLnBrk="1" hangingPunct="1"/>
            <a:r>
              <a:rPr lang="en-US" smtClean="0"/>
              <a:t>Certifications cisco</a:t>
            </a:r>
          </a:p>
        </p:txBody>
      </p:sp>
      <p:pic>
        <p:nvPicPr>
          <p:cNvPr id="5" name="Image 4" descr="cisco-cert11.png"/>
          <p:cNvPicPr>
            <a:picLocks noChangeAspect="1"/>
          </p:cNvPicPr>
          <p:nvPr/>
        </p:nvPicPr>
        <p:blipFill>
          <a:blip r:embed="rId2"/>
          <a:stretch>
            <a:fillRect/>
          </a:stretch>
        </p:blipFill>
        <p:spPr>
          <a:xfrm>
            <a:off x="1000288" y="1785926"/>
            <a:ext cx="7143424" cy="380982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a:ln>
            <a:miter lim="800000"/>
            <a:headEnd/>
            <a:tailEnd/>
          </a:ln>
        </p:spPr>
        <p:txBody>
          <a:bodyPr/>
          <a:lstStyle/>
          <a:p>
            <a:fld id="{C1EE389C-262F-4C8F-9603-7A616931EC07}" type="slidenum">
              <a:rPr lang="en-US" smtClean="0"/>
              <a:pPr/>
              <a:t>20</a:t>
            </a:fld>
            <a:endParaRPr lang="en-US" smtClean="0"/>
          </a:p>
        </p:txBody>
      </p:sp>
      <p:sp>
        <p:nvSpPr>
          <p:cNvPr id="17411" name="Rectangle 2"/>
          <p:cNvSpPr>
            <a:spLocks noGrp="1" noChangeArrowheads="1"/>
          </p:cNvSpPr>
          <p:nvPr>
            <p:ph type="title"/>
          </p:nvPr>
        </p:nvSpPr>
        <p:spPr>
          <a:xfrm>
            <a:off x="457200" y="304800"/>
            <a:ext cx="8305800" cy="838200"/>
          </a:xfrm>
        </p:spPr>
        <p:txBody>
          <a:bodyPr>
            <a:normAutofit/>
          </a:bodyPr>
          <a:lstStyle/>
          <a:p>
            <a:pPr eaLnBrk="1" hangingPunct="1"/>
            <a:r>
              <a:rPr lang="en-US" dirty="0" err="1" smtClean="0">
                <a:effectLst>
                  <a:outerShdw blurRad="38100" dist="38100" dir="2700000" algn="tl">
                    <a:srgbClr val="000000">
                      <a:alpha val="43137"/>
                    </a:srgbClr>
                  </a:outerShdw>
                </a:effectLst>
              </a:rPr>
              <a:t>Topologie en étoile</a:t>
            </a:r>
          </a:p>
        </p:txBody>
      </p:sp>
      <p:sp>
        <p:nvSpPr>
          <p:cNvPr id="17412" name="Text Box 3"/>
          <p:cNvSpPr txBox="1">
            <a:spLocks noChangeArrowheads="1"/>
          </p:cNvSpPr>
          <p:nvPr/>
        </p:nvSpPr>
        <p:spPr bwMode="auto">
          <a:xfrm>
            <a:off x="304800" y="1600200"/>
            <a:ext cx="8610600" cy="1323439"/>
          </a:xfrm>
          <a:prstGeom prst="rect">
            <a:avLst/>
          </a:prstGeom>
          <a:noFill/>
          <a:ln w="57150">
            <a:noFill/>
            <a:miter lim="800000"/>
            <a:headEnd/>
            <a:tailEnd/>
          </a:ln>
          <a:effectLst/>
        </p:spPr>
        <p:txBody>
          <a:bodyPr>
            <a:spAutoFit/>
          </a:bodyPr>
          <a:lstStyle/>
          <a:p>
            <a:pPr algn="l">
              <a:buFont typeface="Arial" pitchFamily="34" charset="0"/>
              <a:buChar char="•"/>
            </a:pPr>
            <a:r>
              <a:rPr lang="fr-FR" sz="2000" dirty="0" smtClean="0">
                <a:solidFill>
                  <a:schemeClr val="tx2"/>
                </a:solidFill>
                <a:latin typeface="+mj-lt"/>
                <a:ea typeface="+mj-ea"/>
                <a:cs typeface="+mj-cs"/>
              </a:rPr>
              <a:t> chaque </a:t>
            </a:r>
            <a:r>
              <a:rPr lang="fr-FR" sz="2000" dirty="0">
                <a:solidFill>
                  <a:schemeClr val="tx2"/>
                </a:solidFill>
                <a:latin typeface="+mj-lt"/>
                <a:ea typeface="+mj-ea"/>
                <a:cs typeface="+mj-cs"/>
              </a:rPr>
              <a:t>ordinateur ou imprimante est relié au </a:t>
            </a:r>
            <a:r>
              <a:rPr lang="fr-FR" sz="2000" dirty="0" smtClean="0">
                <a:solidFill>
                  <a:schemeClr val="tx2"/>
                </a:solidFill>
                <a:latin typeface="+mj-lt"/>
                <a:ea typeface="+mj-ea"/>
                <a:cs typeface="+mj-cs"/>
              </a:rPr>
              <a:t>nœud </a:t>
            </a:r>
            <a:r>
              <a:rPr lang="fr-FR" sz="2000" dirty="0">
                <a:solidFill>
                  <a:schemeClr val="tx2"/>
                </a:solidFill>
                <a:latin typeface="+mj-lt"/>
                <a:ea typeface="+mj-ea"/>
                <a:cs typeface="+mj-cs"/>
              </a:rPr>
              <a:t>central. Les performances d'un réseau Ethernet dépendent principalement du </a:t>
            </a:r>
            <a:r>
              <a:rPr lang="fr-FR" sz="2000" dirty="0" smtClean="0">
                <a:solidFill>
                  <a:schemeClr val="tx2"/>
                </a:solidFill>
                <a:latin typeface="+mj-lt"/>
                <a:ea typeface="+mj-ea"/>
                <a:cs typeface="+mj-cs"/>
              </a:rPr>
              <a:t>nœud </a:t>
            </a:r>
            <a:r>
              <a:rPr lang="fr-FR" sz="2000" dirty="0">
                <a:solidFill>
                  <a:schemeClr val="tx2"/>
                </a:solidFill>
                <a:latin typeface="+mj-lt"/>
                <a:ea typeface="+mj-ea"/>
                <a:cs typeface="+mj-cs"/>
              </a:rPr>
              <a:t>central. C'est un type de réseau relativement efficace et économique.</a:t>
            </a:r>
            <a:endParaRPr lang="en-US" sz="2000" dirty="0">
              <a:solidFill>
                <a:schemeClr val="tx2"/>
              </a:solidFill>
              <a:latin typeface="+mj-lt"/>
              <a:ea typeface="+mj-ea"/>
              <a:cs typeface="+mj-cs"/>
            </a:endParaRPr>
          </a:p>
        </p:txBody>
      </p:sp>
      <p:graphicFrame>
        <p:nvGraphicFramePr>
          <p:cNvPr id="568324" name="Object 4"/>
          <p:cNvGraphicFramePr>
            <a:graphicFrameLocks noGrp="1" noChangeAspect="1"/>
          </p:cNvGraphicFramePr>
          <p:nvPr>
            <p:ph idx="1"/>
          </p:nvPr>
        </p:nvGraphicFramePr>
        <p:xfrm>
          <a:off x="1066800" y="3281363"/>
          <a:ext cx="6934200" cy="3195637"/>
        </p:xfrm>
        <a:graphic>
          <a:graphicData uri="http://schemas.openxmlformats.org/presentationml/2006/ole">
            <mc:AlternateContent xmlns:mc="http://schemas.openxmlformats.org/markup-compatibility/2006">
              <mc:Choice xmlns:v="urn:schemas-microsoft-com:vml" Requires="v">
                <p:oleObj spid="_x0000_s7191" name="Bitmap Image" r:id="rId3" imgW="2190476" imgH="1009791" progId="PBrush">
                  <p:embed/>
                </p:oleObj>
              </mc:Choice>
              <mc:Fallback>
                <p:oleObj name="Bitmap Image" r:id="rId3" imgW="2190476" imgH="1009791"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81363"/>
                        <a:ext cx="6934200" cy="319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568324"/>
                                        </p:tgtEl>
                                        <p:attrNameLst>
                                          <p:attrName>style.visibility</p:attrName>
                                        </p:attrNameLst>
                                      </p:cBhvr>
                                      <p:to>
                                        <p:strVal val="visible"/>
                                      </p:to>
                                    </p:set>
                                    <p:anim to="" calcmode="lin" valueType="num">
                                      <p:cBhvr>
                                        <p:cTn id="7" dur="1" fill="hold"/>
                                        <p:tgtEl>
                                          <p:spTgt spid="56832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R</a:t>
            </a:r>
            <a:r>
              <a:rPr lang="fr-FR" dirty="0" err="1" smtClean="0"/>
              <a:t>ésumé</a:t>
            </a:r>
            <a:r>
              <a:rPr lang="fr-FR" dirty="0" smtClean="0"/>
              <a:t> des routes</a:t>
            </a:r>
            <a:endParaRPr lang="en-US" dirty="0"/>
          </a:p>
        </p:txBody>
      </p:sp>
      <p:sp>
        <p:nvSpPr>
          <p:cNvPr id="3" name="Content Placeholder 2"/>
          <p:cNvSpPr>
            <a:spLocks noGrp="1"/>
          </p:cNvSpPr>
          <p:nvPr>
            <p:ph sz="quarter" idx="1"/>
          </p:nvPr>
        </p:nvSpPr>
        <p:spPr>
          <a:xfrm>
            <a:off x="457200" y="1219200"/>
            <a:ext cx="8229600" cy="5450160"/>
          </a:xfrm>
        </p:spPr>
        <p:txBody>
          <a:bodyPr>
            <a:normAutofit fontScale="92500" lnSpcReduction="20000"/>
          </a:bodyPr>
          <a:lstStyle/>
          <a:p>
            <a:r>
              <a:rPr lang="en-US" dirty="0" smtClean="0">
                <a:solidFill>
                  <a:srgbClr val="00B050"/>
                </a:solidFill>
              </a:rPr>
              <a:t>196.200.1.0     </a:t>
            </a:r>
            <a:r>
              <a:rPr lang="en-US" dirty="0" smtClean="0"/>
              <a:t>196.200.1.128</a:t>
            </a:r>
            <a:r>
              <a:rPr lang="en-US" dirty="0"/>
              <a:t> </a:t>
            </a:r>
            <a:r>
              <a:rPr lang="en-US" dirty="0" smtClean="0"/>
              <a:t> </a:t>
            </a:r>
            <a:r>
              <a:rPr lang="en-US" dirty="0" smtClean="0">
                <a:solidFill>
                  <a:srgbClr val="0070C0"/>
                </a:solidFill>
              </a:rPr>
              <a:t>196.200.1.160</a:t>
            </a:r>
            <a:r>
              <a:rPr lang="en-US" dirty="0">
                <a:solidFill>
                  <a:srgbClr val="0070C0"/>
                </a:solidFill>
              </a:rPr>
              <a:t> </a:t>
            </a:r>
            <a:r>
              <a:rPr lang="en-US" dirty="0" smtClean="0">
                <a:solidFill>
                  <a:srgbClr val="FF0000"/>
                </a:solidFill>
              </a:rPr>
              <a:t>196.200.1.192</a:t>
            </a:r>
            <a:r>
              <a:rPr lang="en-US" dirty="0">
                <a:solidFill>
                  <a:srgbClr val="FF0000"/>
                </a:solidFill>
              </a:rPr>
              <a:t> </a:t>
            </a:r>
            <a:r>
              <a:rPr lang="en-US" dirty="0" smtClean="0">
                <a:solidFill>
                  <a:srgbClr val="FF0000"/>
                </a:solidFill>
              </a:rPr>
              <a:t>  </a:t>
            </a:r>
            <a:r>
              <a:rPr lang="en-US" dirty="0" smtClean="0">
                <a:solidFill>
                  <a:srgbClr val="FFC000"/>
                </a:solidFill>
              </a:rPr>
              <a:t>196.200.1.208</a:t>
            </a:r>
          </a:p>
          <a:p>
            <a:r>
              <a:rPr lang="fr-FR" dirty="0" smtClean="0"/>
              <a:t>Step1; Convertir toutes les adresses en binaire</a:t>
            </a:r>
          </a:p>
          <a:p>
            <a:r>
              <a:rPr lang="en-US" dirty="0">
                <a:solidFill>
                  <a:srgbClr val="00B050"/>
                </a:solidFill>
              </a:rPr>
              <a:t>1100 0010. 1100 1000. 0000 </a:t>
            </a:r>
            <a:r>
              <a:rPr lang="en-US" dirty="0" smtClean="0">
                <a:solidFill>
                  <a:srgbClr val="00B050"/>
                </a:solidFill>
              </a:rPr>
              <a:t>0001.</a:t>
            </a:r>
            <a:r>
              <a:rPr lang="en-US" sz="3200" dirty="0" smtClean="0">
                <a:solidFill>
                  <a:srgbClr val="7030A0"/>
                </a:solidFill>
                <a:effectLst>
                  <a:outerShdw blurRad="38100" dist="38100" dir="2700000" algn="tl">
                    <a:srgbClr val="000000">
                      <a:alpha val="43137"/>
                    </a:srgbClr>
                  </a:outerShdw>
                </a:effectLst>
              </a:rPr>
              <a:t>0</a:t>
            </a:r>
            <a:r>
              <a:rPr lang="en-US" dirty="0" smtClean="0">
                <a:solidFill>
                  <a:srgbClr val="00B050"/>
                </a:solidFill>
              </a:rPr>
              <a:t>000 0000</a:t>
            </a:r>
          </a:p>
          <a:p>
            <a:r>
              <a:rPr lang="en-US" dirty="0"/>
              <a:t>1100 0010. 1100 1000. 0000 </a:t>
            </a:r>
            <a:r>
              <a:rPr lang="en-US" dirty="0" smtClean="0"/>
              <a:t>0001.</a:t>
            </a:r>
            <a:r>
              <a:rPr lang="en-US" sz="3200" dirty="0" smtClean="0">
                <a:solidFill>
                  <a:srgbClr val="7030A0"/>
                </a:solidFill>
                <a:effectLst>
                  <a:outerShdw blurRad="38100" dist="38100" dir="2700000" algn="tl">
                    <a:srgbClr val="000000">
                      <a:alpha val="43137"/>
                    </a:srgbClr>
                  </a:outerShdw>
                </a:effectLst>
              </a:rPr>
              <a:t>1</a:t>
            </a:r>
            <a:r>
              <a:rPr lang="en-US" dirty="0" smtClean="0"/>
              <a:t>000 0000</a:t>
            </a:r>
          </a:p>
          <a:p>
            <a:r>
              <a:rPr lang="en-US" dirty="0">
                <a:solidFill>
                  <a:srgbClr val="0070C0"/>
                </a:solidFill>
              </a:rPr>
              <a:t>1100 0010. 1100 1000. 0000 </a:t>
            </a:r>
            <a:r>
              <a:rPr lang="en-US" dirty="0" smtClean="0">
                <a:solidFill>
                  <a:srgbClr val="0070C0"/>
                </a:solidFill>
              </a:rPr>
              <a:t>0001.</a:t>
            </a:r>
            <a:r>
              <a:rPr lang="en-US" sz="3200" dirty="0" smtClean="0">
                <a:solidFill>
                  <a:srgbClr val="7030A0"/>
                </a:solidFill>
                <a:effectLst>
                  <a:outerShdw blurRad="38100" dist="38100" dir="2700000" algn="tl">
                    <a:srgbClr val="000000">
                      <a:alpha val="43137"/>
                    </a:srgbClr>
                  </a:outerShdw>
                </a:effectLst>
              </a:rPr>
              <a:t>1</a:t>
            </a:r>
            <a:r>
              <a:rPr lang="en-US" dirty="0" smtClean="0">
                <a:solidFill>
                  <a:srgbClr val="0070C0"/>
                </a:solidFill>
              </a:rPr>
              <a:t>010 0000</a:t>
            </a:r>
          </a:p>
          <a:p>
            <a:r>
              <a:rPr lang="en-US" dirty="0">
                <a:solidFill>
                  <a:srgbClr val="FF0000"/>
                </a:solidFill>
              </a:rPr>
              <a:t>1100 0010. 1100 1000. 0000 </a:t>
            </a:r>
            <a:r>
              <a:rPr lang="en-US" dirty="0" smtClean="0">
                <a:solidFill>
                  <a:srgbClr val="FF0000"/>
                </a:solidFill>
              </a:rPr>
              <a:t>0001</a:t>
            </a:r>
            <a:r>
              <a:rPr lang="en-US" sz="3200" dirty="0" smtClean="0">
                <a:solidFill>
                  <a:srgbClr val="7030A0"/>
                </a:solidFill>
                <a:effectLst>
                  <a:outerShdw blurRad="38100" dist="38100" dir="2700000" algn="tl">
                    <a:srgbClr val="000000">
                      <a:alpha val="43137"/>
                    </a:srgbClr>
                  </a:outerShdw>
                </a:effectLst>
              </a:rPr>
              <a:t>.1</a:t>
            </a:r>
            <a:r>
              <a:rPr lang="en-US" dirty="0" smtClean="0">
                <a:solidFill>
                  <a:srgbClr val="FF0000"/>
                </a:solidFill>
              </a:rPr>
              <a:t>100 0000</a:t>
            </a:r>
          </a:p>
          <a:p>
            <a:r>
              <a:rPr lang="en-US" dirty="0">
                <a:solidFill>
                  <a:srgbClr val="FFC000"/>
                </a:solidFill>
              </a:rPr>
              <a:t>1100 0010. 1100 1000. 0000 </a:t>
            </a:r>
            <a:r>
              <a:rPr lang="en-US" dirty="0" smtClean="0">
                <a:solidFill>
                  <a:srgbClr val="FFC000"/>
                </a:solidFill>
              </a:rPr>
              <a:t>0001.</a:t>
            </a:r>
            <a:r>
              <a:rPr lang="en-US" sz="3200" dirty="0" smtClean="0">
                <a:solidFill>
                  <a:srgbClr val="7030A0"/>
                </a:solidFill>
                <a:effectLst>
                  <a:outerShdw blurRad="38100" dist="38100" dir="2700000" algn="tl">
                    <a:srgbClr val="000000">
                      <a:alpha val="43137"/>
                    </a:srgbClr>
                  </a:outerShdw>
                </a:effectLst>
              </a:rPr>
              <a:t>1</a:t>
            </a:r>
            <a:r>
              <a:rPr lang="en-US" dirty="0" smtClean="0">
                <a:solidFill>
                  <a:srgbClr val="FFC000"/>
                </a:solidFill>
              </a:rPr>
              <a:t>101 0000</a:t>
            </a:r>
          </a:p>
          <a:p>
            <a:pPr marL="0" indent="0">
              <a:buNone/>
            </a:pPr>
            <a:r>
              <a:rPr lang="en-US" dirty="0" smtClean="0">
                <a:solidFill>
                  <a:srgbClr val="92D050"/>
                </a:solidFill>
              </a:rPr>
              <a:t>		1100 </a:t>
            </a:r>
            <a:r>
              <a:rPr lang="en-US" dirty="0">
                <a:solidFill>
                  <a:srgbClr val="92D050"/>
                </a:solidFill>
              </a:rPr>
              <a:t>0010. 1100 1000. 0000 </a:t>
            </a:r>
            <a:r>
              <a:rPr lang="en-US" dirty="0" smtClean="0">
                <a:solidFill>
                  <a:srgbClr val="92D050"/>
                </a:solidFill>
              </a:rPr>
              <a:t>0001.0000 0000 /24</a:t>
            </a:r>
          </a:p>
          <a:p>
            <a:pPr marL="0" indent="0">
              <a:buNone/>
            </a:pPr>
            <a:r>
              <a:rPr lang="fr-FR" dirty="0">
                <a:solidFill>
                  <a:srgbClr val="92D050"/>
                </a:solidFill>
              </a:rPr>
              <a:t>	</a:t>
            </a:r>
            <a:r>
              <a:rPr lang="fr-FR" dirty="0" smtClean="0">
                <a:solidFill>
                  <a:srgbClr val="92D050"/>
                </a:solidFill>
              </a:rPr>
              <a:t>	196	     . 200	. 1	      . 0       /24</a:t>
            </a:r>
            <a:endParaRPr lang="en-US" dirty="0">
              <a:solidFill>
                <a:srgbClr val="92D050"/>
              </a:solidFill>
            </a:endParaRPr>
          </a:p>
          <a:p>
            <a:r>
              <a:rPr lang="en-US" dirty="0" smtClean="0"/>
              <a:t>Step 2: D</a:t>
            </a:r>
            <a:r>
              <a:rPr lang="fr-FR" dirty="0" err="1" smtClean="0"/>
              <a:t>éfinir</a:t>
            </a:r>
            <a:r>
              <a:rPr lang="fr-FR" dirty="0" smtClean="0"/>
              <a:t> le bit du changement; garder la partie avant le changement; remplacer celle d’</a:t>
            </a:r>
            <a:r>
              <a:rPr lang="fr-FR" dirty="0" err="1" smtClean="0"/>
              <a:t>apres</a:t>
            </a:r>
            <a:r>
              <a:rPr lang="fr-FR" dirty="0" smtClean="0"/>
              <a:t> par des 0; et le masque sera le nombre des bits communs</a:t>
            </a:r>
            <a:endParaRPr lang="en-US" dirty="0" smtClean="0"/>
          </a:p>
          <a:p>
            <a:endParaRPr lang="en-US" dirty="0">
              <a:solidFill>
                <a:srgbClr val="FFC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fr-FR" dirty="0" smtClean="0"/>
          </a:p>
          <a:p>
            <a:endParaRPr lang="en-US" dirty="0"/>
          </a:p>
        </p:txBody>
      </p:sp>
    </p:spTree>
    <p:extLst>
      <p:ext uri="{BB962C8B-B14F-4D97-AF65-F5344CB8AC3E}">
        <p14:creationId xmlns:p14="http://schemas.microsoft.com/office/powerpoint/2010/main" val="33872514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5"/>
          <p:cNvSpPr>
            <a:spLocks noGrp="1"/>
          </p:cNvSpPr>
          <p:nvPr>
            <p:ph type="sldNum" sz="quarter" idx="12"/>
          </p:nvPr>
        </p:nvSpPr>
        <p:spPr>
          <a:noFill/>
          <a:ln>
            <a:miter lim="800000"/>
            <a:headEnd/>
            <a:tailEnd/>
          </a:ln>
        </p:spPr>
        <p:txBody>
          <a:bodyPr/>
          <a:lstStyle/>
          <a:p>
            <a:fld id="{FA34CFC9-72A7-4867-9EA7-832105886F85}" type="slidenum">
              <a:rPr lang="en-US" smtClean="0"/>
              <a:pPr/>
              <a:t>201</a:t>
            </a:fld>
            <a:endParaRPr lang="en-US" smtClean="0"/>
          </a:p>
        </p:txBody>
      </p:sp>
      <p:sp>
        <p:nvSpPr>
          <p:cNvPr id="199683" name="Rectangle 2"/>
          <p:cNvSpPr>
            <a:spLocks noGrp="1" noChangeArrowheads="1"/>
          </p:cNvSpPr>
          <p:nvPr>
            <p:ph type="title"/>
          </p:nvPr>
        </p:nvSpPr>
        <p:spPr/>
        <p:txBody>
          <a:bodyPr/>
          <a:lstStyle/>
          <a:p>
            <a:pPr eaLnBrk="1" hangingPunct="1"/>
            <a:r>
              <a:rPr lang="en-US" smtClean="0"/>
              <a:t>Variable Length Subnetting</a:t>
            </a:r>
          </a:p>
        </p:txBody>
      </p:sp>
      <p:sp>
        <p:nvSpPr>
          <p:cNvPr id="199684" name="Rectangle 3"/>
          <p:cNvSpPr>
            <a:spLocks noGrp="1" noChangeArrowheads="1"/>
          </p:cNvSpPr>
          <p:nvPr>
            <p:ph type="body" idx="1"/>
          </p:nvPr>
        </p:nvSpPr>
        <p:spPr/>
        <p:txBody>
          <a:bodyPr/>
          <a:lstStyle/>
          <a:p>
            <a:pPr algn="just" eaLnBrk="1" hangingPunct="1">
              <a:buFont typeface="Wingdings" pitchFamily="2" charset="2"/>
              <a:buChar char="Ø"/>
            </a:pPr>
            <a:r>
              <a:rPr lang="en-US" sz="2800" smtClean="0">
                <a:latin typeface="Tahoma" pitchFamily="34" charset="0"/>
              </a:rPr>
              <a:t>VLSM allows us to use one class C address to design a networking scheme to meet the following requirements:</a:t>
            </a:r>
          </a:p>
          <a:p>
            <a:pPr lvl="1" eaLnBrk="1" hangingPunct="1">
              <a:buFont typeface="Wingdings" pitchFamily="2" charset="2"/>
              <a:buChar char="Ø"/>
            </a:pPr>
            <a:r>
              <a:rPr lang="en-US" sz="2400" smtClean="0">
                <a:latin typeface="Tahoma" pitchFamily="34" charset="0"/>
              </a:rPr>
              <a:t>Bangalore		60 Hosts</a:t>
            </a:r>
          </a:p>
          <a:p>
            <a:pPr lvl="1" eaLnBrk="1" hangingPunct="1">
              <a:buFont typeface="Wingdings" pitchFamily="2" charset="2"/>
              <a:buChar char="Ø"/>
            </a:pPr>
            <a:r>
              <a:rPr lang="en-US" sz="2400" smtClean="0">
                <a:latin typeface="Tahoma" pitchFamily="34" charset="0"/>
              </a:rPr>
              <a:t>Mumbai		 	28 Hosts</a:t>
            </a:r>
          </a:p>
          <a:p>
            <a:pPr lvl="1" eaLnBrk="1" hangingPunct="1">
              <a:buFont typeface="Wingdings" pitchFamily="2" charset="2"/>
              <a:buChar char="Ø"/>
            </a:pPr>
            <a:r>
              <a:rPr lang="en-US" sz="2400" smtClean="0">
                <a:latin typeface="Tahoma" pitchFamily="34" charset="0"/>
              </a:rPr>
              <a:t>Sydney			12 Hosts</a:t>
            </a:r>
          </a:p>
          <a:p>
            <a:pPr lvl="1" eaLnBrk="1" hangingPunct="1">
              <a:buFont typeface="Wingdings" pitchFamily="2" charset="2"/>
              <a:buChar char="Ø"/>
            </a:pPr>
            <a:r>
              <a:rPr lang="en-US" sz="2400" smtClean="0">
                <a:latin typeface="Tahoma" pitchFamily="34" charset="0"/>
              </a:rPr>
              <a:t>Singapore		12 Hosts</a:t>
            </a:r>
          </a:p>
          <a:p>
            <a:pPr lvl="1" eaLnBrk="1" hangingPunct="1">
              <a:buFont typeface="Wingdings" pitchFamily="2" charset="2"/>
              <a:buChar char="Ø"/>
            </a:pPr>
            <a:r>
              <a:rPr lang="en-US" sz="2400" smtClean="0">
                <a:latin typeface="Tahoma" pitchFamily="34" charset="0"/>
              </a:rPr>
              <a:t>WAN 1 			  2 Hosts</a:t>
            </a:r>
          </a:p>
          <a:p>
            <a:pPr lvl="1" eaLnBrk="1" hangingPunct="1">
              <a:buFont typeface="Wingdings" pitchFamily="2" charset="2"/>
              <a:buChar char="Ø"/>
            </a:pPr>
            <a:r>
              <a:rPr lang="en-US" sz="2400" smtClean="0">
                <a:latin typeface="Tahoma" pitchFamily="34" charset="0"/>
              </a:rPr>
              <a:t>WAN 2			  2 Hosts</a:t>
            </a:r>
          </a:p>
          <a:p>
            <a:pPr lvl="1" eaLnBrk="1" hangingPunct="1">
              <a:buFont typeface="Wingdings" pitchFamily="2" charset="2"/>
              <a:buChar char="Ø"/>
            </a:pPr>
            <a:r>
              <a:rPr lang="en-US" sz="2400" smtClean="0">
                <a:latin typeface="Tahoma" pitchFamily="34" charset="0"/>
              </a:rPr>
              <a:t>WAN 3			  2 Hosts</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Number Placeholder 3"/>
          <p:cNvSpPr>
            <a:spLocks noGrp="1"/>
          </p:cNvSpPr>
          <p:nvPr>
            <p:ph type="sldNum" sz="quarter" idx="12"/>
          </p:nvPr>
        </p:nvSpPr>
        <p:spPr>
          <a:noFill/>
          <a:ln>
            <a:miter lim="800000"/>
            <a:headEnd/>
            <a:tailEnd/>
          </a:ln>
        </p:spPr>
        <p:txBody>
          <a:bodyPr/>
          <a:lstStyle/>
          <a:p>
            <a:fld id="{8DE4BF78-18AF-4B9D-9425-907DD8A98C8A}" type="slidenum">
              <a:rPr lang="en-US" smtClean="0"/>
              <a:pPr/>
              <a:t>202</a:t>
            </a:fld>
            <a:endParaRPr lang="en-US" smtClean="0"/>
          </a:p>
        </p:txBody>
      </p:sp>
      <p:graphicFrame>
        <p:nvGraphicFramePr>
          <p:cNvPr id="200707" name="Object 2"/>
          <p:cNvGraphicFramePr>
            <a:graphicFrameLocks noChangeAspect="1"/>
          </p:cNvGraphicFramePr>
          <p:nvPr/>
        </p:nvGraphicFramePr>
        <p:xfrm>
          <a:off x="1524000" y="1752600"/>
          <a:ext cx="5724525" cy="3087688"/>
        </p:xfrm>
        <a:graphic>
          <a:graphicData uri="http://schemas.openxmlformats.org/presentationml/2006/ole">
            <mc:AlternateContent xmlns:mc="http://schemas.openxmlformats.org/markup-compatibility/2006">
              <mc:Choice xmlns:v="urn:schemas-microsoft-com:vml" Requires="v">
                <p:oleObj spid="_x0000_s35863" name="Visio" r:id="rId3" imgW="5724144" imgH="3088234" progId="Visio.Drawing.11">
                  <p:embed/>
                </p:oleObj>
              </mc:Choice>
              <mc:Fallback>
                <p:oleObj name="Visio" r:id="rId3" imgW="5724144" imgH="3088234"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752600"/>
                        <a:ext cx="5724525" cy="308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0708" name="Text Box 3"/>
          <p:cNvSpPr txBox="1">
            <a:spLocks noChangeArrowheads="1"/>
          </p:cNvSpPr>
          <p:nvPr/>
        </p:nvSpPr>
        <p:spPr bwMode="auto">
          <a:xfrm>
            <a:off x="1447800" y="381000"/>
            <a:ext cx="6629400" cy="701675"/>
          </a:xfrm>
          <a:prstGeom prst="rect">
            <a:avLst/>
          </a:prstGeom>
          <a:noFill/>
          <a:ln w="9525">
            <a:noFill/>
            <a:miter lim="800000"/>
            <a:headEnd/>
            <a:tailEnd/>
          </a:ln>
          <a:effectLst/>
        </p:spPr>
        <p:txBody>
          <a:bodyPr>
            <a:spAutoFit/>
          </a:bodyPr>
          <a:lstStyle/>
          <a:p>
            <a:pPr algn="l">
              <a:spcBef>
                <a:spcPct val="50000"/>
              </a:spcBef>
            </a:pPr>
            <a:r>
              <a:rPr lang="en-US" sz="4000">
                <a:solidFill>
                  <a:srgbClr val="FFCC00"/>
                </a:solidFill>
              </a:rPr>
              <a:t>Networking Requirements</a:t>
            </a:r>
          </a:p>
        </p:txBody>
      </p:sp>
      <p:sp>
        <p:nvSpPr>
          <p:cNvPr id="200709" name="Text Box 4"/>
          <p:cNvSpPr txBox="1">
            <a:spLocks noChangeArrowheads="1"/>
          </p:cNvSpPr>
          <p:nvPr/>
        </p:nvSpPr>
        <p:spPr bwMode="auto">
          <a:xfrm>
            <a:off x="3657600" y="1447800"/>
            <a:ext cx="2590800" cy="366713"/>
          </a:xfrm>
          <a:prstGeom prst="rect">
            <a:avLst/>
          </a:prstGeom>
          <a:noFill/>
          <a:ln w="9525">
            <a:noFill/>
            <a:miter lim="800000"/>
            <a:headEnd/>
            <a:tailEnd/>
          </a:ln>
          <a:effectLst/>
        </p:spPr>
        <p:txBody>
          <a:bodyPr>
            <a:spAutoFit/>
          </a:bodyPr>
          <a:lstStyle/>
          <a:p>
            <a:pPr algn="l">
              <a:spcBef>
                <a:spcPct val="50000"/>
              </a:spcBef>
            </a:pPr>
            <a:r>
              <a:rPr lang="en-US">
                <a:latin typeface="Tahoma" pitchFamily="34" charset="0"/>
              </a:rPr>
              <a:t>Bangalore 60</a:t>
            </a:r>
          </a:p>
        </p:txBody>
      </p:sp>
      <p:sp>
        <p:nvSpPr>
          <p:cNvPr id="200710" name="Text Box 5"/>
          <p:cNvSpPr txBox="1">
            <a:spLocks noChangeArrowheads="1"/>
          </p:cNvSpPr>
          <p:nvPr/>
        </p:nvSpPr>
        <p:spPr bwMode="auto">
          <a:xfrm>
            <a:off x="457200" y="5029200"/>
            <a:ext cx="2444750" cy="366713"/>
          </a:xfrm>
          <a:prstGeom prst="rect">
            <a:avLst/>
          </a:prstGeom>
          <a:noFill/>
          <a:ln w="9525">
            <a:noFill/>
            <a:miter lim="800000"/>
            <a:headEnd/>
            <a:tailEnd/>
          </a:ln>
          <a:effectLst/>
        </p:spPr>
        <p:txBody>
          <a:bodyPr>
            <a:spAutoFit/>
          </a:bodyPr>
          <a:lstStyle/>
          <a:p>
            <a:pPr algn="l"/>
            <a:r>
              <a:rPr lang="en-US">
                <a:latin typeface="Tahoma" pitchFamily="34" charset="0"/>
              </a:rPr>
              <a:t>Mumbai 60</a:t>
            </a:r>
          </a:p>
        </p:txBody>
      </p:sp>
      <p:sp>
        <p:nvSpPr>
          <p:cNvPr id="200711" name="Text Box 6"/>
          <p:cNvSpPr txBox="1">
            <a:spLocks noChangeArrowheads="1"/>
          </p:cNvSpPr>
          <p:nvPr/>
        </p:nvSpPr>
        <p:spPr bwMode="auto">
          <a:xfrm>
            <a:off x="3810000" y="4953000"/>
            <a:ext cx="1600200" cy="366713"/>
          </a:xfrm>
          <a:prstGeom prst="rect">
            <a:avLst/>
          </a:prstGeom>
          <a:noFill/>
          <a:ln w="9525">
            <a:noFill/>
            <a:miter lim="800000"/>
            <a:headEnd/>
            <a:tailEnd/>
          </a:ln>
          <a:effectLst/>
        </p:spPr>
        <p:txBody>
          <a:bodyPr>
            <a:spAutoFit/>
          </a:bodyPr>
          <a:lstStyle/>
          <a:p>
            <a:pPr algn="l"/>
            <a:r>
              <a:rPr lang="en-US">
                <a:latin typeface="Tahoma" pitchFamily="34" charset="0"/>
              </a:rPr>
              <a:t>Sydney 60</a:t>
            </a:r>
          </a:p>
        </p:txBody>
      </p:sp>
      <p:sp>
        <p:nvSpPr>
          <p:cNvPr id="200712" name="Text Box 7"/>
          <p:cNvSpPr txBox="1">
            <a:spLocks noChangeArrowheads="1"/>
          </p:cNvSpPr>
          <p:nvPr/>
        </p:nvSpPr>
        <p:spPr bwMode="auto">
          <a:xfrm>
            <a:off x="6324600" y="4872038"/>
            <a:ext cx="1703388" cy="366712"/>
          </a:xfrm>
          <a:prstGeom prst="rect">
            <a:avLst/>
          </a:prstGeom>
          <a:noFill/>
          <a:ln w="9525">
            <a:noFill/>
            <a:miter lim="800000"/>
            <a:headEnd/>
            <a:tailEnd/>
          </a:ln>
          <a:effectLst/>
        </p:spPr>
        <p:txBody>
          <a:bodyPr wrap="none">
            <a:spAutoFit/>
          </a:bodyPr>
          <a:lstStyle/>
          <a:p>
            <a:pPr algn="l"/>
            <a:r>
              <a:rPr lang="en-US">
                <a:latin typeface="Tahoma" pitchFamily="34" charset="0"/>
              </a:rPr>
              <a:t>Singapore 60</a:t>
            </a:r>
          </a:p>
        </p:txBody>
      </p:sp>
      <p:sp>
        <p:nvSpPr>
          <p:cNvPr id="200713" name="Text Box 8"/>
          <p:cNvSpPr txBox="1">
            <a:spLocks noChangeArrowheads="1"/>
          </p:cNvSpPr>
          <p:nvPr/>
        </p:nvSpPr>
        <p:spPr bwMode="auto">
          <a:xfrm>
            <a:off x="1752600" y="2819400"/>
            <a:ext cx="990600" cy="274638"/>
          </a:xfrm>
          <a:prstGeom prst="rect">
            <a:avLst/>
          </a:prstGeom>
          <a:noFill/>
          <a:ln w="9525">
            <a:noFill/>
            <a:miter lim="800000"/>
            <a:headEnd/>
            <a:tailEnd/>
          </a:ln>
          <a:effectLst/>
        </p:spPr>
        <p:txBody>
          <a:bodyPr>
            <a:spAutoFit/>
          </a:bodyPr>
          <a:lstStyle/>
          <a:p>
            <a:pPr algn="l">
              <a:spcBef>
                <a:spcPct val="50000"/>
              </a:spcBef>
            </a:pPr>
            <a:r>
              <a:rPr lang="en-US" sz="1200">
                <a:latin typeface="Tahoma" pitchFamily="34" charset="0"/>
              </a:rPr>
              <a:t>WAN 1</a:t>
            </a:r>
          </a:p>
        </p:txBody>
      </p:sp>
      <p:sp>
        <p:nvSpPr>
          <p:cNvPr id="200714" name="Text Box 9"/>
          <p:cNvSpPr txBox="1">
            <a:spLocks noChangeArrowheads="1"/>
          </p:cNvSpPr>
          <p:nvPr/>
        </p:nvSpPr>
        <p:spPr bwMode="auto">
          <a:xfrm>
            <a:off x="6248400" y="2743200"/>
            <a:ext cx="990600" cy="274638"/>
          </a:xfrm>
          <a:prstGeom prst="rect">
            <a:avLst/>
          </a:prstGeom>
          <a:noFill/>
          <a:ln w="9525">
            <a:noFill/>
            <a:miter lim="800000"/>
            <a:headEnd/>
            <a:tailEnd/>
          </a:ln>
          <a:effectLst/>
        </p:spPr>
        <p:txBody>
          <a:bodyPr>
            <a:spAutoFit/>
          </a:bodyPr>
          <a:lstStyle/>
          <a:p>
            <a:pPr algn="l">
              <a:spcBef>
                <a:spcPct val="50000"/>
              </a:spcBef>
            </a:pPr>
            <a:r>
              <a:rPr lang="en-US" sz="1200">
                <a:latin typeface="Tahoma" pitchFamily="34" charset="0"/>
              </a:rPr>
              <a:t>WAN 2</a:t>
            </a:r>
          </a:p>
        </p:txBody>
      </p:sp>
      <p:sp>
        <p:nvSpPr>
          <p:cNvPr id="200715" name="Text Box 10"/>
          <p:cNvSpPr txBox="1">
            <a:spLocks noChangeArrowheads="1"/>
          </p:cNvSpPr>
          <p:nvPr/>
        </p:nvSpPr>
        <p:spPr bwMode="auto">
          <a:xfrm>
            <a:off x="6400800" y="3429000"/>
            <a:ext cx="2286000" cy="274638"/>
          </a:xfrm>
          <a:prstGeom prst="rect">
            <a:avLst/>
          </a:prstGeom>
          <a:noFill/>
          <a:ln w="9525">
            <a:noFill/>
            <a:miter lim="800000"/>
            <a:headEnd/>
            <a:tailEnd/>
          </a:ln>
          <a:effectLst/>
        </p:spPr>
        <p:txBody>
          <a:bodyPr>
            <a:spAutoFit/>
          </a:bodyPr>
          <a:lstStyle/>
          <a:p>
            <a:pPr algn="l">
              <a:spcBef>
                <a:spcPct val="50000"/>
              </a:spcBef>
            </a:pPr>
            <a:r>
              <a:rPr lang="en-US" sz="1200">
                <a:latin typeface="Tahoma" pitchFamily="34" charset="0"/>
              </a:rPr>
              <a:t>WAN 3</a:t>
            </a:r>
          </a:p>
        </p:txBody>
      </p:sp>
      <p:sp>
        <p:nvSpPr>
          <p:cNvPr id="200716" name="Line 11"/>
          <p:cNvSpPr>
            <a:spLocks noChangeShapeType="1"/>
          </p:cNvSpPr>
          <p:nvPr/>
        </p:nvSpPr>
        <p:spPr bwMode="auto">
          <a:xfrm flipH="1">
            <a:off x="4724400" y="3581400"/>
            <a:ext cx="1676400" cy="0"/>
          </a:xfrm>
          <a:prstGeom prst="line">
            <a:avLst/>
          </a:prstGeom>
          <a:noFill/>
          <a:ln w="38100">
            <a:solidFill>
              <a:schemeClr val="tx1"/>
            </a:solidFill>
            <a:round/>
            <a:headEnd/>
            <a:tailEnd type="triangle" w="med" len="med"/>
          </a:ln>
          <a:effectLst/>
        </p:spPr>
        <p:txBody>
          <a:bodyPr/>
          <a:lstStyle/>
          <a:p>
            <a:endParaRPr lang="en-US"/>
          </a:p>
        </p:txBody>
      </p:sp>
      <p:sp>
        <p:nvSpPr>
          <p:cNvPr id="200717" name="Line 12"/>
          <p:cNvSpPr>
            <a:spLocks noChangeShapeType="1"/>
          </p:cNvSpPr>
          <p:nvPr/>
        </p:nvSpPr>
        <p:spPr bwMode="auto">
          <a:xfrm>
            <a:off x="2895600" y="3048000"/>
            <a:ext cx="762000" cy="0"/>
          </a:xfrm>
          <a:prstGeom prst="line">
            <a:avLst/>
          </a:prstGeom>
          <a:noFill/>
          <a:ln w="38100">
            <a:solidFill>
              <a:schemeClr val="tx1"/>
            </a:solidFill>
            <a:round/>
            <a:headEnd/>
            <a:tailEnd type="triangle" w="med" len="med"/>
          </a:ln>
          <a:effectLst/>
        </p:spPr>
        <p:txBody>
          <a:bodyPr/>
          <a:lstStyle/>
          <a:p>
            <a:endParaRPr lang="en-US"/>
          </a:p>
        </p:txBody>
      </p:sp>
      <p:sp>
        <p:nvSpPr>
          <p:cNvPr id="200718" name="Line 13"/>
          <p:cNvSpPr>
            <a:spLocks noChangeShapeType="1"/>
          </p:cNvSpPr>
          <p:nvPr/>
        </p:nvSpPr>
        <p:spPr bwMode="auto">
          <a:xfrm flipH="1">
            <a:off x="5562600" y="2895600"/>
            <a:ext cx="609600" cy="0"/>
          </a:xfrm>
          <a:prstGeom prst="line">
            <a:avLst/>
          </a:prstGeom>
          <a:noFill/>
          <a:ln w="38100">
            <a:solidFill>
              <a:schemeClr val="tx1"/>
            </a:solidFill>
            <a:round/>
            <a:headEnd/>
            <a:tailEnd type="triangle" w="med" len="med"/>
          </a:ln>
          <a:effectLst/>
        </p:spPr>
        <p:txBody>
          <a:bodyPr/>
          <a:lstStyle/>
          <a:p>
            <a:endParaRPr lang="en-US"/>
          </a:p>
        </p:txBody>
      </p:sp>
      <p:sp>
        <p:nvSpPr>
          <p:cNvPr id="200719" name="Text Box 14"/>
          <p:cNvSpPr txBox="1">
            <a:spLocks noChangeArrowheads="1"/>
          </p:cNvSpPr>
          <p:nvPr/>
        </p:nvSpPr>
        <p:spPr bwMode="auto">
          <a:xfrm>
            <a:off x="381000" y="5486400"/>
            <a:ext cx="8229600" cy="915988"/>
          </a:xfrm>
          <a:prstGeom prst="rect">
            <a:avLst/>
          </a:prstGeom>
          <a:noFill/>
          <a:ln w="9525">
            <a:noFill/>
            <a:miter lim="800000"/>
            <a:headEnd/>
            <a:tailEnd/>
          </a:ln>
          <a:effectLst/>
        </p:spPr>
        <p:txBody>
          <a:bodyPr>
            <a:spAutoFit/>
          </a:bodyPr>
          <a:lstStyle/>
          <a:p>
            <a:pPr algn="just" eaLnBrk="0" hangingPunct="0">
              <a:buClr>
                <a:schemeClr val="tx1"/>
              </a:buClr>
              <a:buSzPct val="100000"/>
              <a:buFont typeface="Wingdings" pitchFamily="2" charset="2"/>
              <a:buChar char="q"/>
            </a:pPr>
            <a:r>
              <a:rPr lang="en-US">
                <a:latin typeface="Tahoma" pitchFamily="34" charset="0"/>
              </a:rPr>
              <a:t>In the example above, a /26 was used to  provide the 60 addresses for Bangalore and the other LANs. There  are no addresses left for WAN links</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3"/>
          <p:cNvSpPr>
            <a:spLocks noGrp="1"/>
          </p:cNvSpPr>
          <p:nvPr>
            <p:ph type="sldNum" sz="quarter" idx="12"/>
          </p:nvPr>
        </p:nvSpPr>
        <p:spPr>
          <a:noFill/>
          <a:ln>
            <a:miter lim="800000"/>
            <a:headEnd/>
            <a:tailEnd/>
          </a:ln>
        </p:spPr>
        <p:txBody>
          <a:bodyPr/>
          <a:lstStyle/>
          <a:p>
            <a:fld id="{5CC50DC0-E399-4390-BA0D-8344317CF9C3}" type="slidenum">
              <a:rPr lang="en-US" smtClean="0"/>
              <a:pPr/>
              <a:t>203</a:t>
            </a:fld>
            <a:endParaRPr lang="en-US" smtClean="0"/>
          </a:p>
        </p:txBody>
      </p:sp>
      <p:graphicFrame>
        <p:nvGraphicFramePr>
          <p:cNvPr id="201731" name="Object 2"/>
          <p:cNvGraphicFramePr>
            <a:graphicFrameLocks noChangeAspect="1"/>
          </p:cNvGraphicFramePr>
          <p:nvPr/>
        </p:nvGraphicFramePr>
        <p:xfrm>
          <a:off x="1524000" y="1905000"/>
          <a:ext cx="5724525" cy="3087688"/>
        </p:xfrm>
        <a:graphic>
          <a:graphicData uri="http://schemas.openxmlformats.org/presentationml/2006/ole">
            <mc:AlternateContent xmlns:mc="http://schemas.openxmlformats.org/markup-compatibility/2006">
              <mc:Choice xmlns:v="urn:schemas-microsoft-com:vml" Requires="v">
                <p:oleObj spid="_x0000_s36887" name="Visio" r:id="rId3" imgW="5724144" imgH="3088234" progId="Visio.Drawing.11">
                  <p:embed/>
                </p:oleObj>
              </mc:Choice>
              <mc:Fallback>
                <p:oleObj name="Visio" r:id="rId3" imgW="5724144" imgH="3088234"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05000"/>
                        <a:ext cx="5724525" cy="308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2" name="Text Box 3"/>
          <p:cNvSpPr txBox="1">
            <a:spLocks noChangeArrowheads="1"/>
          </p:cNvSpPr>
          <p:nvPr/>
        </p:nvSpPr>
        <p:spPr bwMode="auto">
          <a:xfrm>
            <a:off x="1600200" y="228600"/>
            <a:ext cx="6553200" cy="823913"/>
          </a:xfrm>
          <a:prstGeom prst="rect">
            <a:avLst/>
          </a:prstGeom>
          <a:noFill/>
          <a:ln w="9525">
            <a:noFill/>
            <a:miter lim="800000"/>
            <a:headEnd/>
            <a:tailEnd/>
          </a:ln>
          <a:effectLst/>
        </p:spPr>
        <p:txBody>
          <a:bodyPr>
            <a:spAutoFit/>
          </a:bodyPr>
          <a:lstStyle/>
          <a:p>
            <a:pPr algn="l">
              <a:spcBef>
                <a:spcPct val="50000"/>
              </a:spcBef>
            </a:pPr>
            <a:r>
              <a:rPr lang="en-US" sz="4800">
                <a:solidFill>
                  <a:srgbClr val="FFCC00"/>
                </a:solidFill>
              </a:rPr>
              <a:t>Networking Scheme</a:t>
            </a:r>
            <a:r>
              <a:rPr lang="en-US" sz="2000">
                <a:solidFill>
                  <a:srgbClr val="FFCC00"/>
                </a:solidFill>
              </a:rPr>
              <a:t> </a:t>
            </a:r>
          </a:p>
        </p:txBody>
      </p:sp>
      <p:sp>
        <p:nvSpPr>
          <p:cNvPr id="201733" name="Text Box 4"/>
          <p:cNvSpPr txBox="1">
            <a:spLocks noChangeArrowheads="1"/>
          </p:cNvSpPr>
          <p:nvPr/>
        </p:nvSpPr>
        <p:spPr bwMode="auto">
          <a:xfrm>
            <a:off x="3200400" y="1143000"/>
            <a:ext cx="3124200" cy="336550"/>
          </a:xfrm>
          <a:prstGeom prst="rect">
            <a:avLst/>
          </a:prstGeom>
          <a:noFill/>
          <a:ln w="9525">
            <a:noFill/>
            <a:miter lim="800000"/>
            <a:headEnd/>
            <a:tailEnd/>
          </a:ln>
          <a:effectLst/>
        </p:spPr>
        <p:txBody>
          <a:bodyPr>
            <a:spAutoFit/>
          </a:bodyPr>
          <a:lstStyle/>
          <a:p>
            <a:pPr algn="l">
              <a:spcBef>
                <a:spcPct val="50000"/>
              </a:spcBef>
            </a:pPr>
            <a:r>
              <a:rPr lang="en-US" sz="1600">
                <a:solidFill>
                  <a:schemeClr val="bg1"/>
                </a:solidFill>
                <a:latin typeface="Tahoma" pitchFamily="34" charset="0"/>
              </a:rPr>
              <a:t>Mumbai 192.168.10.64/27</a:t>
            </a:r>
          </a:p>
        </p:txBody>
      </p:sp>
      <p:sp>
        <p:nvSpPr>
          <p:cNvPr id="201734" name="Text Box 5"/>
          <p:cNvSpPr txBox="1">
            <a:spLocks noChangeArrowheads="1"/>
          </p:cNvSpPr>
          <p:nvPr/>
        </p:nvSpPr>
        <p:spPr bwMode="auto">
          <a:xfrm>
            <a:off x="762000" y="5410200"/>
            <a:ext cx="2444750" cy="581025"/>
          </a:xfrm>
          <a:prstGeom prst="rect">
            <a:avLst/>
          </a:prstGeom>
          <a:noFill/>
          <a:ln w="9525">
            <a:noFill/>
            <a:miter lim="800000"/>
            <a:headEnd/>
            <a:tailEnd/>
          </a:ln>
          <a:effectLst/>
        </p:spPr>
        <p:txBody>
          <a:bodyPr>
            <a:spAutoFit/>
          </a:bodyPr>
          <a:lstStyle/>
          <a:p>
            <a:pPr algn="l"/>
            <a:r>
              <a:rPr lang="en-US" sz="1600">
                <a:latin typeface="Tahoma" pitchFamily="34" charset="0"/>
              </a:rPr>
              <a:t>Bangalore 192.168.10.0/26</a:t>
            </a:r>
          </a:p>
        </p:txBody>
      </p:sp>
      <p:sp>
        <p:nvSpPr>
          <p:cNvPr id="201735" name="Text Box 6"/>
          <p:cNvSpPr txBox="1">
            <a:spLocks noChangeArrowheads="1"/>
          </p:cNvSpPr>
          <p:nvPr/>
        </p:nvSpPr>
        <p:spPr bwMode="auto">
          <a:xfrm>
            <a:off x="2667000" y="5334000"/>
            <a:ext cx="3184525" cy="366713"/>
          </a:xfrm>
          <a:prstGeom prst="rect">
            <a:avLst/>
          </a:prstGeom>
          <a:noFill/>
          <a:ln w="9525">
            <a:noFill/>
            <a:miter lim="800000"/>
            <a:headEnd/>
            <a:tailEnd/>
          </a:ln>
          <a:effectLst/>
        </p:spPr>
        <p:txBody>
          <a:bodyPr wrap="none">
            <a:spAutoFit/>
          </a:bodyPr>
          <a:lstStyle/>
          <a:p>
            <a:pPr algn="l"/>
            <a:r>
              <a:rPr lang="en-US">
                <a:latin typeface="Tahoma" pitchFamily="34" charset="0"/>
              </a:rPr>
              <a:t>Sydney 192.168.10.96/28</a:t>
            </a:r>
          </a:p>
        </p:txBody>
      </p:sp>
      <p:sp>
        <p:nvSpPr>
          <p:cNvPr id="201736" name="Text Box 7"/>
          <p:cNvSpPr txBox="1">
            <a:spLocks noChangeArrowheads="1"/>
          </p:cNvSpPr>
          <p:nvPr/>
        </p:nvSpPr>
        <p:spPr bwMode="auto">
          <a:xfrm>
            <a:off x="5029200" y="5867400"/>
            <a:ext cx="3656013" cy="366713"/>
          </a:xfrm>
          <a:prstGeom prst="rect">
            <a:avLst/>
          </a:prstGeom>
          <a:noFill/>
          <a:ln w="9525">
            <a:noFill/>
            <a:miter lim="800000"/>
            <a:headEnd/>
            <a:tailEnd/>
          </a:ln>
          <a:effectLst/>
        </p:spPr>
        <p:txBody>
          <a:bodyPr wrap="none">
            <a:spAutoFit/>
          </a:bodyPr>
          <a:lstStyle/>
          <a:p>
            <a:pPr algn="l"/>
            <a:r>
              <a:rPr lang="en-US">
                <a:latin typeface="Tahoma" pitchFamily="34" charset="0"/>
              </a:rPr>
              <a:t>Singapore 192.168.10.112/28</a:t>
            </a:r>
          </a:p>
        </p:txBody>
      </p:sp>
      <p:sp>
        <p:nvSpPr>
          <p:cNvPr id="201737" name="Text Box 8"/>
          <p:cNvSpPr txBox="1">
            <a:spLocks noChangeArrowheads="1"/>
          </p:cNvSpPr>
          <p:nvPr/>
        </p:nvSpPr>
        <p:spPr bwMode="auto">
          <a:xfrm>
            <a:off x="304800" y="2743200"/>
            <a:ext cx="2743200" cy="274638"/>
          </a:xfrm>
          <a:prstGeom prst="rect">
            <a:avLst/>
          </a:prstGeom>
          <a:noFill/>
          <a:ln w="9525">
            <a:noFill/>
            <a:miter lim="800000"/>
            <a:headEnd/>
            <a:tailEnd/>
          </a:ln>
          <a:effectLst/>
        </p:spPr>
        <p:txBody>
          <a:bodyPr>
            <a:spAutoFit/>
          </a:bodyPr>
          <a:lstStyle/>
          <a:p>
            <a:pPr algn="l">
              <a:spcBef>
                <a:spcPct val="50000"/>
              </a:spcBef>
            </a:pPr>
            <a:r>
              <a:rPr lang="en-US" sz="1200">
                <a:latin typeface="Tahoma" pitchFamily="34" charset="0"/>
              </a:rPr>
              <a:t>WAN 192.168.10.129 and 130</a:t>
            </a:r>
          </a:p>
        </p:txBody>
      </p:sp>
      <p:sp>
        <p:nvSpPr>
          <p:cNvPr id="201738" name="Text Box 9"/>
          <p:cNvSpPr txBox="1">
            <a:spLocks noChangeArrowheads="1"/>
          </p:cNvSpPr>
          <p:nvPr/>
        </p:nvSpPr>
        <p:spPr bwMode="auto">
          <a:xfrm>
            <a:off x="6248400" y="2743200"/>
            <a:ext cx="2895600" cy="274638"/>
          </a:xfrm>
          <a:prstGeom prst="rect">
            <a:avLst/>
          </a:prstGeom>
          <a:noFill/>
          <a:ln w="9525">
            <a:noFill/>
            <a:miter lim="800000"/>
            <a:headEnd/>
            <a:tailEnd/>
          </a:ln>
          <a:effectLst/>
        </p:spPr>
        <p:txBody>
          <a:bodyPr>
            <a:spAutoFit/>
          </a:bodyPr>
          <a:lstStyle/>
          <a:p>
            <a:pPr algn="l">
              <a:spcBef>
                <a:spcPct val="50000"/>
              </a:spcBef>
            </a:pPr>
            <a:r>
              <a:rPr lang="en-US" sz="1200">
                <a:latin typeface="Tahoma" pitchFamily="34" charset="0"/>
              </a:rPr>
              <a:t>WAN 192.198.10.133 and 134</a:t>
            </a:r>
          </a:p>
        </p:txBody>
      </p:sp>
      <p:sp>
        <p:nvSpPr>
          <p:cNvPr id="201739" name="Text Box 10"/>
          <p:cNvSpPr txBox="1">
            <a:spLocks noChangeArrowheads="1"/>
          </p:cNvSpPr>
          <p:nvPr/>
        </p:nvSpPr>
        <p:spPr bwMode="auto">
          <a:xfrm>
            <a:off x="6400800" y="3429000"/>
            <a:ext cx="2743200" cy="274638"/>
          </a:xfrm>
          <a:prstGeom prst="rect">
            <a:avLst/>
          </a:prstGeom>
          <a:noFill/>
          <a:ln w="9525">
            <a:noFill/>
            <a:miter lim="800000"/>
            <a:headEnd/>
            <a:tailEnd/>
          </a:ln>
          <a:effectLst/>
        </p:spPr>
        <p:txBody>
          <a:bodyPr>
            <a:spAutoFit/>
          </a:bodyPr>
          <a:lstStyle/>
          <a:p>
            <a:pPr algn="l">
              <a:spcBef>
                <a:spcPct val="50000"/>
              </a:spcBef>
            </a:pPr>
            <a:r>
              <a:rPr lang="en-US" sz="1200">
                <a:latin typeface="Tahoma" pitchFamily="34" charset="0"/>
              </a:rPr>
              <a:t>WAN 192.198.10.137 and 138</a:t>
            </a:r>
          </a:p>
        </p:txBody>
      </p:sp>
      <p:sp>
        <p:nvSpPr>
          <p:cNvPr id="201740" name="Line 11"/>
          <p:cNvSpPr>
            <a:spLocks noChangeShapeType="1"/>
          </p:cNvSpPr>
          <p:nvPr/>
        </p:nvSpPr>
        <p:spPr bwMode="auto">
          <a:xfrm flipH="1">
            <a:off x="4724400" y="3581400"/>
            <a:ext cx="1676400" cy="0"/>
          </a:xfrm>
          <a:prstGeom prst="line">
            <a:avLst/>
          </a:prstGeom>
          <a:noFill/>
          <a:ln w="57150">
            <a:solidFill>
              <a:schemeClr val="tx1"/>
            </a:solidFill>
            <a:round/>
            <a:headEnd/>
            <a:tailEnd type="triangle" w="med" len="med"/>
          </a:ln>
          <a:effectLst/>
        </p:spPr>
        <p:txBody>
          <a:bodyPr/>
          <a:lstStyle/>
          <a:p>
            <a:endParaRPr lang="en-US"/>
          </a:p>
        </p:txBody>
      </p:sp>
      <p:sp>
        <p:nvSpPr>
          <p:cNvPr id="201741" name="Line 12"/>
          <p:cNvSpPr>
            <a:spLocks noChangeShapeType="1"/>
          </p:cNvSpPr>
          <p:nvPr/>
        </p:nvSpPr>
        <p:spPr bwMode="auto">
          <a:xfrm>
            <a:off x="2590800" y="3048000"/>
            <a:ext cx="762000" cy="0"/>
          </a:xfrm>
          <a:prstGeom prst="line">
            <a:avLst/>
          </a:prstGeom>
          <a:noFill/>
          <a:ln w="57150">
            <a:solidFill>
              <a:schemeClr val="tx1"/>
            </a:solidFill>
            <a:round/>
            <a:headEnd/>
            <a:tailEnd type="triangle" w="med" len="med"/>
          </a:ln>
          <a:effectLst/>
        </p:spPr>
        <p:txBody>
          <a:bodyPr/>
          <a:lstStyle/>
          <a:p>
            <a:endParaRPr lang="en-US"/>
          </a:p>
        </p:txBody>
      </p:sp>
      <p:sp>
        <p:nvSpPr>
          <p:cNvPr id="201742" name="Line 13"/>
          <p:cNvSpPr>
            <a:spLocks noChangeShapeType="1"/>
          </p:cNvSpPr>
          <p:nvPr/>
        </p:nvSpPr>
        <p:spPr bwMode="auto">
          <a:xfrm flipH="1">
            <a:off x="5562600" y="2895600"/>
            <a:ext cx="609600" cy="0"/>
          </a:xfrm>
          <a:prstGeom prst="line">
            <a:avLst/>
          </a:prstGeom>
          <a:noFill/>
          <a:ln w="57150">
            <a:solidFill>
              <a:schemeClr val="tx1"/>
            </a:solidFill>
            <a:round/>
            <a:headEnd/>
            <a:tailEnd type="triangle" w="med" len="med"/>
          </a:ln>
          <a:effectLst/>
        </p:spPr>
        <p:txBody>
          <a:bodyPr/>
          <a:lstStyle/>
          <a:p>
            <a:endParaRPr lang="en-US"/>
          </a:p>
        </p:txBody>
      </p:sp>
      <p:sp>
        <p:nvSpPr>
          <p:cNvPr id="201743" name="Oval 15"/>
          <p:cNvSpPr>
            <a:spLocks noChangeArrowheads="1"/>
          </p:cNvSpPr>
          <p:nvPr/>
        </p:nvSpPr>
        <p:spPr bwMode="auto">
          <a:xfrm>
            <a:off x="1600200" y="4953000"/>
            <a:ext cx="609600" cy="304800"/>
          </a:xfrm>
          <a:prstGeom prst="ellipse">
            <a:avLst/>
          </a:prstGeom>
          <a:solidFill>
            <a:schemeClr val="accent1"/>
          </a:solidFill>
          <a:ln w="9525" algn="ctr">
            <a:solidFill>
              <a:schemeClr val="tx1"/>
            </a:solidFill>
            <a:round/>
            <a:headEnd/>
            <a:tailEnd/>
          </a:ln>
          <a:effectLst/>
        </p:spPr>
        <p:txBody>
          <a:bodyPr wrap="none" anchor="ctr"/>
          <a:lstStyle/>
          <a:p>
            <a:r>
              <a:rPr lang="en-US"/>
              <a:t>60</a:t>
            </a:r>
          </a:p>
        </p:txBody>
      </p:sp>
      <p:sp>
        <p:nvSpPr>
          <p:cNvPr id="201744" name="Oval 17"/>
          <p:cNvSpPr>
            <a:spLocks noChangeArrowheads="1"/>
          </p:cNvSpPr>
          <p:nvPr/>
        </p:nvSpPr>
        <p:spPr bwMode="auto">
          <a:xfrm>
            <a:off x="4114800" y="4953000"/>
            <a:ext cx="609600" cy="304800"/>
          </a:xfrm>
          <a:prstGeom prst="ellipse">
            <a:avLst/>
          </a:prstGeom>
          <a:solidFill>
            <a:schemeClr val="accent1"/>
          </a:solidFill>
          <a:ln w="9525" algn="ctr">
            <a:solidFill>
              <a:schemeClr val="tx1"/>
            </a:solidFill>
            <a:round/>
            <a:headEnd/>
            <a:tailEnd/>
          </a:ln>
          <a:effectLst/>
        </p:spPr>
        <p:txBody>
          <a:bodyPr wrap="none" anchor="ctr"/>
          <a:lstStyle/>
          <a:p>
            <a:r>
              <a:rPr lang="en-US"/>
              <a:t>12</a:t>
            </a:r>
          </a:p>
        </p:txBody>
      </p:sp>
      <p:sp>
        <p:nvSpPr>
          <p:cNvPr id="201745" name="Oval 18"/>
          <p:cNvSpPr>
            <a:spLocks noChangeArrowheads="1"/>
          </p:cNvSpPr>
          <p:nvPr/>
        </p:nvSpPr>
        <p:spPr bwMode="auto">
          <a:xfrm>
            <a:off x="6477000" y="4876800"/>
            <a:ext cx="609600" cy="304800"/>
          </a:xfrm>
          <a:prstGeom prst="ellipse">
            <a:avLst/>
          </a:prstGeom>
          <a:solidFill>
            <a:schemeClr val="accent1"/>
          </a:solidFill>
          <a:ln w="9525" algn="ctr">
            <a:solidFill>
              <a:schemeClr val="tx1"/>
            </a:solidFill>
            <a:round/>
            <a:headEnd/>
            <a:tailEnd/>
          </a:ln>
          <a:effectLst/>
        </p:spPr>
        <p:txBody>
          <a:bodyPr wrap="none" anchor="ctr"/>
          <a:lstStyle/>
          <a:p>
            <a:r>
              <a:rPr lang="en-US"/>
              <a:t>12</a:t>
            </a:r>
          </a:p>
        </p:txBody>
      </p:sp>
      <p:sp>
        <p:nvSpPr>
          <p:cNvPr id="201746" name="Oval 19"/>
          <p:cNvSpPr>
            <a:spLocks noChangeArrowheads="1"/>
          </p:cNvSpPr>
          <p:nvPr/>
        </p:nvSpPr>
        <p:spPr bwMode="auto">
          <a:xfrm>
            <a:off x="4038600" y="1524000"/>
            <a:ext cx="609600" cy="304800"/>
          </a:xfrm>
          <a:prstGeom prst="ellipse">
            <a:avLst/>
          </a:prstGeom>
          <a:solidFill>
            <a:schemeClr val="accent1"/>
          </a:solidFill>
          <a:ln w="9525" algn="ctr">
            <a:solidFill>
              <a:schemeClr val="tx1"/>
            </a:solidFill>
            <a:round/>
            <a:headEnd/>
            <a:tailEnd/>
          </a:ln>
          <a:effectLst/>
        </p:spPr>
        <p:txBody>
          <a:bodyPr wrap="none" anchor="ctr"/>
          <a:lstStyle/>
          <a:p>
            <a:r>
              <a:rPr lang="en-US"/>
              <a:t>28</a:t>
            </a:r>
          </a:p>
        </p:txBody>
      </p:sp>
      <p:sp>
        <p:nvSpPr>
          <p:cNvPr id="201747" name="Oval 20"/>
          <p:cNvSpPr>
            <a:spLocks noChangeArrowheads="1"/>
          </p:cNvSpPr>
          <p:nvPr/>
        </p:nvSpPr>
        <p:spPr bwMode="auto">
          <a:xfrm>
            <a:off x="2514600" y="32766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a:t>2</a:t>
            </a:r>
          </a:p>
        </p:txBody>
      </p:sp>
      <p:sp>
        <p:nvSpPr>
          <p:cNvPr id="201748" name="Oval 21"/>
          <p:cNvSpPr>
            <a:spLocks noChangeArrowheads="1"/>
          </p:cNvSpPr>
          <p:nvPr/>
        </p:nvSpPr>
        <p:spPr bwMode="auto">
          <a:xfrm>
            <a:off x="3810000" y="34290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a:t>2</a:t>
            </a:r>
          </a:p>
        </p:txBody>
      </p:sp>
      <p:sp>
        <p:nvSpPr>
          <p:cNvPr id="201749" name="Oval 22"/>
          <p:cNvSpPr>
            <a:spLocks noChangeArrowheads="1"/>
          </p:cNvSpPr>
          <p:nvPr/>
        </p:nvSpPr>
        <p:spPr bwMode="auto">
          <a:xfrm>
            <a:off x="5181600" y="32004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a:t>2</a:t>
            </a:r>
          </a:p>
        </p:txBody>
      </p:sp>
      <p:sp>
        <p:nvSpPr>
          <p:cNvPr id="201750" name="Text Box 23"/>
          <p:cNvSpPr txBox="1">
            <a:spLocks noChangeArrowheads="1"/>
          </p:cNvSpPr>
          <p:nvPr/>
        </p:nvSpPr>
        <p:spPr bwMode="auto">
          <a:xfrm>
            <a:off x="228600" y="3048000"/>
            <a:ext cx="2444750" cy="336550"/>
          </a:xfrm>
          <a:prstGeom prst="rect">
            <a:avLst/>
          </a:prstGeom>
          <a:noFill/>
          <a:ln w="9525">
            <a:noFill/>
            <a:miter lim="800000"/>
            <a:headEnd/>
            <a:tailEnd/>
          </a:ln>
          <a:effectLst/>
        </p:spPr>
        <p:txBody>
          <a:bodyPr>
            <a:spAutoFit/>
          </a:bodyPr>
          <a:lstStyle/>
          <a:p>
            <a:pPr algn="l"/>
            <a:r>
              <a:rPr lang="en-US" sz="1600">
                <a:latin typeface="Tahoma" pitchFamily="34" charset="0"/>
              </a:rPr>
              <a:t>192.168.10.128/30</a:t>
            </a:r>
          </a:p>
        </p:txBody>
      </p:sp>
      <p:sp>
        <p:nvSpPr>
          <p:cNvPr id="201751" name="Text Box 24"/>
          <p:cNvSpPr txBox="1">
            <a:spLocks noChangeArrowheads="1"/>
          </p:cNvSpPr>
          <p:nvPr/>
        </p:nvSpPr>
        <p:spPr bwMode="auto">
          <a:xfrm>
            <a:off x="6477000" y="3733800"/>
            <a:ext cx="2444750" cy="336550"/>
          </a:xfrm>
          <a:prstGeom prst="rect">
            <a:avLst/>
          </a:prstGeom>
          <a:noFill/>
          <a:ln w="9525">
            <a:noFill/>
            <a:miter lim="800000"/>
            <a:headEnd/>
            <a:tailEnd/>
          </a:ln>
          <a:effectLst/>
        </p:spPr>
        <p:txBody>
          <a:bodyPr>
            <a:spAutoFit/>
          </a:bodyPr>
          <a:lstStyle/>
          <a:p>
            <a:pPr algn="l"/>
            <a:r>
              <a:rPr lang="en-US" sz="1600">
                <a:latin typeface="Tahoma" pitchFamily="34" charset="0"/>
              </a:rPr>
              <a:t>192.168.10.136/30</a:t>
            </a:r>
          </a:p>
        </p:txBody>
      </p:sp>
      <p:sp>
        <p:nvSpPr>
          <p:cNvPr id="201752" name="Text Box 25"/>
          <p:cNvSpPr txBox="1">
            <a:spLocks noChangeArrowheads="1"/>
          </p:cNvSpPr>
          <p:nvPr/>
        </p:nvSpPr>
        <p:spPr bwMode="auto">
          <a:xfrm>
            <a:off x="6400800" y="3048000"/>
            <a:ext cx="2444750" cy="336550"/>
          </a:xfrm>
          <a:prstGeom prst="rect">
            <a:avLst/>
          </a:prstGeom>
          <a:noFill/>
          <a:ln w="9525">
            <a:noFill/>
            <a:miter lim="800000"/>
            <a:headEnd/>
            <a:tailEnd/>
          </a:ln>
          <a:effectLst/>
        </p:spPr>
        <p:txBody>
          <a:bodyPr>
            <a:spAutoFit/>
          </a:bodyPr>
          <a:lstStyle/>
          <a:p>
            <a:pPr algn="l"/>
            <a:r>
              <a:rPr lang="en-US" sz="1600">
                <a:latin typeface="Tahoma" pitchFamily="34" charset="0"/>
              </a:rPr>
              <a:t>192.168.10.132/30</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Number Placeholder 5"/>
          <p:cNvSpPr>
            <a:spLocks noGrp="1"/>
          </p:cNvSpPr>
          <p:nvPr>
            <p:ph type="sldNum" sz="quarter" idx="12"/>
          </p:nvPr>
        </p:nvSpPr>
        <p:spPr>
          <a:noFill/>
          <a:ln>
            <a:miter lim="800000"/>
            <a:headEnd/>
            <a:tailEnd/>
          </a:ln>
        </p:spPr>
        <p:txBody>
          <a:bodyPr/>
          <a:lstStyle/>
          <a:p>
            <a:fld id="{AE3382C8-A029-480D-860A-3DACF9BC5CBC}" type="slidenum">
              <a:rPr lang="en-US" smtClean="0"/>
              <a:pPr/>
              <a:t>204</a:t>
            </a:fld>
            <a:endParaRPr lang="en-US" smtClean="0"/>
          </a:p>
        </p:txBody>
      </p:sp>
      <p:sp>
        <p:nvSpPr>
          <p:cNvPr id="202755" name="Rectangle 2"/>
          <p:cNvSpPr>
            <a:spLocks noGrp="1" noChangeArrowheads="1"/>
          </p:cNvSpPr>
          <p:nvPr>
            <p:ph type="title"/>
          </p:nvPr>
        </p:nvSpPr>
        <p:spPr/>
        <p:txBody>
          <a:bodyPr/>
          <a:lstStyle/>
          <a:p>
            <a:pPr eaLnBrk="1" hangingPunct="1"/>
            <a:r>
              <a:rPr lang="en-US" smtClean="0"/>
              <a:t>VLSM Exercise</a:t>
            </a:r>
          </a:p>
        </p:txBody>
      </p:sp>
      <p:pic>
        <p:nvPicPr>
          <p:cNvPr id="202756" name="Picture 5"/>
          <p:cNvPicPr>
            <a:picLocks noChangeArrowheads="1"/>
          </p:cNvPicPr>
          <p:nvPr/>
        </p:nvPicPr>
        <p:blipFill>
          <a:blip r:embed="rId2"/>
          <a:srcRect/>
          <a:stretch>
            <a:fillRect/>
          </a:stretch>
        </p:blipFill>
        <p:spPr bwMode="auto">
          <a:xfrm>
            <a:off x="5486400" y="1600200"/>
            <a:ext cx="928688" cy="539750"/>
          </a:xfrm>
          <a:prstGeom prst="rect">
            <a:avLst/>
          </a:prstGeom>
          <a:noFill/>
          <a:ln w="9525">
            <a:noFill/>
            <a:miter lim="800000"/>
            <a:headEnd/>
            <a:tailEnd/>
          </a:ln>
          <a:effectLst/>
        </p:spPr>
      </p:pic>
      <p:pic>
        <p:nvPicPr>
          <p:cNvPr id="202757" name="Picture 6"/>
          <p:cNvPicPr>
            <a:picLocks noChangeArrowheads="1"/>
          </p:cNvPicPr>
          <p:nvPr/>
        </p:nvPicPr>
        <p:blipFill>
          <a:blip r:embed="rId2"/>
          <a:srcRect/>
          <a:stretch>
            <a:fillRect/>
          </a:stretch>
        </p:blipFill>
        <p:spPr bwMode="auto">
          <a:xfrm>
            <a:off x="2286000" y="2057400"/>
            <a:ext cx="928688" cy="539750"/>
          </a:xfrm>
          <a:prstGeom prst="rect">
            <a:avLst/>
          </a:prstGeom>
          <a:noFill/>
          <a:ln w="9525">
            <a:noFill/>
            <a:miter lim="800000"/>
            <a:headEnd/>
            <a:tailEnd/>
          </a:ln>
          <a:effectLst/>
        </p:spPr>
      </p:pic>
      <p:pic>
        <p:nvPicPr>
          <p:cNvPr id="202758" name="Picture 7"/>
          <p:cNvPicPr>
            <a:picLocks noChangeArrowheads="1"/>
          </p:cNvPicPr>
          <p:nvPr/>
        </p:nvPicPr>
        <p:blipFill>
          <a:blip r:embed="rId2"/>
          <a:srcRect/>
          <a:stretch>
            <a:fillRect/>
          </a:stretch>
        </p:blipFill>
        <p:spPr bwMode="auto">
          <a:xfrm>
            <a:off x="4343400" y="3505200"/>
            <a:ext cx="928688" cy="539750"/>
          </a:xfrm>
          <a:prstGeom prst="rect">
            <a:avLst/>
          </a:prstGeom>
          <a:noFill/>
          <a:ln w="9525">
            <a:noFill/>
            <a:miter lim="800000"/>
            <a:headEnd/>
            <a:tailEnd/>
          </a:ln>
          <a:effectLst/>
        </p:spPr>
      </p:pic>
      <p:sp>
        <p:nvSpPr>
          <p:cNvPr id="202759" name="Freeform 8"/>
          <p:cNvSpPr>
            <a:spLocks/>
          </p:cNvSpPr>
          <p:nvPr/>
        </p:nvSpPr>
        <p:spPr bwMode="auto">
          <a:xfrm rot="3913672">
            <a:off x="4165601" y="914400"/>
            <a:ext cx="387350" cy="2378075"/>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202760" name="Freeform 9"/>
          <p:cNvSpPr>
            <a:spLocks/>
          </p:cNvSpPr>
          <p:nvPr/>
        </p:nvSpPr>
        <p:spPr bwMode="auto">
          <a:xfrm rot="7482188">
            <a:off x="3673475" y="2157413"/>
            <a:ext cx="228600" cy="1752600"/>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202761" name="Freeform 10"/>
          <p:cNvSpPr>
            <a:spLocks/>
          </p:cNvSpPr>
          <p:nvPr/>
        </p:nvSpPr>
        <p:spPr bwMode="auto">
          <a:xfrm rot="1528863">
            <a:off x="5399088" y="1803400"/>
            <a:ext cx="257175" cy="1855788"/>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202762" name="Oval 11"/>
          <p:cNvSpPr>
            <a:spLocks noChangeArrowheads="1"/>
          </p:cNvSpPr>
          <p:nvPr/>
        </p:nvSpPr>
        <p:spPr bwMode="auto">
          <a:xfrm>
            <a:off x="4648200" y="16764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2</a:t>
            </a:r>
          </a:p>
        </p:txBody>
      </p:sp>
      <p:sp>
        <p:nvSpPr>
          <p:cNvPr id="202763" name="Oval 13"/>
          <p:cNvSpPr>
            <a:spLocks noChangeArrowheads="1"/>
          </p:cNvSpPr>
          <p:nvPr/>
        </p:nvSpPr>
        <p:spPr bwMode="auto">
          <a:xfrm>
            <a:off x="5181600" y="22860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2</a:t>
            </a:r>
          </a:p>
        </p:txBody>
      </p:sp>
      <p:sp>
        <p:nvSpPr>
          <p:cNvPr id="202764" name="Oval 14"/>
          <p:cNvSpPr>
            <a:spLocks noChangeArrowheads="1"/>
          </p:cNvSpPr>
          <p:nvPr/>
        </p:nvSpPr>
        <p:spPr bwMode="auto">
          <a:xfrm>
            <a:off x="4038600" y="28194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2</a:t>
            </a:r>
          </a:p>
        </p:txBody>
      </p:sp>
      <p:sp>
        <p:nvSpPr>
          <p:cNvPr id="202765" name="Line 15"/>
          <p:cNvSpPr>
            <a:spLocks noChangeShapeType="1"/>
          </p:cNvSpPr>
          <p:nvPr/>
        </p:nvSpPr>
        <p:spPr bwMode="auto">
          <a:xfrm flipH="1">
            <a:off x="1600200" y="2286000"/>
            <a:ext cx="685800" cy="0"/>
          </a:xfrm>
          <a:prstGeom prst="line">
            <a:avLst/>
          </a:prstGeom>
          <a:noFill/>
          <a:ln w="9525">
            <a:solidFill>
              <a:schemeClr val="tx1"/>
            </a:solidFill>
            <a:round/>
            <a:headEnd/>
            <a:tailEnd/>
          </a:ln>
          <a:effectLst/>
        </p:spPr>
        <p:txBody>
          <a:bodyPr/>
          <a:lstStyle/>
          <a:p>
            <a:endParaRPr lang="en-US"/>
          </a:p>
        </p:txBody>
      </p:sp>
      <p:sp>
        <p:nvSpPr>
          <p:cNvPr id="202766" name="Line 16"/>
          <p:cNvSpPr>
            <a:spLocks noChangeShapeType="1"/>
          </p:cNvSpPr>
          <p:nvPr/>
        </p:nvSpPr>
        <p:spPr bwMode="auto">
          <a:xfrm>
            <a:off x="1600200" y="1981200"/>
            <a:ext cx="0" cy="685800"/>
          </a:xfrm>
          <a:prstGeom prst="line">
            <a:avLst/>
          </a:prstGeom>
          <a:noFill/>
          <a:ln w="9525">
            <a:solidFill>
              <a:schemeClr val="tx1"/>
            </a:solidFill>
            <a:round/>
            <a:headEnd/>
            <a:tailEnd/>
          </a:ln>
          <a:effectLst/>
        </p:spPr>
        <p:txBody>
          <a:bodyPr/>
          <a:lstStyle/>
          <a:p>
            <a:endParaRPr lang="en-US"/>
          </a:p>
        </p:txBody>
      </p:sp>
      <p:sp>
        <p:nvSpPr>
          <p:cNvPr id="202767" name="Line 17"/>
          <p:cNvSpPr>
            <a:spLocks noChangeShapeType="1"/>
          </p:cNvSpPr>
          <p:nvPr/>
        </p:nvSpPr>
        <p:spPr bwMode="auto">
          <a:xfrm>
            <a:off x="4876800" y="4038600"/>
            <a:ext cx="0" cy="685800"/>
          </a:xfrm>
          <a:prstGeom prst="line">
            <a:avLst/>
          </a:prstGeom>
          <a:noFill/>
          <a:ln w="9525">
            <a:solidFill>
              <a:schemeClr val="tx1"/>
            </a:solidFill>
            <a:round/>
            <a:headEnd/>
            <a:tailEnd/>
          </a:ln>
          <a:effectLst/>
        </p:spPr>
        <p:txBody>
          <a:bodyPr/>
          <a:lstStyle/>
          <a:p>
            <a:endParaRPr lang="en-US"/>
          </a:p>
        </p:txBody>
      </p:sp>
      <p:sp>
        <p:nvSpPr>
          <p:cNvPr id="202768" name="Line 18"/>
          <p:cNvSpPr>
            <a:spLocks noChangeShapeType="1"/>
          </p:cNvSpPr>
          <p:nvPr/>
        </p:nvSpPr>
        <p:spPr bwMode="auto">
          <a:xfrm>
            <a:off x="4419600" y="4724400"/>
            <a:ext cx="914400" cy="0"/>
          </a:xfrm>
          <a:prstGeom prst="line">
            <a:avLst/>
          </a:prstGeom>
          <a:noFill/>
          <a:ln w="9525">
            <a:solidFill>
              <a:schemeClr val="tx1"/>
            </a:solidFill>
            <a:round/>
            <a:headEnd/>
            <a:tailEnd/>
          </a:ln>
          <a:effectLst/>
        </p:spPr>
        <p:txBody>
          <a:bodyPr/>
          <a:lstStyle/>
          <a:p>
            <a:endParaRPr lang="en-US"/>
          </a:p>
        </p:txBody>
      </p:sp>
      <p:sp>
        <p:nvSpPr>
          <p:cNvPr id="202769" name="Line 19"/>
          <p:cNvSpPr>
            <a:spLocks noChangeShapeType="1"/>
          </p:cNvSpPr>
          <p:nvPr/>
        </p:nvSpPr>
        <p:spPr bwMode="auto">
          <a:xfrm>
            <a:off x="6400800" y="1905000"/>
            <a:ext cx="533400" cy="0"/>
          </a:xfrm>
          <a:prstGeom prst="line">
            <a:avLst/>
          </a:prstGeom>
          <a:noFill/>
          <a:ln w="9525">
            <a:solidFill>
              <a:schemeClr val="tx1"/>
            </a:solidFill>
            <a:round/>
            <a:headEnd/>
            <a:tailEnd/>
          </a:ln>
          <a:effectLst/>
        </p:spPr>
        <p:txBody>
          <a:bodyPr/>
          <a:lstStyle/>
          <a:p>
            <a:endParaRPr lang="en-US"/>
          </a:p>
        </p:txBody>
      </p:sp>
      <p:sp>
        <p:nvSpPr>
          <p:cNvPr id="202770" name="Line 20"/>
          <p:cNvSpPr>
            <a:spLocks noChangeShapeType="1"/>
          </p:cNvSpPr>
          <p:nvPr/>
        </p:nvSpPr>
        <p:spPr bwMode="auto">
          <a:xfrm>
            <a:off x="6934200" y="1676400"/>
            <a:ext cx="0" cy="533400"/>
          </a:xfrm>
          <a:prstGeom prst="line">
            <a:avLst/>
          </a:prstGeom>
          <a:noFill/>
          <a:ln w="9525">
            <a:solidFill>
              <a:schemeClr val="tx1"/>
            </a:solidFill>
            <a:round/>
            <a:headEnd/>
            <a:tailEnd/>
          </a:ln>
          <a:effectLst/>
        </p:spPr>
        <p:txBody>
          <a:bodyPr/>
          <a:lstStyle/>
          <a:p>
            <a:endParaRPr lang="en-US"/>
          </a:p>
        </p:txBody>
      </p:sp>
      <p:sp>
        <p:nvSpPr>
          <p:cNvPr id="202771" name="Oval 21"/>
          <p:cNvSpPr>
            <a:spLocks noChangeArrowheads="1"/>
          </p:cNvSpPr>
          <p:nvPr/>
        </p:nvSpPr>
        <p:spPr bwMode="auto">
          <a:xfrm>
            <a:off x="1143000" y="22860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40</a:t>
            </a:r>
          </a:p>
        </p:txBody>
      </p:sp>
      <p:sp>
        <p:nvSpPr>
          <p:cNvPr id="202772" name="Oval 22"/>
          <p:cNvSpPr>
            <a:spLocks noChangeArrowheads="1"/>
          </p:cNvSpPr>
          <p:nvPr/>
        </p:nvSpPr>
        <p:spPr bwMode="auto">
          <a:xfrm>
            <a:off x="5410200" y="44196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25</a:t>
            </a:r>
          </a:p>
        </p:txBody>
      </p:sp>
      <p:sp>
        <p:nvSpPr>
          <p:cNvPr id="202773" name="Oval 23"/>
          <p:cNvSpPr>
            <a:spLocks noChangeArrowheads="1"/>
          </p:cNvSpPr>
          <p:nvPr/>
        </p:nvSpPr>
        <p:spPr bwMode="auto">
          <a:xfrm>
            <a:off x="7010400" y="20574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12</a:t>
            </a:r>
          </a:p>
        </p:txBody>
      </p:sp>
      <p:sp>
        <p:nvSpPr>
          <p:cNvPr id="202774" name="Text Box 24"/>
          <p:cNvSpPr txBox="1">
            <a:spLocks noChangeArrowheads="1"/>
          </p:cNvSpPr>
          <p:nvPr/>
        </p:nvSpPr>
        <p:spPr bwMode="auto">
          <a:xfrm>
            <a:off x="827088" y="5481638"/>
            <a:ext cx="1566862" cy="366712"/>
          </a:xfrm>
          <a:prstGeom prst="rect">
            <a:avLst/>
          </a:prstGeom>
          <a:noFill/>
          <a:ln w="9525" algn="ctr">
            <a:noFill/>
            <a:miter lim="800000"/>
            <a:headEnd/>
            <a:tailEnd/>
          </a:ln>
          <a:effectLst/>
        </p:spPr>
        <p:txBody>
          <a:bodyPr wrap="none">
            <a:spAutoFit/>
          </a:bodyPr>
          <a:lstStyle/>
          <a:p>
            <a:r>
              <a:rPr lang="en-US">
                <a:latin typeface="Tahoma" pitchFamily="34" charset="0"/>
              </a:rPr>
              <a:t>192.168.1.0</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Number Placeholder 5"/>
          <p:cNvSpPr>
            <a:spLocks noGrp="1"/>
          </p:cNvSpPr>
          <p:nvPr>
            <p:ph type="sldNum" sz="quarter" idx="12"/>
          </p:nvPr>
        </p:nvSpPr>
        <p:spPr>
          <a:noFill/>
          <a:ln>
            <a:miter lim="800000"/>
            <a:headEnd/>
            <a:tailEnd/>
          </a:ln>
        </p:spPr>
        <p:txBody>
          <a:bodyPr/>
          <a:lstStyle/>
          <a:p>
            <a:fld id="{E35B7AB7-64FA-4904-9E8B-2532D8DE2501}" type="slidenum">
              <a:rPr lang="en-US" smtClean="0"/>
              <a:pPr/>
              <a:t>205</a:t>
            </a:fld>
            <a:endParaRPr lang="en-US" smtClean="0"/>
          </a:p>
        </p:txBody>
      </p:sp>
      <p:sp>
        <p:nvSpPr>
          <p:cNvPr id="203779" name="Rectangle 2"/>
          <p:cNvSpPr>
            <a:spLocks noGrp="1" noChangeArrowheads="1"/>
          </p:cNvSpPr>
          <p:nvPr>
            <p:ph type="title"/>
          </p:nvPr>
        </p:nvSpPr>
        <p:spPr/>
        <p:txBody>
          <a:bodyPr/>
          <a:lstStyle/>
          <a:p>
            <a:pPr eaLnBrk="1" hangingPunct="1"/>
            <a:r>
              <a:rPr lang="en-US" smtClean="0"/>
              <a:t>VLSM Exercise</a:t>
            </a:r>
          </a:p>
        </p:txBody>
      </p:sp>
      <p:pic>
        <p:nvPicPr>
          <p:cNvPr id="203780" name="Picture 3"/>
          <p:cNvPicPr>
            <a:picLocks noChangeArrowheads="1"/>
          </p:cNvPicPr>
          <p:nvPr/>
        </p:nvPicPr>
        <p:blipFill>
          <a:blip r:embed="rId3"/>
          <a:srcRect/>
          <a:stretch>
            <a:fillRect/>
          </a:stretch>
        </p:blipFill>
        <p:spPr bwMode="auto">
          <a:xfrm>
            <a:off x="5486400" y="1600200"/>
            <a:ext cx="928688" cy="539750"/>
          </a:xfrm>
          <a:prstGeom prst="rect">
            <a:avLst/>
          </a:prstGeom>
          <a:noFill/>
          <a:ln w="9525">
            <a:noFill/>
            <a:miter lim="800000"/>
            <a:headEnd/>
            <a:tailEnd/>
          </a:ln>
          <a:effectLst/>
        </p:spPr>
      </p:pic>
      <p:pic>
        <p:nvPicPr>
          <p:cNvPr id="203781" name="Picture 4"/>
          <p:cNvPicPr>
            <a:picLocks noChangeArrowheads="1"/>
          </p:cNvPicPr>
          <p:nvPr/>
        </p:nvPicPr>
        <p:blipFill>
          <a:blip r:embed="rId3"/>
          <a:srcRect/>
          <a:stretch>
            <a:fillRect/>
          </a:stretch>
        </p:blipFill>
        <p:spPr bwMode="auto">
          <a:xfrm>
            <a:off x="2286000" y="2057400"/>
            <a:ext cx="928688" cy="539750"/>
          </a:xfrm>
          <a:prstGeom prst="rect">
            <a:avLst/>
          </a:prstGeom>
          <a:noFill/>
          <a:ln w="9525">
            <a:noFill/>
            <a:miter lim="800000"/>
            <a:headEnd/>
            <a:tailEnd/>
          </a:ln>
          <a:effectLst/>
        </p:spPr>
      </p:pic>
      <p:pic>
        <p:nvPicPr>
          <p:cNvPr id="203782" name="Picture 5"/>
          <p:cNvPicPr>
            <a:picLocks noChangeArrowheads="1"/>
          </p:cNvPicPr>
          <p:nvPr/>
        </p:nvPicPr>
        <p:blipFill>
          <a:blip r:embed="rId3"/>
          <a:srcRect/>
          <a:stretch>
            <a:fillRect/>
          </a:stretch>
        </p:blipFill>
        <p:spPr bwMode="auto">
          <a:xfrm>
            <a:off x="4343400" y="3505200"/>
            <a:ext cx="928688" cy="539750"/>
          </a:xfrm>
          <a:prstGeom prst="rect">
            <a:avLst/>
          </a:prstGeom>
          <a:noFill/>
          <a:ln w="9525">
            <a:noFill/>
            <a:miter lim="800000"/>
            <a:headEnd/>
            <a:tailEnd/>
          </a:ln>
          <a:effectLst/>
        </p:spPr>
      </p:pic>
      <p:sp>
        <p:nvSpPr>
          <p:cNvPr id="203783" name="Freeform 6"/>
          <p:cNvSpPr>
            <a:spLocks/>
          </p:cNvSpPr>
          <p:nvPr/>
        </p:nvSpPr>
        <p:spPr bwMode="auto">
          <a:xfrm rot="3913672">
            <a:off x="4165601" y="914400"/>
            <a:ext cx="387350" cy="2378075"/>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203784" name="Freeform 7"/>
          <p:cNvSpPr>
            <a:spLocks/>
          </p:cNvSpPr>
          <p:nvPr/>
        </p:nvSpPr>
        <p:spPr bwMode="auto">
          <a:xfrm rot="7482188">
            <a:off x="3673475" y="2157413"/>
            <a:ext cx="228600" cy="1752600"/>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203785" name="Freeform 8"/>
          <p:cNvSpPr>
            <a:spLocks/>
          </p:cNvSpPr>
          <p:nvPr/>
        </p:nvSpPr>
        <p:spPr bwMode="auto">
          <a:xfrm rot="1528863">
            <a:off x="5399088" y="1803400"/>
            <a:ext cx="257175" cy="1855788"/>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203786" name="Oval 9"/>
          <p:cNvSpPr>
            <a:spLocks noChangeArrowheads="1"/>
          </p:cNvSpPr>
          <p:nvPr/>
        </p:nvSpPr>
        <p:spPr bwMode="auto">
          <a:xfrm>
            <a:off x="4572000" y="2209800"/>
            <a:ext cx="381000" cy="228600"/>
          </a:xfrm>
          <a:prstGeom prst="ellipse">
            <a:avLst/>
          </a:prstGeom>
          <a:solidFill>
            <a:schemeClr val="accent1"/>
          </a:solidFill>
          <a:ln w="9525" algn="ctr">
            <a:solidFill>
              <a:schemeClr val="tx1"/>
            </a:solidFill>
            <a:round/>
            <a:headEnd/>
            <a:tailEnd/>
          </a:ln>
          <a:effectLst/>
        </p:spPr>
        <p:txBody>
          <a:bodyPr wrap="none" anchor="ctr"/>
          <a:lstStyle/>
          <a:p>
            <a:r>
              <a:rPr lang="en-US" b="0"/>
              <a:t>2</a:t>
            </a:r>
          </a:p>
        </p:txBody>
      </p:sp>
      <p:sp>
        <p:nvSpPr>
          <p:cNvPr id="203787" name="Oval 10"/>
          <p:cNvSpPr>
            <a:spLocks noChangeArrowheads="1"/>
          </p:cNvSpPr>
          <p:nvPr/>
        </p:nvSpPr>
        <p:spPr bwMode="auto">
          <a:xfrm>
            <a:off x="5181600" y="22860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2</a:t>
            </a:r>
          </a:p>
        </p:txBody>
      </p:sp>
      <p:sp>
        <p:nvSpPr>
          <p:cNvPr id="203788" name="Oval 11"/>
          <p:cNvSpPr>
            <a:spLocks noChangeArrowheads="1"/>
          </p:cNvSpPr>
          <p:nvPr/>
        </p:nvSpPr>
        <p:spPr bwMode="auto">
          <a:xfrm>
            <a:off x="4038600" y="28194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2</a:t>
            </a:r>
          </a:p>
        </p:txBody>
      </p:sp>
      <p:sp>
        <p:nvSpPr>
          <p:cNvPr id="203789" name="Line 12"/>
          <p:cNvSpPr>
            <a:spLocks noChangeShapeType="1"/>
          </p:cNvSpPr>
          <p:nvPr/>
        </p:nvSpPr>
        <p:spPr bwMode="auto">
          <a:xfrm flipH="1">
            <a:off x="1600200" y="2286000"/>
            <a:ext cx="685800" cy="0"/>
          </a:xfrm>
          <a:prstGeom prst="line">
            <a:avLst/>
          </a:prstGeom>
          <a:noFill/>
          <a:ln w="9525">
            <a:solidFill>
              <a:schemeClr val="tx1"/>
            </a:solidFill>
            <a:round/>
            <a:headEnd/>
            <a:tailEnd/>
          </a:ln>
          <a:effectLst/>
        </p:spPr>
        <p:txBody>
          <a:bodyPr/>
          <a:lstStyle/>
          <a:p>
            <a:endParaRPr lang="en-US"/>
          </a:p>
        </p:txBody>
      </p:sp>
      <p:sp>
        <p:nvSpPr>
          <p:cNvPr id="203790" name="Line 13"/>
          <p:cNvSpPr>
            <a:spLocks noChangeShapeType="1"/>
          </p:cNvSpPr>
          <p:nvPr/>
        </p:nvSpPr>
        <p:spPr bwMode="auto">
          <a:xfrm>
            <a:off x="1600200" y="1981200"/>
            <a:ext cx="0" cy="685800"/>
          </a:xfrm>
          <a:prstGeom prst="line">
            <a:avLst/>
          </a:prstGeom>
          <a:noFill/>
          <a:ln w="9525">
            <a:solidFill>
              <a:schemeClr val="tx1"/>
            </a:solidFill>
            <a:round/>
            <a:headEnd/>
            <a:tailEnd/>
          </a:ln>
          <a:effectLst/>
        </p:spPr>
        <p:txBody>
          <a:bodyPr/>
          <a:lstStyle/>
          <a:p>
            <a:endParaRPr lang="en-US"/>
          </a:p>
        </p:txBody>
      </p:sp>
      <p:sp>
        <p:nvSpPr>
          <p:cNvPr id="203791" name="Line 14"/>
          <p:cNvSpPr>
            <a:spLocks noChangeShapeType="1"/>
          </p:cNvSpPr>
          <p:nvPr/>
        </p:nvSpPr>
        <p:spPr bwMode="auto">
          <a:xfrm>
            <a:off x="4876800" y="4038600"/>
            <a:ext cx="0" cy="685800"/>
          </a:xfrm>
          <a:prstGeom prst="line">
            <a:avLst/>
          </a:prstGeom>
          <a:noFill/>
          <a:ln w="9525">
            <a:solidFill>
              <a:schemeClr val="tx1"/>
            </a:solidFill>
            <a:round/>
            <a:headEnd/>
            <a:tailEnd/>
          </a:ln>
          <a:effectLst/>
        </p:spPr>
        <p:txBody>
          <a:bodyPr/>
          <a:lstStyle/>
          <a:p>
            <a:endParaRPr lang="en-US"/>
          </a:p>
        </p:txBody>
      </p:sp>
      <p:sp>
        <p:nvSpPr>
          <p:cNvPr id="203792" name="Line 15"/>
          <p:cNvSpPr>
            <a:spLocks noChangeShapeType="1"/>
          </p:cNvSpPr>
          <p:nvPr/>
        </p:nvSpPr>
        <p:spPr bwMode="auto">
          <a:xfrm>
            <a:off x="4419600" y="4724400"/>
            <a:ext cx="914400" cy="0"/>
          </a:xfrm>
          <a:prstGeom prst="line">
            <a:avLst/>
          </a:prstGeom>
          <a:noFill/>
          <a:ln w="9525">
            <a:solidFill>
              <a:schemeClr val="tx1"/>
            </a:solidFill>
            <a:round/>
            <a:headEnd/>
            <a:tailEnd/>
          </a:ln>
          <a:effectLst/>
        </p:spPr>
        <p:txBody>
          <a:bodyPr/>
          <a:lstStyle/>
          <a:p>
            <a:endParaRPr lang="en-US"/>
          </a:p>
        </p:txBody>
      </p:sp>
      <p:sp>
        <p:nvSpPr>
          <p:cNvPr id="203793" name="Line 16"/>
          <p:cNvSpPr>
            <a:spLocks noChangeShapeType="1"/>
          </p:cNvSpPr>
          <p:nvPr/>
        </p:nvSpPr>
        <p:spPr bwMode="auto">
          <a:xfrm>
            <a:off x="6400800" y="1905000"/>
            <a:ext cx="533400" cy="0"/>
          </a:xfrm>
          <a:prstGeom prst="line">
            <a:avLst/>
          </a:prstGeom>
          <a:noFill/>
          <a:ln w="9525">
            <a:solidFill>
              <a:schemeClr val="tx1"/>
            </a:solidFill>
            <a:round/>
            <a:headEnd/>
            <a:tailEnd/>
          </a:ln>
          <a:effectLst/>
        </p:spPr>
        <p:txBody>
          <a:bodyPr/>
          <a:lstStyle/>
          <a:p>
            <a:endParaRPr lang="en-US"/>
          </a:p>
        </p:txBody>
      </p:sp>
      <p:sp>
        <p:nvSpPr>
          <p:cNvPr id="203794" name="Line 17"/>
          <p:cNvSpPr>
            <a:spLocks noChangeShapeType="1"/>
          </p:cNvSpPr>
          <p:nvPr/>
        </p:nvSpPr>
        <p:spPr bwMode="auto">
          <a:xfrm>
            <a:off x="6934200" y="1676400"/>
            <a:ext cx="0" cy="533400"/>
          </a:xfrm>
          <a:prstGeom prst="line">
            <a:avLst/>
          </a:prstGeom>
          <a:noFill/>
          <a:ln w="9525">
            <a:solidFill>
              <a:schemeClr val="tx1"/>
            </a:solidFill>
            <a:round/>
            <a:headEnd/>
            <a:tailEnd/>
          </a:ln>
          <a:effectLst/>
        </p:spPr>
        <p:txBody>
          <a:bodyPr/>
          <a:lstStyle/>
          <a:p>
            <a:endParaRPr lang="en-US"/>
          </a:p>
        </p:txBody>
      </p:sp>
      <p:sp>
        <p:nvSpPr>
          <p:cNvPr id="203795" name="Oval 18"/>
          <p:cNvSpPr>
            <a:spLocks noChangeArrowheads="1"/>
          </p:cNvSpPr>
          <p:nvPr/>
        </p:nvSpPr>
        <p:spPr bwMode="auto">
          <a:xfrm>
            <a:off x="1143000" y="22860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40</a:t>
            </a:r>
          </a:p>
        </p:txBody>
      </p:sp>
      <p:sp>
        <p:nvSpPr>
          <p:cNvPr id="203796" name="Oval 19"/>
          <p:cNvSpPr>
            <a:spLocks noChangeArrowheads="1"/>
          </p:cNvSpPr>
          <p:nvPr/>
        </p:nvSpPr>
        <p:spPr bwMode="auto">
          <a:xfrm>
            <a:off x="5410200" y="44196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25</a:t>
            </a:r>
          </a:p>
        </p:txBody>
      </p:sp>
      <p:sp>
        <p:nvSpPr>
          <p:cNvPr id="203797" name="Oval 20"/>
          <p:cNvSpPr>
            <a:spLocks noChangeArrowheads="1"/>
          </p:cNvSpPr>
          <p:nvPr/>
        </p:nvSpPr>
        <p:spPr bwMode="auto">
          <a:xfrm>
            <a:off x="7010400" y="20574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12</a:t>
            </a:r>
          </a:p>
        </p:txBody>
      </p:sp>
      <p:sp>
        <p:nvSpPr>
          <p:cNvPr id="203798" name="Text Box 21"/>
          <p:cNvSpPr txBox="1">
            <a:spLocks noChangeArrowheads="1"/>
          </p:cNvSpPr>
          <p:nvPr/>
        </p:nvSpPr>
        <p:spPr bwMode="auto">
          <a:xfrm>
            <a:off x="838200" y="5334000"/>
            <a:ext cx="1566863" cy="366713"/>
          </a:xfrm>
          <a:prstGeom prst="rect">
            <a:avLst/>
          </a:prstGeom>
          <a:noFill/>
          <a:ln w="9525" algn="ctr">
            <a:noFill/>
            <a:miter lim="800000"/>
            <a:headEnd/>
            <a:tailEnd/>
          </a:ln>
          <a:effectLst/>
        </p:spPr>
        <p:txBody>
          <a:bodyPr wrap="none">
            <a:spAutoFit/>
          </a:bodyPr>
          <a:lstStyle/>
          <a:p>
            <a:r>
              <a:rPr lang="en-US">
                <a:latin typeface="Tahoma" pitchFamily="34" charset="0"/>
              </a:rPr>
              <a:t>192.168.1.0</a:t>
            </a:r>
          </a:p>
        </p:txBody>
      </p:sp>
      <p:sp>
        <p:nvSpPr>
          <p:cNvPr id="203799" name="Text Box 22"/>
          <p:cNvSpPr txBox="1">
            <a:spLocks noChangeArrowheads="1"/>
          </p:cNvSpPr>
          <p:nvPr/>
        </p:nvSpPr>
        <p:spPr bwMode="auto">
          <a:xfrm>
            <a:off x="1676400" y="3200400"/>
            <a:ext cx="1990725" cy="366713"/>
          </a:xfrm>
          <a:prstGeom prst="rect">
            <a:avLst/>
          </a:prstGeom>
          <a:noFill/>
          <a:ln w="9525" algn="ctr">
            <a:noFill/>
            <a:miter lim="800000"/>
            <a:headEnd/>
            <a:tailEnd/>
          </a:ln>
          <a:effectLst/>
        </p:spPr>
        <p:txBody>
          <a:bodyPr>
            <a:spAutoFit/>
          </a:bodyPr>
          <a:lstStyle/>
          <a:p>
            <a:r>
              <a:rPr lang="en-US">
                <a:latin typeface="Tahoma" pitchFamily="34" charset="0"/>
              </a:rPr>
              <a:t>192.168.1.4/30</a:t>
            </a:r>
          </a:p>
        </p:txBody>
      </p:sp>
      <p:sp>
        <p:nvSpPr>
          <p:cNvPr id="203800" name="Text Box 23"/>
          <p:cNvSpPr txBox="1">
            <a:spLocks noChangeArrowheads="1"/>
          </p:cNvSpPr>
          <p:nvPr/>
        </p:nvSpPr>
        <p:spPr bwMode="auto">
          <a:xfrm>
            <a:off x="3200400" y="1524000"/>
            <a:ext cx="1990725" cy="366713"/>
          </a:xfrm>
          <a:prstGeom prst="rect">
            <a:avLst/>
          </a:prstGeom>
          <a:noFill/>
          <a:ln w="9525" algn="ctr">
            <a:noFill/>
            <a:miter lim="800000"/>
            <a:headEnd/>
            <a:tailEnd/>
          </a:ln>
          <a:effectLst/>
        </p:spPr>
        <p:txBody>
          <a:bodyPr>
            <a:spAutoFit/>
          </a:bodyPr>
          <a:lstStyle/>
          <a:p>
            <a:r>
              <a:rPr lang="en-US">
                <a:latin typeface="Tahoma" pitchFamily="34" charset="0"/>
              </a:rPr>
              <a:t>192.168.1.8/30</a:t>
            </a:r>
          </a:p>
        </p:txBody>
      </p:sp>
      <p:sp>
        <p:nvSpPr>
          <p:cNvPr id="203801" name="Text Box 24"/>
          <p:cNvSpPr txBox="1">
            <a:spLocks noChangeArrowheads="1"/>
          </p:cNvSpPr>
          <p:nvPr/>
        </p:nvSpPr>
        <p:spPr bwMode="auto">
          <a:xfrm>
            <a:off x="5410200" y="3048000"/>
            <a:ext cx="2209800" cy="366713"/>
          </a:xfrm>
          <a:prstGeom prst="rect">
            <a:avLst/>
          </a:prstGeom>
          <a:noFill/>
          <a:ln w="9525" algn="ctr">
            <a:noFill/>
            <a:miter lim="800000"/>
            <a:headEnd/>
            <a:tailEnd/>
          </a:ln>
          <a:effectLst/>
        </p:spPr>
        <p:txBody>
          <a:bodyPr>
            <a:spAutoFit/>
          </a:bodyPr>
          <a:lstStyle/>
          <a:p>
            <a:r>
              <a:rPr lang="en-US">
                <a:latin typeface="Tahoma" pitchFamily="34" charset="0"/>
              </a:rPr>
              <a:t>192.168.1.12/30</a:t>
            </a:r>
          </a:p>
        </p:txBody>
      </p:sp>
      <p:sp>
        <p:nvSpPr>
          <p:cNvPr id="203802" name="Text Box 25"/>
          <p:cNvSpPr txBox="1">
            <a:spLocks noChangeArrowheads="1"/>
          </p:cNvSpPr>
          <p:nvPr/>
        </p:nvSpPr>
        <p:spPr bwMode="auto">
          <a:xfrm>
            <a:off x="6629400" y="1524000"/>
            <a:ext cx="2514600" cy="366713"/>
          </a:xfrm>
          <a:prstGeom prst="rect">
            <a:avLst/>
          </a:prstGeom>
          <a:noFill/>
          <a:ln w="9525" algn="ctr">
            <a:noFill/>
            <a:miter lim="800000"/>
            <a:headEnd/>
            <a:tailEnd/>
          </a:ln>
          <a:effectLst/>
        </p:spPr>
        <p:txBody>
          <a:bodyPr>
            <a:spAutoFit/>
          </a:bodyPr>
          <a:lstStyle/>
          <a:p>
            <a:r>
              <a:rPr lang="en-US">
                <a:latin typeface="Tahoma" pitchFamily="34" charset="0"/>
              </a:rPr>
              <a:t>192.168.1.16/28</a:t>
            </a:r>
          </a:p>
        </p:txBody>
      </p:sp>
      <p:sp>
        <p:nvSpPr>
          <p:cNvPr id="203803" name="Text Box 26"/>
          <p:cNvSpPr txBox="1">
            <a:spLocks noChangeArrowheads="1"/>
          </p:cNvSpPr>
          <p:nvPr/>
        </p:nvSpPr>
        <p:spPr bwMode="auto">
          <a:xfrm>
            <a:off x="4800600" y="4876800"/>
            <a:ext cx="2514600" cy="366713"/>
          </a:xfrm>
          <a:prstGeom prst="rect">
            <a:avLst/>
          </a:prstGeom>
          <a:noFill/>
          <a:ln w="9525" algn="ctr">
            <a:noFill/>
            <a:miter lim="800000"/>
            <a:headEnd/>
            <a:tailEnd/>
          </a:ln>
          <a:effectLst/>
        </p:spPr>
        <p:txBody>
          <a:bodyPr>
            <a:spAutoFit/>
          </a:bodyPr>
          <a:lstStyle/>
          <a:p>
            <a:r>
              <a:rPr lang="en-US">
                <a:latin typeface="Tahoma" pitchFamily="34" charset="0"/>
              </a:rPr>
              <a:t>192.168.1.32/27</a:t>
            </a:r>
          </a:p>
        </p:txBody>
      </p:sp>
      <p:sp>
        <p:nvSpPr>
          <p:cNvPr id="203804" name="Text Box 27"/>
          <p:cNvSpPr txBox="1">
            <a:spLocks noChangeArrowheads="1"/>
          </p:cNvSpPr>
          <p:nvPr/>
        </p:nvSpPr>
        <p:spPr bwMode="auto">
          <a:xfrm>
            <a:off x="0" y="1676400"/>
            <a:ext cx="2514600" cy="366713"/>
          </a:xfrm>
          <a:prstGeom prst="rect">
            <a:avLst/>
          </a:prstGeom>
          <a:noFill/>
          <a:ln w="9525" algn="ctr">
            <a:noFill/>
            <a:miter lim="800000"/>
            <a:headEnd/>
            <a:tailEnd/>
          </a:ln>
          <a:effectLst/>
        </p:spPr>
        <p:txBody>
          <a:bodyPr>
            <a:spAutoFit/>
          </a:bodyPr>
          <a:lstStyle/>
          <a:p>
            <a:r>
              <a:rPr lang="en-US">
                <a:latin typeface="Tahoma" pitchFamily="34" charset="0"/>
              </a:rPr>
              <a:t>192.168.1.64/26</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5"/>
          <p:cNvSpPr>
            <a:spLocks noGrp="1"/>
          </p:cNvSpPr>
          <p:nvPr>
            <p:ph type="sldNum" sz="quarter" idx="12"/>
          </p:nvPr>
        </p:nvSpPr>
        <p:spPr>
          <a:noFill/>
          <a:ln>
            <a:miter lim="800000"/>
            <a:headEnd/>
            <a:tailEnd/>
          </a:ln>
        </p:spPr>
        <p:txBody>
          <a:bodyPr/>
          <a:lstStyle/>
          <a:p>
            <a:fld id="{EAEF4002-DF89-4B58-B9A3-0F31C39CCF9E}" type="slidenum">
              <a:rPr lang="en-US" smtClean="0"/>
              <a:pPr/>
              <a:t>206</a:t>
            </a:fld>
            <a:endParaRPr lang="en-US" smtClean="0"/>
          </a:p>
        </p:txBody>
      </p:sp>
      <p:sp>
        <p:nvSpPr>
          <p:cNvPr id="204803" name="Rectangle 2"/>
          <p:cNvSpPr>
            <a:spLocks noGrp="1" noChangeArrowheads="1"/>
          </p:cNvSpPr>
          <p:nvPr>
            <p:ph type="title"/>
          </p:nvPr>
        </p:nvSpPr>
        <p:spPr/>
        <p:txBody>
          <a:bodyPr/>
          <a:lstStyle/>
          <a:p>
            <a:pPr eaLnBrk="1" hangingPunct="1"/>
            <a:r>
              <a:rPr lang="en-US" smtClean="0"/>
              <a:t>VLSM Exercise</a:t>
            </a:r>
          </a:p>
        </p:txBody>
      </p:sp>
      <p:pic>
        <p:nvPicPr>
          <p:cNvPr id="204804" name="Picture 3"/>
          <p:cNvPicPr>
            <a:picLocks noChangeArrowheads="1"/>
          </p:cNvPicPr>
          <p:nvPr/>
        </p:nvPicPr>
        <p:blipFill>
          <a:blip r:embed="rId3"/>
          <a:srcRect/>
          <a:stretch>
            <a:fillRect/>
          </a:stretch>
        </p:blipFill>
        <p:spPr bwMode="auto">
          <a:xfrm>
            <a:off x="4953000" y="2133600"/>
            <a:ext cx="928688" cy="539750"/>
          </a:xfrm>
          <a:prstGeom prst="rect">
            <a:avLst/>
          </a:prstGeom>
          <a:noFill/>
          <a:ln w="9525">
            <a:noFill/>
            <a:miter lim="800000"/>
            <a:headEnd/>
            <a:tailEnd/>
          </a:ln>
          <a:effectLst/>
        </p:spPr>
      </p:pic>
      <p:pic>
        <p:nvPicPr>
          <p:cNvPr id="204805" name="Picture 4"/>
          <p:cNvPicPr>
            <a:picLocks noChangeArrowheads="1"/>
          </p:cNvPicPr>
          <p:nvPr/>
        </p:nvPicPr>
        <p:blipFill>
          <a:blip r:embed="rId3"/>
          <a:srcRect/>
          <a:stretch>
            <a:fillRect/>
          </a:stretch>
        </p:blipFill>
        <p:spPr bwMode="auto">
          <a:xfrm>
            <a:off x="2057400" y="2057400"/>
            <a:ext cx="928688" cy="539750"/>
          </a:xfrm>
          <a:prstGeom prst="rect">
            <a:avLst/>
          </a:prstGeom>
          <a:noFill/>
          <a:ln w="9525">
            <a:noFill/>
            <a:miter lim="800000"/>
            <a:headEnd/>
            <a:tailEnd/>
          </a:ln>
          <a:effectLst/>
        </p:spPr>
      </p:pic>
      <p:pic>
        <p:nvPicPr>
          <p:cNvPr id="204806" name="Picture 5"/>
          <p:cNvPicPr>
            <a:picLocks noChangeArrowheads="1"/>
          </p:cNvPicPr>
          <p:nvPr/>
        </p:nvPicPr>
        <p:blipFill>
          <a:blip r:embed="rId3"/>
          <a:srcRect/>
          <a:stretch>
            <a:fillRect/>
          </a:stretch>
        </p:blipFill>
        <p:spPr bwMode="auto">
          <a:xfrm>
            <a:off x="1905000" y="4191000"/>
            <a:ext cx="928688" cy="539750"/>
          </a:xfrm>
          <a:prstGeom prst="rect">
            <a:avLst/>
          </a:prstGeom>
          <a:noFill/>
          <a:ln w="9525">
            <a:noFill/>
            <a:miter lim="800000"/>
            <a:headEnd/>
            <a:tailEnd/>
          </a:ln>
          <a:effectLst/>
        </p:spPr>
      </p:pic>
      <p:sp>
        <p:nvSpPr>
          <p:cNvPr id="204807" name="Freeform 6"/>
          <p:cNvSpPr>
            <a:spLocks/>
          </p:cNvSpPr>
          <p:nvPr/>
        </p:nvSpPr>
        <p:spPr bwMode="auto">
          <a:xfrm rot="5201874">
            <a:off x="3738563" y="1290637"/>
            <a:ext cx="387350" cy="2073275"/>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204808" name="Freeform 7"/>
          <p:cNvSpPr>
            <a:spLocks/>
          </p:cNvSpPr>
          <p:nvPr/>
        </p:nvSpPr>
        <p:spPr bwMode="auto">
          <a:xfrm rot="10800000">
            <a:off x="2209800" y="2590800"/>
            <a:ext cx="533400" cy="1600200"/>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204809" name="Freeform 8"/>
          <p:cNvSpPr>
            <a:spLocks/>
          </p:cNvSpPr>
          <p:nvPr/>
        </p:nvSpPr>
        <p:spPr bwMode="auto">
          <a:xfrm>
            <a:off x="5334000" y="2514600"/>
            <a:ext cx="452438" cy="1676400"/>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204810" name="Oval 9"/>
          <p:cNvSpPr>
            <a:spLocks noChangeArrowheads="1"/>
          </p:cNvSpPr>
          <p:nvPr/>
        </p:nvSpPr>
        <p:spPr bwMode="auto">
          <a:xfrm>
            <a:off x="4267200" y="19812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2</a:t>
            </a:r>
          </a:p>
        </p:txBody>
      </p:sp>
      <p:sp>
        <p:nvSpPr>
          <p:cNvPr id="204811" name="Oval 11"/>
          <p:cNvSpPr>
            <a:spLocks noChangeArrowheads="1"/>
          </p:cNvSpPr>
          <p:nvPr/>
        </p:nvSpPr>
        <p:spPr bwMode="auto">
          <a:xfrm>
            <a:off x="2819400" y="29718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2</a:t>
            </a:r>
          </a:p>
        </p:txBody>
      </p:sp>
      <p:sp>
        <p:nvSpPr>
          <p:cNvPr id="204812" name="Line 12"/>
          <p:cNvSpPr>
            <a:spLocks noChangeShapeType="1"/>
          </p:cNvSpPr>
          <p:nvPr/>
        </p:nvSpPr>
        <p:spPr bwMode="auto">
          <a:xfrm flipH="1">
            <a:off x="1600200" y="2286000"/>
            <a:ext cx="685800" cy="0"/>
          </a:xfrm>
          <a:prstGeom prst="line">
            <a:avLst/>
          </a:prstGeom>
          <a:noFill/>
          <a:ln w="9525">
            <a:solidFill>
              <a:schemeClr val="tx1"/>
            </a:solidFill>
            <a:round/>
            <a:headEnd/>
            <a:tailEnd/>
          </a:ln>
          <a:effectLst/>
        </p:spPr>
        <p:txBody>
          <a:bodyPr/>
          <a:lstStyle/>
          <a:p>
            <a:endParaRPr lang="en-US"/>
          </a:p>
        </p:txBody>
      </p:sp>
      <p:sp>
        <p:nvSpPr>
          <p:cNvPr id="204813" name="Line 13"/>
          <p:cNvSpPr>
            <a:spLocks noChangeShapeType="1"/>
          </p:cNvSpPr>
          <p:nvPr/>
        </p:nvSpPr>
        <p:spPr bwMode="auto">
          <a:xfrm>
            <a:off x="1600200" y="1981200"/>
            <a:ext cx="0" cy="685800"/>
          </a:xfrm>
          <a:prstGeom prst="line">
            <a:avLst/>
          </a:prstGeom>
          <a:noFill/>
          <a:ln w="9525">
            <a:solidFill>
              <a:schemeClr val="tx1"/>
            </a:solidFill>
            <a:round/>
            <a:headEnd/>
            <a:tailEnd/>
          </a:ln>
          <a:effectLst/>
        </p:spPr>
        <p:txBody>
          <a:bodyPr/>
          <a:lstStyle/>
          <a:p>
            <a:endParaRPr lang="en-US"/>
          </a:p>
        </p:txBody>
      </p:sp>
      <p:sp>
        <p:nvSpPr>
          <p:cNvPr id="204814" name="Line 16"/>
          <p:cNvSpPr>
            <a:spLocks noChangeShapeType="1"/>
          </p:cNvSpPr>
          <p:nvPr/>
        </p:nvSpPr>
        <p:spPr bwMode="auto">
          <a:xfrm>
            <a:off x="5867400" y="2362200"/>
            <a:ext cx="533400" cy="0"/>
          </a:xfrm>
          <a:prstGeom prst="line">
            <a:avLst/>
          </a:prstGeom>
          <a:noFill/>
          <a:ln w="9525">
            <a:solidFill>
              <a:schemeClr val="tx1"/>
            </a:solidFill>
            <a:round/>
            <a:headEnd/>
            <a:tailEnd/>
          </a:ln>
          <a:effectLst/>
        </p:spPr>
        <p:txBody>
          <a:bodyPr/>
          <a:lstStyle/>
          <a:p>
            <a:endParaRPr lang="en-US"/>
          </a:p>
        </p:txBody>
      </p:sp>
      <p:sp>
        <p:nvSpPr>
          <p:cNvPr id="204815" name="Line 17"/>
          <p:cNvSpPr>
            <a:spLocks noChangeShapeType="1"/>
          </p:cNvSpPr>
          <p:nvPr/>
        </p:nvSpPr>
        <p:spPr bwMode="auto">
          <a:xfrm>
            <a:off x="6400800" y="2133600"/>
            <a:ext cx="0" cy="457200"/>
          </a:xfrm>
          <a:prstGeom prst="line">
            <a:avLst/>
          </a:prstGeom>
          <a:noFill/>
          <a:ln w="9525">
            <a:solidFill>
              <a:schemeClr val="tx1"/>
            </a:solidFill>
            <a:round/>
            <a:headEnd/>
            <a:tailEnd/>
          </a:ln>
          <a:effectLst/>
        </p:spPr>
        <p:txBody>
          <a:bodyPr/>
          <a:lstStyle/>
          <a:p>
            <a:endParaRPr lang="en-US"/>
          </a:p>
        </p:txBody>
      </p:sp>
      <p:sp>
        <p:nvSpPr>
          <p:cNvPr id="204816" name="Oval 18"/>
          <p:cNvSpPr>
            <a:spLocks noChangeArrowheads="1"/>
          </p:cNvSpPr>
          <p:nvPr/>
        </p:nvSpPr>
        <p:spPr bwMode="auto">
          <a:xfrm>
            <a:off x="1143000" y="22860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8</a:t>
            </a:r>
          </a:p>
        </p:txBody>
      </p:sp>
      <p:sp>
        <p:nvSpPr>
          <p:cNvPr id="204817" name="Oval 19"/>
          <p:cNvSpPr>
            <a:spLocks noChangeArrowheads="1"/>
          </p:cNvSpPr>
          <p:nvPr/>
        </p:nvSpPr>
        <p:spPr bwMode="auto">
          <a:xfrm>
            <a:off x="6629400" y="44196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15</a:t>
            </a:r>
          </a:p>
        </p:txBody>
      </p:sp>
      <p:sp>
        <p:nvSpPr>
          <p:cNvPr id="204818" name="Oval 20"/>
          <p:cNvSpPr>
            <a:spLocks noChangeArrowheads="1"/>
          </p:cNvSpPr>
          <p:nvPr/>
        </p:nvSpPr>
        <p:spPr bwMode="auto">
          <a:xfrm>
            <a:off x="6705600" y="22098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5</a:t>
            </a:r>
          </a:p>
        </p:txBody>
      </p:sp>
      <p:sp>
        <p:nvSpPr>
          <p:cNvPr id="204819" name="Text Box 21"/>
          <p:cNvSpPr txBox="1">
            <a:spLocks noChangeArrowheads="1"/>
          </p:cNvSpPr>
          <p:nvPr/>
        </p:nvSpPr>
        <p:spPr bwMode="auto">
          <a:xfrm>
            <a:off x="827088" y="5481638"/>
            <a:ext cx="1566862" cy="366712"/>
          </a:xfrm>
          <a:prstGeom prst="rect">
            <a:avLst/>
          </a:prstGeom>
          <a:noFill/>
          <a:ln w="9525" algn="ctr">
            <a:noFill/>
            <a:miter lim="800000"/>
            <a:headEnd/>
            <a:tailEnd/>
          </a:ln>
          <a:effectLst/>
        </p:spPr>
        <p:txBody>
          <a:bodyPr wrap="none">
            <a:spAutoFit/>
          </a:bodyPr>
          <a:lstStyle/>
          <a:p>
            <a:r>
              <a:rPr lang="en-US">
                <a:latin typeface="Tahoma" pitchFamily="34" charset="0"/>
              </a:rPr>
              <a:t>192.168.1.0</a:t>
            </a:r>
          </a:p>
        </p:txBody>
      </p:sp>
      <p:pic>
        <p:nvPicPr>
          <p:cNvPr id="204820" name="Picture 22"/>
          <p:cNvPicPr>
            <a:picLocks noChangeArrowheads="1"/>
          </p:cNvPicPr>
          <p:nvPr/>
        </p:nvPicPr>
        <p:blipFill>
          <a:blip r:embed="rId3"/>
          <a:srcRect/>
          <a:stretch>
            <a:fillRect/>
          </a:stretch>
        </p:blipFill>
        <p:spPr bwMode="auto">
          <a:xfrm>
            <a:off x="4953000" y="4267200"/>
            <a:ext cx="928688" cy="539750"/>
          </a:xfrm>
          <a:prstGeom prst="rect">
            <a:avLst/>
          </a:prstGeom>
          <a:noFill/>
          <a:ln w="9525">
            <a:noFill/>
            <a:miter lim="800000"/>
            <a:headEnd/>
            <a:tailEnd/>
          </a:ln>
          <a:effectLst/>
        </p:spPr>
      </p:pic>
      <p:sp>
        <p:nvSpPr>
          <p:cNvPr id="204821" name="Freeform 23"/>
          <p:cNvSpPr>
            <a:spLocks/>
          </p:cNvSpPr>
          <p:nvPr/>
        </p:nvSpPr>
        <p:spPr bwMode="auto">
          <a:xfrm rot="5201874">
            <a:off x="3692525" y="3462338"/>
            <a:ext cx="304800" cy="2209800"/>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204822" name="Oval 25"/>
          <p:cNvSpPr>
            <a:spLocks noChangeArrowheads="1"/>
          </p:cNvSpPr>
          <p:nvPr/>
        </p:nvSpPr>
        <p:spPr bwMode="auto">
          <a:xfrm>
            <a:off x="4876800" y="31242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2</a:t>
            </a:r>
          </a:p>
        </p:txBody>
      </p:sp>
      <p:sp>
        <p:nvSpPr>
          <p:cNvPr id="204823" name="Oval 26"/>
          <p:cNvSpPr>
            <a:spLocks noChangeArrowheads="1"/>
          </p:cNvSpPr>
          <p:nvPr/>
        </p:nvSpPr>
        <p:spPr bwMode="auto">
          <a:xfrm>
            <a:off x="3505200" y="39624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2</a:t>
            </a:r>
          </a:p>
        </p:txBody>
      </p:sp>
      <p:sp>
        <p:nvSpPr>
          <p:cNvPr id="204824" name="Line 27"/>
          <p:cNvSpPr>
            <a:spLocks noChangeShapeType="1"/>
          </p:cNvSpPr>
          <p:nvPr/>
        </p:nvSpPr>
        <p:spPr bwMode="auto">
          <a:xfrm>
            <a:off x="5791200" y="4495800"/>
            <a:ext cx="533400" cy="0"/>
          </a:xfrm>
          <a:prstGeom prst="line">
            <a:avLst/>
          </a:prstGeom>
          <a:noFill/>
          <a:ln w="9525">
            <a:solidFill>
              <a:schemeClr val="tx1"/>
            </a:solidFill>
            <a:round/>
            <a:headEnd/>
            <a:tailEnd/>
          </a:ln>
          <a:effectLst/>
        </p:spPr>
        <p:txBody>
          <a:bodyPr/>
          <a:lstStyle/>
          <a:p>
            <a:endParaRPr lang="en-US"/>
          </a:p>
        </p:txBody>
      </p:sp>
      <p:sp>
        <p:nvSpPr>
          <p:cNvPr id="204825" name="Line 28"/>
          <p:cNvSpPr>
            <a:spLocks noChangeShapeType="1"/>
          </p:cNvSpPr>
          <p:nvPr/>
        </p:nvSpPr>
        <p:spPr bwMode="auto">
          <a:xfrm>
            <a:off x="6324600" y="4267200"/>
            <a:ext cx="0" cy="457200"/>
          </a:xfrm>
          <a:prstGeom prst="line">
            <a:avLst/>
          </a:prstGeom>
          <a:noFill/>
          <a:ln w="9525">
            <a:solidFill>
              <a:schemeClr val="tx1"/>
            </a:solidFill>
            <a:round/>
            <a:headEnd/>
            <a:tailEnd/>
          </a:ln>
          <a:effectLst/>
        </p:spPr>
        <p:txBody>
          <a:bodyPr/>
          <a:lstStyle/>
          <a:p>
            <a:endParaRPr lang="en-US"/>
          </a:p>
        </p:txBody>
      </p:sp>
      <p:sp>
        <p:nvSpPr>
          <p:cNvPr id="204826" name="Line 29"/>
          <p:cNvSpPr>
            <a:spLocks noChangeShapeType="1"/>
          </p:cNvSpPr>
          <p:nvPr/>
        </p:nvSpPr>
        <p:spPr bwMode="auto">
          <a:xfrm flipH="1">
            <a:off x="1371600" y="4495800"/>
            <a:ext cx="685800" cy="0"/>
          </a:xfrm>
          <a:prstGeom prst="line">
            <a:avLst/>
          </a:prstGeom>
          <a:noFill/>
          <a:ln w="9525">
            <a:solidFill>
              <a:schemeClr val="tx1"/>
            </a:solidFill>
            <a:round/>
            <a:headEnd/>
            <a:tailEnd/>
          </a:ln>
          <a:effectLst/>
        </p:spPr>
        <p:txBody>
          <a:bodyPr/>
          <a:lstStyle/>
          <a:p>
            <a:endParaRPr lang="en-US"/>
          </a:p>
        </p:txBody>
      </p:sp>
      <p:sp>
        <p:nvSpPr>
          <p:cNvPr id="204827" name="Line 30"/>
          <p:cNvSpPr>
            <a:spLocks noChangeShapeType="1"/>
          </p:cNvSpPr>
          <p:nvPr/>
        </p:nvSpPr>
        <p:spPr bwMode="auto">
          <a:xfrm>
            <a:off x="1371600" y="4191000"/>
            <a:ext cx="0" cy="685800"/>
          </a:xfrm>
          <a:prstGeom prst="line">
            <a:avLst/>
          </a:prstGeom>
          <a:noFill/>
          <a:ln w="9525">
            <a:solidFill>
              <a:schemeClr val="tx1"/>
            </a:solidFill>
            <a:round/>
            <a:headEnd/>
            <a:tailEnd/>
          </a:ln>
          <a:effectLst/>
        </p:spPr>
        <p:txBody>
          <a:bodyPr/>
          <a:lstStyle/>
          <a:p>
            <a:endParaRPr lang="en-US"/>
          </a:p>
        </p:txBody>
      </p:sp>
      <p:sp>
        <p:nvSpPr>
          <p:cNvPr id="204828" name="Oval 31"/>
          <p:cNvSpPr>
            <a:spLocks noChangeArrowheads="1"/>
          </p:cNvSpPr>
          <p:nvPr/>
        </p:nvSpPr>
        <p:spPr bwMode="auto">
          <a:xfrm>
            <a:off x="990600" y="4191000"/>
            <a:ext cx="381000" cy="304800"/>
          </a:xfrm>
          <a:prstGeom prst="ellipse">
            <a:avLst/>
          </a:prstGeom>
          <a:solidFill>
            <a:schemeClr val="accent1"/>
          </a:solidFill>
          <a:ln w="9525" algn="ctr">
            <a:solidFill>
              <a:schemeClr val="tx1"/>
            </a:solidFill>
            <a:round/>
            <a:headEnd/>
            <a:tailEnd/>
          </a:ln>
          <a:effectLst/>
        </p:spPr>
        <p:txBody>
          <a:bodyPr wrap="none" anchor="ctr"/>
          <a:lstStyle/>
          <a:p>
            <a:r>
              <a:rPr lang="en-US" b="0"/>
              <a:t>35</a:t>
            </a: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5"/>
          <p:cNvSpPr>
            <a:spLocks noGrp="1"/>
          </p:cNvSpPr>
          <p:nvPr>
            <p:ph type="sldNum" sz="quarter" idx="12"/>
          </p:nvPr>
        </p:nvSpPr>
        <p:spPr>
          <a:noFill/>
          <a:ln>
            <a:miter lim="800000"/>
            <a:headEnd/>
            <a:tailEnd/>
          </a:ln>
        </p:spPr>
        <p:txBody>
          <a:bodyPr/>
          <a:lstStyle/>
          <a:p>
            <a:fld id="{12D911F3-A938-48DD-8DE2-06CFB227D865}" type="slidenum">
              <a:rPr lang="en-US" smtClean="0"/>
              <a:pPr/>
              <a:t>207</a:t>
            </a:fld>
            <a:endParaRPr lang="en-US" smtClean="0"/>
          </a:p>
        </p:txBody>
      </p:sp>
      <p:sp>
        <p:nvSpPr>
          <p:cNvPr id="205827" name="Rectangle 2"/>
          <p:cNvSpPr>
            <a:spLocks noGrp="1" noChangeArrowheads="1"/>
          </p:cNvSpPr>
          <p:nvPr>
            <p:ph type="title"/>
          </p:nvPr>
        </p:nvSpPr>
        <p:spPr/>
        <p:txBody>
          <a:bodyPr/>
          <a:lstStyle/>
          <a:p>
            <a:pPr eaLnBrk="1" hangingPunct="1"/>
            <a:r>
              <a:rPr lang="en-US" smtClean="0"/>
              <a:t>Summarization</a:t>
            </a:r>
          </a:p>
        </p:txBody>
      </p:sp>
      <p:sp>
        <p:nvSpPr>
          <p:cNvPr id="205828" name="Rectangle 3"/>
          <p:cNvSpPr>
            <a:spLocks noGrp="1" noChangeArrowheads="1"/>
          </p:cNvSpPr>
          <p:nvPr>
            <p:ph type="body" idx="1"/>
          </p:nvPr>
        </p:nvSpPr>
        <p:spPr/>
        <p:txBody>
          <a:bodyPr/>
          <a:lstStyle/>
          <a:p>
            <a:pPr algn="just" eaLnBrk="1" hangingPunct="1">
              <a:lnSpc>
                <a:spcPct val="80000"/>
              </a:lnSpc>
            </a:pPr>
            <a:r>
              <a:rPr lang="en-US" sz="2400" smtClean="0">
                <a:latin typeface="Tahoma" pitchFamily="34" charset="0"/>
              </a:rPr>
              <a:t>Summarization, also called route aggregation, allows routing protocols to advertise many networks as one address. </a:t>
            </a:r>
          </a:p>
          <a:p>
            <a:pPr algn="just" eaLnBrk="1" hangingPunct="1">
              <a:lnSpc>
                <a:spcPct val="80000"/>
              </a:lnSpc>
            </a:pPr>
            <a:r>
              <a:rPr lang="en-US" sz="2400" smtClean="0">
                <a:latin typeface="Tahoma" pitchFamily="34" charset="0"/>
              </a:rPr>
              <a:t>The purpose of this is to reduce the size of routing tables on routers to save memory</a:t>
            </a:r>
          </a:p>
          <a:p>
            <a:pPr algn="just" eaLnBrk="1" hangingPunct="1">
              <a:lnSpc>
                <a:spcPct val="80000"/>
              </a:lnSpc>
            </a:pPr>
            <a:r>
              <a:rPr lang="en-US" sz="2400" smtClean="0">
                <a:latin typeface="Tahoma" pitchFamily="34" charset="0"/>
              </a:rPr>
              <a:t>Route summarization (also called route aggregation or supernetting) can reduce the number of routes that a router must maintain</a:t>
            </a:r>
          </a:p>
          <a:p>
            <a:pPr algn="just" eaLnBrk="1" hangingPunct="1">
              <a:lnSpc>
                <a:spcPct val="80000"/>
              </a:lnSpc>
            </a:pPr>
            <a:r>
              <a:rPr lang="en-US" sz="2400" smtClean="0">
                <a:latin typeface="Tahoma" pitchFamily="34" charset="0"/>
              </a:rPr>
              <a:t>Route summarization is possible only when a proper addressing plan is in place</a:t>
            </a:r>
          </a:p>
          <a:p>
            <a:pPr algn="just" eaLnBrk="1" hangingPunct="1">
              <a:lnSpc>
                <a:spcPct val="80000"/>
              </a:lnSpc>
            </a:pPr>
            <a:r>
              <a:rPr lang="en-US" sz="2400" smtClean="0">
                <a:latin typeface="Tahoma" pitchFamily="34" charset="0"/>
              </a:rPr>
              <a:t>Route summarization is most effective within a subnetted environment when the network addresses are in contiguous blocks  </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Number Placeholder 5"/>
          <p:cNvSpPr>
            <a:spLocks noGrp="1"/>
          </p:cNvSpPr>
          <p:nvPr>
            <p:ph type="sldNum" sz="quarter" idx="12"/>
          </p:nvPr>
        </p:nvSpPr>
        <p:spPr>
          <a:noFill/>
          <a:ln>
            <a:miter lim="800000"/>
            <a:headEnd/>
            <a:tailEnd/>
          </a:ln>
        </p:spPr>
        <p:txBody>
          <a:bodyPr/>
          <a:lstStyle/>
          <a:p>
            <a:fld id="{34766749-8AB5-43DE-B20F-A54178BE58F4}" type="slidenum">
              <a:rPr lang="en-US" smtClean="0"/>
              <a:pPr/>
              <a:t>208</a:t>
            </a:fld>
            <a:endParaRPr lang="en-US" smtClean="0"/>
          </a:p>
        </p:txBody>
      </p:sp>
      <p:sp>
        <p:nvSpPr>
          <p:cNvPr id="206851" name="Rectangle 2"/>
          <p:cNvSpPr>
            <a:spLocks noGrp="1" noChangeArrowheads="1"/>
          </p:cNvSpPr>
          <p:nvPr>
            <p:ph type="title"/>
          </p:nvPr>
        </p:nvSpPr>
        <p:spPr/>
        <p:txBody>
          <a:bodyPr/>
          <a:lstStyle/>
          <a:p>
            <a:pPr eaLnBrk="1" hangingPunct="1"/>
            <a:r>
              <a:rPr lang="en-US" smtClean="0"/>
              <a:t>Summarization</a:t>
            </a:r>
          </a:p>
        </p:txBody>
      </p:sp>
      <p:pic>
        <p:nvPicPr>
          <p:cNvPr id="206852" name="Picture 3" descr="fig16"/>
          <p:cNvPicPr>
            <a:picLocks noChangeAspect="1" noChangeArrowheads="1"/>
          </p:cNvPicPr>
          <p:nvPr/>
        </p:nvPicPr>
        <p:blipFill>
          <a:blip r:embed="rId3">
            <a:lum contrast="-18000"/>
          </a:blip>
          <a:srcRect/>
          <a:stretch>
            <a:fillRect/>
          </a:stretch>
        </p:blipFill>
        <p:spPr bwMode="auto">
          <a:xfrm>
            <a:off x="762000" y="1676400"/>
            <a:ext cx="7854950" cy="455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Number Placeholder 5"/>
          <p:cNvSpPr>
            <a:spLocks noGrp="1"/>
          </p:cNvSpPr>
          <p:nvPr>
            <p:ph type="sldNum" sz="quarter" idx="12"/>
          </p:nvPr>
        </p:nvSpPr>
        <p:spPr>
          <a:noFill/>
          <a:ln>
            <a:miter lim="800000"/>
            <a:headEnd/>
            <a:tailEnd/>
          </a:ln>
        </p:spPr>
        <p:txBody>
          <a:bodyPr/>
          <a:lstStyle/>
          <a:p>
            <a:fld id="{1F53D52D-D2DA-4110-855A-2712069826DE}" type="slidenum">
              <a:rPr lang="en-US" smtClean="0"/>
              <a:pPr/>
              <a:t>209</a:t>
            </a:fld>
            <a:endParaRPr lang="en-US" smtClean="0"/>
          </a:p>
        </p:txBody>
      </p:sp>
      <p:sp>
        <p:nvSpPr>
          <p:cNvPr id="207875" name="Rectangle 2"/>
          <p:cNvSpPr>
            <a:spLocks noGrp="1" noChangeArrowheads="1"/>
          </p:cNvSpPr>
          <p:nvPr>
            <p:ph type="title"/>
          </p:nvPr>
        </p:nvSpPr>
        <p:spPr/>
        <p:txBody>
          <a:bodyPr/>
          <a:lstStyle/>
          <a:p>
            <a:pPr eaLnBrk="1" hangingPunct="1"/>
            <a:r>
              <a:rPr lang="en-US" smtClean="0"/>
              <a:t>Supernetting</a:t>
            </a:r>
          </a:p>
        </p:txBody>
      </p:sp>
      <p:sp>
        <p:nvSpPr>
          <p:cNvPr id="207876" name="Line 5"/>
          <p:cNvSpPr>
            <a:spLocks noChangeShapeType="1"/>
          </p:cNvSpPr>
          <p:nvPr/>
        </p:nvSpPr>
        <p:spPr bwMode="auto">
          <a:xfrm>
            <a:off x="6934200" y="2286000"/>
            <a:ext cx="0" cy="2286000"/>
          </a:xfrm>
          <a:prstGeom prst="line">
            <a:avLst/>
          </a:prstGeom>
          <a:noFill/>
          <a:ln w="50800">
            <a:solidFill>
              <a:schemeClr val="accent1"/>
            </a:solidFill>
            <a:round/>
            <a:headEnd type="none" w="sm" len="sm"/>
            <a:tailEnd type="none" w="sm" len="sm"/>
          </a:ln>
          <a:effectLst/>
        </p:spPr>
        <p:txBody>
          <a:bodyPr wrap="none" anchor="ctr"/>
          <a:lstStyle/>
          <a:p>
            <a:endParaRPr lang="en-US"/>
          </a:p>
        </p:txBody>
      </p:sp>
      <p:sp>
        <p:nvSpPr>
          <p:cNvPr id="207877" name="Rectangle 6"/>
          <p:cNvSpPr>
            <a:spLocks noChangeArrowheads="1"/>
          </p:cNvSpPr>
          <p:nvPr/>
        </p:nvSpPr>
        <p:spPr bwMode="auto">
          <a:xfrm>
            <a:off x="4114800" y="2290763"/>
            <a:ext cx="1443038"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Network</a:t>
            </a:r>
          </a:p>
        </p:txBody>
      </p:sp>
      <p:sp>
        <p:nvSpPr>
          <p:cNvPr id="207878" name="Rectangle 7"/>
          <p:cNvSpPr>
            <a:spLocks noChangeArrowheads="1"/>
          </p:cNvSpPr>
          <p:nvPr/>
        </p:nvSpPr>
        <p:spPr bwMode="auto">
          <a:xfrm>
            <a:off x="7162800" y="2286000"/>
            <a:ext cx="1285875" cy="528638"/>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Subnet</a:t>
            </a:r>
          </a:p>
        </p:txBody>
      </p:sp>
      <p:sp>
        <p:nvSpPr>
          <p:cNvPr id="207879" name="Rectangle 8"/>
          <p:cNvSpPr>
            <a:spLocks noChangeArrowheads="1"/>
          </p:cNvSpPr>
          <p:nvPr/>
        </p:nvSpPr>
        <p:spPr bwMode="auto">
          <a:xfrm>
            <a:off x="242888" y="3027363"/>
            <a:ext cx="2185987" cy="385762"/>
          </a:xfrm>
          <a:prstGeom prst="rect">
            <a:avLst/>
          </a:prstGeom>
          <a:noFill/>
          <a:ln w="9525">
            <a:noFill/>
            <a:miter lim="800000"/>
            <a:headEnd/>
            <a:tailEnd/>
          </a:ln>
          <a:effectLst/>
        </p:spPr>
        <p:txBody>
          <a:bodyPr wrap="none" lIns="21431" tIns="30362" rIns="21431" bIns="30362"/>
          <a:lstStyle/>
          <a:p>
            <a:pPr algn="r" defTabSz="1028700" eaLnBrk="0" hangingPunct="0">
              <a:lnSpc>
                <a:spcPts val="2138"/>
              </a:lnSpc>
              <a:tabLst>
                <a:tab pos="514350" algn="l"/>
                <a:tab pos="1028700" algn="l"/>
                <a:tab pos="1543050" algn="l"/>
              </a:tabLst>
            </a:pPr>
            <a:r>
              <a:rPr lang="en-US" sz="2000">
                <a:solidFill>
                  <a:srgbClr val="000000"/>
                </a:solidFill>
                <a:latin typeface="Helvetica" pitchFamily="34" charset="0"/>
              </a:rPr>
              <a:t>172.16.12.0</a:t>
            </a:r>
          </a:p>
        </p:txBody>
      </p:sp>
      <p:sp>
        <p:nvSpPr>
          <p:cNvPr id="207880" name="Rectangle 9"/>
          <p:cNvSpPr>
            <a:spLocks noChangeArrowheads="1"/>
          </p:cNvSpPr>
          <p:nvPr/>
        </p:nvSpPr>
        <p:spPr bwMode="auto">
          <a:xfrm>
            <a:off x="2514600" y="3027363"/>
            <a:ext cx="125730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11000000</a:t>
            </a:r>
          </a:p>
        </p:txBody>
      </p:sp>
      <p:sp>
        <p:nvSpPr>
          <p:cNvPr id="207881" name="Rectangle 10"/>
          <p:cNvSpPr>
            <a:spLocks noChangeArrowheads="1"/>
          </p:cNvSpPr>
          <p:nvPr/>
        </p:nvSpPr>
        <p:spPr bwMode="auto">
          <a:xfrm>
            <a:off x="2428875" y="4810125"/>
            <a:ext cx="1400175" cy="371475"/>
          </a:xfrm>
          <a:prstGeom prst="rect">
            <a:avLst/>
          </a:prstGeom>
          <a:noFill/>
          <a:ln w="9525">
            <a:noFill/>
            <a:miter lim="800000"/>
            <a:headEnd/>
            <a:tailEnd/>
          </a:ln>
          <a:effectLst/>
        </p:spPr>
        <p:txBody>
          <a:bodyPr wrap="none" lIns="21431" tIns="30362" rIns="21431" bIns="30362"/>
          <a:lstStyle/>
          <a:p>
            <a:pPr defTabSz="1028700" eaLnBrk="0" hangingPunct="0">
              <a:lnSpc>
                <a:spcPts val="2025"/>
              </a:lnSpc>
              <a:tabLst>
                <a:tab pos="514350" algn="l"/>
                <a:tab pos="1028700" algn="l"/>
                <a:tab pos="1543050" algn="l"/>
              </a:tabLst>
            </a:pPr>
            <a:r>
              <a:rPr lang="en-US" sz="2000">
                <a:solidFill>
                  <a:srgbClr val="000000"/>
                </a:solidFill>
                <a:latin typeface="Helvetica" pitchFamily="34" charset="0"/>
              </a:rPr>
              <a:t>11111111</a:t>
            </a:r>
          </a:p>
        </p:txBody>
      </p:sp>
      <p:sp>
        <p:nvSpPr>
          <p:cNvPr id="207882" name="Rectangle 11"/>
          <p:cNvSpPr>
            <a:spLocks noChangeArrowheads="1"/>
          </p:cNvSpPr>
          <p:nvPr/>
        </p:nvSpPr>
        <p:spPr bwMode="auto">
          <a:xfrm>
            <a:off x="4014788" y="3027363"/>
            <a:ext cx="131445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10101000</a:t>
            </a:r>
          </a:p>
        </p:txBody>
      </p:sp>
      <p:sp>
        <p:nvSpPr>
          <p:cNvPr id="207883" name="Rectangle 12"/>
          <p:cNvSpPr>
            <a:spLocks noChangeArrowheads="1"/>
          </p:cNvSpPr>
          <p:nvPr/>
        </p:nvSpPr>
        <p:spPr bwMode="auto">
          <a:xfrm>
            <a:off x="4029075" y="4810125"/>
            <a:ext cx="1300163" cy="371475"/>
          </a:xfrm>
          <a:prstGeom prst="rect">
            <a:avLst/>
          </a:prstGeom>
          <a:noFill/>
          <a:ln w="9525">
            <a:noFill/>
            <a:miter lim="800000"/>
            <a:headEnd/>
            <a:tailEnd/>
          </a:ln>
          <a:effectLst/>
        </p:spPr>
        <p:txBody>
          <a:bodyPr wrap="none" lIns="21431" tIns="30362" rIns="21431" bIns="30362"/>
          <a:lstStyle/>
          <a:p>
            <a:pPr defTabSz="1028700" eaLnBrk="0" hangingPunct="0">
              <a:lnSpc>
                <a:spcPts val="2025"/>
              </a:lnSpc>
              <a:tabLst>
                <a:tab pos="514350" algn="l"/>
                <a:tab pos="1028700" algn="l"/>
                <a:tab pos="1543050" algn="l"/>
              </a:tabLst>
            </a:pPr>
            <a:r>
              <a:rPr lang="en-US" sz="2000">
                <a:solidFill>
                  <a:srgbClr val="000000"/>
                </a:solidFill>
                <a:latin typeface="Helvetica" pitchFamily="34" charset="0"/>
              </a:rPr>
              <a:t>11111111</a:t>
            </a:r>
          </a:p>
        </p:txBody>
      </p:sp>
      <p:sp>
        <p:nvSpPr>
          <p:cNvPr id="207884" name="Rectangle 13"/>
          <p:cNvSpPr>
            <a:spLocks noChangeArrowheads="1"/>
          </p:cNvSpPr>
          <p:nvPr/>
        </p:nvSpPr>
        <p:spPr bwMode="auto">
          <a:xfrm>
            <a:off x="5257800" y="3027363"/>
            <a:ext cx="1600200" cy="782637"/>
          </a:xfrm>
          <a:prstGeom prst="rect">
            <a:avLst/>
          </a:prstGeom>
          <a:noFill/>
          <a:ln w="9525">
            <a:noFill/>
            <a:miter lim="800000"/>
            <a:headEnd/>
            <a:tailEnd/>
          </a:ln>
          <a:effectLst/>
        </p:spPr>
        <p:txBody>
          <a:bodyPr wrap="none" lIns="21431" tIns="30362" rIns="21431" bIns="30362"/>
          <a:lstStyle/>
          <a:p>
            <a:pPr defTabSz="1028700" eaLnBrk="0" hangingPunct="0">
              <a:lnSpc>
                <a:spcPts val="2138"/>
              </a:lnSpc>
              <a:spcBef>
                <a:spcPts val="1350"/>
              </a:spcBef>
              <a:tabLst>
                <a:tab pos="514350" algn="l"/>
                <a:tab pos="1028700" algn="l"/>
                <a:tab pos="1543050" algn="l"/>
              </a:tabLst>
            </a:pPr>
            <a:r>
              <a:rPr lang="en-US" sz="2800">
                <a:solidFill>
                  <a:srgbClr val="000000"/>
                </a:solidFill>
                <a:latin typeface="Helvetica" pitchFamily="34" charset="0"/>
              </a:rPr>
              <a:t>00001100</a:t>
            </a:r>
          </a:p>
        </p:txBody>
      </p:sp>
      <p:sp>
        <p:nvSpPr>
          <p:cNvPr id="207885" name="Rectangle 14"/>
          <p:cNvSpPr>
            <a:spLocks noChangeArrowheads="1"/>
          </p:cNvSpPr>
          <p:nvPr/>
        </p:nvSpPr>
        <p:spPr bwMode="auto">
          <a:xfrm>
            <a:off x="5334000" y="4783138"/>
            <a:ext cx="1452563" cy="398462"/>
          </a:xfrm>
          <a:prstGeom prst="rect">
            <a:avLst/>
          </a:prstGeom>
          <a:noFill/>
          <a:ln w="9525">
            <a:noFill/>
            <a:miter lim="800000"/>
            <a:headEnd/>
            <a:tailEnd/>
          </a:ln>
          <a:effectLst/>
        </p:spPr>
        <p:txBody>
          <a:bodyPr wrap="none" lIns="21431" tIns="30362" rIns="21431" bIns="30362"/>
          <a:lstStyle/>
          <a:p>
            <a:pPr defTabSz="1028700" eaLnBrk="0" hangingPunct="0">
              <a:lnSpc>
                <a:spcPts val="2025"/>
              </a:lnSpc>
              <a:tabLst>
                <a:tab pos="514350" algn="l"/>
                <a:tab pos="1028700" algn="l"/>
                <a:tab pos="1543050" algn="l"/>
              </a:tabLst>
            </a:pPr>
            <a:r>
              <a:rPr lang="en-US" sz="2800">
                <a:latin typeface="Helvetica" pitchFamily="34" charset="0"/>
              </a:rPr>
              <a:t>11111111</a:t>
            </a:r>
            <a:endParaRPr lang="en-US" sz="2800">
              <a:solidFill>
                <a:schemeClr val="accent2"/>
              </a:solidFill>
              <a:latin typeface="Helvetica" pitchFamily="34" charset="0"/>
            </a:endParaRPr>
          </a:p>
        </p:txBody>
      </p:sp>
      <p:sp>
        <p:nvSpPr>
          <p:cNvPr id="207886" name="Rectangle 16"/>
          <p:cNvSpPr>
            <a:spLocks noChangeArrowheads="1"/>
          </p:cNvSpPr>
          <p:nvPr/>
        </p:nvSpPr>
        <p:spPr bwMode="auto">
          <a:xfrm>
            <a:off x="114300" y="4795838"/>
            <a:ext cx="2314575" cy="371475"/>
          </a:xfrm>
          <a:prstGeom prst="rect">
            <a:avLst/>
          </a:prstGeom>
          <a:noFill/>
          <a:ln w="9525">
            <a:noFill/>
            <a:miter lim="800000"/>
            <a:headEnd/>
            <a:tailEnd/>
          </a:ln>
          <a:effectLst/>
        </p:spPr>
        <p:txBody>
          <a:bodyPr wrap="none" lIns="21431" tIns="30362" rIns="21431" bIns="30362"/>
          <a:lstStyle/>
          <a:p>
            <a:pPr algn="r" defTabSz="1028700" eaLnBrk="0" hangingPunct="0">
              <a:lnSpc>
                <a:spcPts val="2025"/>
              </a:lnSpc>
              <a:tabLst>
                <a:tab pos="514350" algn="l"/>
                <a:tab pos="1028700" algn="l"/>
                <a:tab pos="1543050" algn="l"/>
              </a:tabLst>
            </a:pPr>
            <a:r>
              <a:rPr lang="en-US" sz="2000">
                <a:solidFill>
                  <a:srgbClr val="000000"/>
                </a:solidFill>
                <a:latin typeface="Helvetica" pitchFamily="34" charset="0"/>
              </a:rPr>
              <a:t>255.255.255.0</a:t>
            </a:r>
          </a:p>
        </p:txBody>
      </p:sp>
      <p:sp>
        <p:nvSpPr>
          <p:cNvPr id="207887" name="Rectangle 18"/>
          <p:cNvSpPr>
            <a:spLocks noChangeArrowheads="1"/>
          </p:cNvSpPr>
          <p:nvPr/>
        </p:nvSpPr>
        <p:spPr bwMode="auto">
          <a:xfrm>
            <a:off x="5576888" y="2305050"/>
            <a:ext cx="1443037" cy="528638"/>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Network</a:t>
            </a:r>
          </a:p>
        </p:txBody>
      </p:sp>
      <p:sp>
        <p:nvSpPr>
          <p:cNvPr id="207888" name="Rectangle 19"/>
          <p:cNvSpPr>
            <a:spLocks noChangeArrowheads="1"/>
          </p:cNvSpPr>
          <p:nvPr/>
        </p:nvSpPr>
        <p:spPr bwMode="auto">
          <a:xfrm>
            <a:off x="2595563" y="2290763"/>
            <a:ext cx="1443037"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Network</a:t>
            </a:r>
          </a:p>
        </p:txBody>
      </p:sp>
      <p:sp>
        <p:nvSpPr>
          <p:cNvPr id="207889" name="Rectangle 20"/>
          <p:cNvSpPr>
            <a:spLocks noChangeArrowheads="1"/>
          </p:cNvSpPr>
          <p:nvPr/>
        </p:nvSpPr>
        <p:spPr bwMode="auto">
          <a:xfrm>
            <a:off x="7010400" y="4783138"/>
            <a:ext cx="131445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00000000</a:t>
            </a:r>
          </a:p>
        </p:txBody>
      </p:sp>
      <p:sp>
        <p:nvSpPr>
          <p:cNvPr id="207890" name="Rectangle 21"/>
          <p:cNvSpPr>
            <a:spLocks noChangeArrowheads="1"/>
          </p:cNvSpPr>
          <p:nvPr/>
        </p:nvSpPr>
        <p:spPr bwMode="auto">
          <a:xfrm>
            <a:off x="7010400" y="3048000"/>
            <a:ext cx="131445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00000000</a:t>
            </a:r>
          </a:p>
        </p:txBody>
      </p:sp>
      <p:sp>
        <p:nvSpPr>
          <p:cNvPr id="207891" name="Rectangle 22"/>
          <p:cNvSpPr>
            <a:spLocks noChangeArrowheads="1"/>
          </p:cNvSpPr>
          <p:nvPr/>
        </p:nvSpPr>
        <p:spPr bwMode="auto">
          <a:xfrm>
            <a:off x="5105400" y="2667000"/>
            <a:ext cx="243840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a:solidFill>
                  <a:srgbClr val="FFCC00"/>
                </a:solidFill>
                <a:latin typeface="Helvetica" pitchFamily="34" charset="0"/>
              </a:rPr>
              <a:t>16 8 4 2 1</a:t>
            </a:r>
          </a:p>
        </p:txBody>
      </p:sp>
      <p:sp>
        <p:nvSpPr>
          <p:cNvPr id="207892" name="Rectangle 32"/>
          <p:cNvSpPr>
            <a:spLocks noChangeArrowheads="1"/>
          </p:cNvSpPr>
          <p:nvPr/>
        </p:nvSpPr>
        <p:spPr bwMode="auto">
          <a:xfrm>
            <a:off x="228600" y="3332163"/>
            <a:ext cx="2185988" cy="385762"/>
          </a:xfrm>
          <a:prstGeom prst="rect">
            <a:avLst/>
          </a:prstGeom>
          <a:noFill/>
          <a:ln w="9525">
            <a:noFill/>
            <a:miter lim="800000"/>
            <a:headEnd/>
            <a:tailEnd/>
          </a:ln>
          <a:effectLst/>
        </p:spPr>
        <p:txBody>
          <a:bodyPr wrap="none" lIns="21431" tIns="30362" rIns="21431" bIns="30362"/>
          <a:lstStyle/>
          <a:p>
            <a:pPr algn="r" defTabSz="1028700" eaLnBrk="0" hangingPunct="0">
              <a:lnSpc>
                <a:spcPts val="2138"/>
              </a:lnSpc>
              <a:tabLst>
                <a:tab pos="514350" algn="l"/>
                <a:tab pos="1028700" algn="l"/>
                <a:tab pos="1543050" algn="l"/>
              </a:tabLst>
            </a:pPr>
            <a:r>
              <a:rPr lang="en-US" sz="2000">
                <a:solidFill>
                  <a:srgbClr val="000000"/>
                </a:solidFill>
                <a:latin typeface="Helvetica" pitchFamily="34" charset="0"/>
              </a:rPr>
              <a:t>172.16.13.0</a:t>
            </a:r>
          </a:p>
        </p:txBody>
      </p:sp>
      <p:sp>
        <p:nvSpPr>
          <p:cNvPr id="207893" name="Rectangle 33"/>
          <p:cNvSpPr>
            <a:spLocks noChangeArrowheads="1"/>
          </p:cNvSpPr>
          <p:nvPr/>
        </p:nvSpPr>
        <p:spPr bwMode="auto">
          <a:xfrm>
            <a:off x="2500313" y="3332163"/>
            <a:ext cx="125730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11000000</a:t>
            </a:r>
          </a:p>
        </p:txBody>
      </p:sp>
      <p:sp>
        <p:nvSpPr>
          <p:cNvPr id="207894" name="Rectangle 34"/>
          <p:cNvSpPr>
            <a:spLocks noChangeArrowheads="1"/>
          </p:cNvSpPr>
          <p:nvPr/>
        </p:nvSpPr>
        <p:spPr bwMode="auto">
          <a:xfrm>
            <a:off x="4000500" y="3332163"/>
            <a:ext cx="131445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10101000</a:t>
            </a:r>
          </a:p>
        </p:txBody>
      </p:sp>
      <p:sp>
        <p:nvSpPr>
          <p:cNvPr id="207895" name="Rectangle 35"/>
          <p:cNvSpPr>
            <a:spLocks noChangeArrowheads="1"/>
          </p:cNvSpPr>
          <p:nvPr/>
        </p:nvSpPr>
        <p:spPr bwMode="auto">
          <a:xfrm>
            <a:off x="5243513" y="3332163"/>
            <a:ext cx="1600200" cy="782637"/>
          </a:xfrm>
          <a:prstGeom prst="rect">
            <a:avLst/>
          </a:prstGeom>
          <a:noFill/>
          <a:ln w="9525">
            <a:noFill/>
            <a:miter lim="800000"/>
            <a:headEnd/>
            <a:tailEnd/>
          </a:ln>
          <a:effectLst/>
        </p:spPr>
        <p:txBody>
          <a:bodyPr wrap="none" lIns="21431" tIns="30362" rIns="21431" bIns="30362"/>
          <a:lstStyle/>
          <a:p>
            <a:pPr defTabSz="1028700" eaLnBrk="0" hangingPunct="0">
              <a:lnSpc>
                <a:spcPts val="2138"/>
              </a:lnSpc>
              <a:spcBef>
                <a:spcPts val="1350"/>
              </a:spcBef>
              <a:tabLst>
                <a:tab pos="514350" algn="l"/>
                <a:tab pos="1028700" algn="l"/>
                <a:tab pos="1543050" algn="l"/>
              </a:tabLst>
            </a:pPr>
            <a:r>
              <a:rPr lang="en-US" sz="2800">
                <a:solidFill>
                  <a:srgbClr val="000000"/>
                </a:solidFill>
                <a:latin typeface="Helvetica" pitchFamily="34" charset="0"/>
              </a:rPr>
              <a:t>00001101</a:t>
            </a:r>
          </a:p>
        </p:txBody>
      </p:sp>
      <p:sp>
        <p:nvSpPr>
          <p:cNvPr id="207896" name="Rectangle 36"/>
          <p:cNvSpPr>
            <a:spLocks noChangeArrowheads="1"/>
          </p:cNvSpPr>
          <p:nvPr/>
        </p:nvSpPr>
        <p:spPr bwMode="auto">
          <a:xfrm>
            <a:off x="6996113" y="3352800"/>
            <a:ext cx="131445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00000000</a:t>
            </a:r>
          </a:p>
        </p:txBody>
      </p:sp>
      <p:sp>
        <p:nvSpPr>
          <p:cNvPr id="207897" name="Rectangle 37"/>
          <p:cNvSpPr>
            <a:spLocks noChangeArrowheads="1"/>
          </p:cNvSpPr>
          <p:nvPr/>
        </p:nvSpPr>
        <p:spPr bwMode="auto">
          <a:xfrm>
            <a:off x="228600" y="3636963"/>
            <a:ext cx="2185988" cy="385762"/>
          </a:xfrm>
          <a:prstGeom prst="rect">
            <a:avLst/>
          </a:prstGeom>
          <a:noFill/>
          <a:ln w="9525">
            <a:noFill/>
            <a:miter lim="800000"/>
            <a:headEnd/>
            <a:tailEnd/>
          </a:ln>
          <a:effectLst/>
        </p:spPr>
        <p:txBody>
          <a:bodyPr wrap="none" lIns="21431" tIns="30362" rIns="21431" bIns="30362"/>
          <a:lstStyle/>
          <a:p>
            <a:pPr algn="r" defTabSz="1028700" eaLnBrk="0" hangingPunct="0">
              <a:lnSpc>
                <a:spcPts val="2138"/>
              </a:lnSpc>
              <a:tabLst>
                <a:tab pos="514350" algn="l"/>
                <a:tab pos="1028700" algn="l"/>
                <a:tab pos="1543050" algn="l"/>
              </a:tabLst>
            </a:pPr>
            <a:r>
              <a:rPr lang="en-US" sz="2000">
                <a:solidFill>
                  <a:srgbClr val="000000"/>
                </a:solidFill>
                <a:latin typeface="Helvetica" pitchFamily="34" charset="0"/>
              </a:rPr>
              <a:t>172.16.14.0</a:t>
            </a:r>
          </a:p>
        </p:txBody>
      </p:sp>
      <p:sp>
        <p:nvSpPr>
          <p:cNvPr id="207898" name="Rectangle 38"/>
          <p:cNvSpPr>
            <a:spLocks noChangeArrowheads="1"/>
          </p:cNvSpPr>
          <p:nvPr/>
        </p:nvSpPr>
        <p:spPr bwMode="auto">
          <a:xfrm>
            <a:off x="2500313" y="3636963"/>
            <a:ext cx="125730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11000000</a:t>
            </a:r>
          </a:p>
        </p:txBody>
      </p:sp>
      <p:sp>
        <p:nvSpPr>
          <p:cNvPr id="207899" name="Rectangle 39"/>
          <p:cNvSpPr>
            <a:spLocks noChangeArrowheads="1"/>
          </p:cNvSpPr>
          <p:nvPr/>
        </p:nvSpPr>
        <p:spPr bwMode="auto">
          <a:xfrm>
            <a:off x="4000500" y="3636963"/>
            <a:ext cx="131445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10101000</a:t>
            </a:r>
          </a:p>
        </p:txBody>
      </p:sp>
      <p:sp>
        <p:nvSpPr>
          <p:cNvPr id="207900" name="Rectangle 40"/>
          <p:cNvSpPr>
            <a:spLocks noChangeArrowheads="1"/>
          </p:cNvSpPr>
          <p:nvPr/>
        </p:nvSpPr>
        <p:spPr bwMode="auto">
          <a:xfrm>
            <a:off x="5243513" y="3636963"/>
            <a:ext cx="1600200" cy="782637"/>
          </a:xfrm>
          <a:prstGeom prst="rect">
            <a:avLst/>
          </a:prstGeom>
          <a:noFill/>
          <a:ln w="9525">
            <a:noFill/>
            <a:miter lim="800000"/>
            <a:headEnd/>
            <a:tailEnd/>
          </a:ln>
          <a:effectLst/>
        </p:spPr>
        <p:txBody>
          <a:bodyPr wrap="none" lIns="21431" tIns="30362" rIns="21431" bIns="30362"/>
          <a:lstStyle/>
          <a:p>
            <a:pPr defTabSz="1028700" eaLnBrk="0" hangingPunct="0">
              <a:lnSpc>
                <a:spcPts val="2138"/>
              </a:lnSpc>
              <a:spcBef>
                <a:spcPts val="1350"/>
              </a:spcBef>
              <a:tabLst>
                <a:tab pos="514350" algn="l"/>
                <a:tab pos="1028700" algn="l"/>
                <a:tab pos="1543050" algn="l"/>
              </a:tabLst>
            </a:pPr>
            <a:r>
              <a:rPr lang="en-US" sz="2800">
                <a:solidFill>
                  <a:srgbClr val="000000"/>
                </a:solidFill>
                <a:latin typeface="Helvetica" pitchFamily="34" charset="0"/>
              </a:rPr>
              <a:t>00001110</a:t>
            </a:r>
          </a:p>
        </p:txBody>
      </p:sp>
      <p:sp>
        <p:nvSpPr>
          <p:cNvPr id="207901" name="Rectangle 41"/>
          <p:cNvSpPr>
            <a:spLocks noChangeArrowheads="1"/>
          </p:cNvSpPr>
          <p:nvPr/>
        </p:nvSpPr>
        <p:spPr bwMode="auto">
          <a:xfrm>
            <a:off x="6996113" y="3657600"/>
            <a:ext cx="131445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00000000</a:t>
            </a:r>
          </a:p>
        </p:txBody>
      </p:sp>
      <p:sp>
        <p:nvSpPr>
          <p:cNvPr id="207902" name="Rectangle 42"/>
          <p:cNvSpPr>
            <a:spLocks noChangeArrowheads="1"/>
          </p:cNvSpPr>
          <p:nvPr/>
        </p:nvSpPr>
        <p:spPr bwMode="auto">
          <a:xfrm>
            <a:off x="228600" y="4017963"/>
            <a:ext cx="2185988" cy="385762"/>
          </a:xfrm>
          <a:prstGeom prst="rect">
            <a:avLst/>
          </a:prstGeom>
          <a:noFill/>
          <a:ln w="9525">
            <a:noFill/>
            <a:miter lim="800000"/>
            <a:headEnd/>
            <a:tailEnd/>
          </a:ln>
          <a:effectLst/>
        </p:spPr>
        <p:txBody>
          <a:bodyPr wrap="none" lIns="21431" tIns="30362" rIns="21431" bIns="30362"/>
          <a:lstStyle/>
          <a:p>
            <a:pPr algn="r" defTabSz="1028700" eaLnBrk="0" hangingPunct="0">
              <a:lnSpc>
                <a:spcPts val="2138"/>
              </a:lnSpc>
              <a:tabLst>
                <a:tab pos="514350" algn="l"/>
                <a:tab pos="1028700" algn="l"/>
                <a:tab pos="1543050" algn="l"/>
              </a:tabLst>
            </a:pPr>
            <a:r>
              <a:rPr lang="en-US" sz="2000">
                <a:solidFill>
                  <a:srgbClr val="000000"/>
                </a:solidFill>
                <a:latin typeface="Helvetica" pitchFamily="34" charset="0"/>
              </a:rPr>
              <a:t>172.16.15.0</a:t>
            </a:r>
          </a:p>
        </p:txBody>
      </p:sp>
      <p:sp>
        <p:nvSpPr>
          <p:cNvPr id="207903" name="Rectangle 43"/>
          <p:cNvSpPr>
            <a:spLocks noChangeArrowheads="1"/>
          </p:cNvSpPr>
          <p:nvPr/>
        </p:nvSpPr>
        <p:spPr bwMode="auto">
          <a:xfrm>
            <a:off x="2514600" y="4038600"/>
            <a:ext cx="125730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11000000</a:t>
            </a:r>
          </a:p>
        </p:txBody>
      </p:sp>
      <p:sp>
        <p:nvSpPr>
          <p:cNvPr id="207904" name="Rectangle 44"/>
          <p:cNvSpPr>
            <a:spLocks noChangeArrowheads="1"/>
          </p:cNvSpPr>
          <p:nvPr/>
        </p:nvSpPr>
        <p:spPr bwMode="auto">
          <a:xfrm>
            <a:off x="4000500" y="4017963"/>
            <a:ext cx="131445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10101000</a:t>
            </a:r>
          </a:p>
        </p:txBody>
      </p:sp>
      <p:sp>
        <p:nvSpPr>
          <p:cNvPr id="207905" name="Rectangle 45"/>
          <p:cNvSpPr>
            <a:spLocks noChangeArrowheads="1"/>
          </p:cNvSpPr>
          <p:nvPr/>
        </p:nvSpPr>
        <p:spPr bwMode="auto">
          <a:xfrm>
            <a:off x="5243513" y="4017963"/>
            <a:ext cx="1600200" cy="782637"/>
          </a:xfrm>
          <a:prstGeom prst="rect">
            <a:avLst/>
          </a:prstGeom>
          <a:noFill/>
          <a:ln w="9525">
            <a:noFill/>
            <a:miter lim="800000"/>
            <a:headEnd/>
            <a:tailEnd/>
          </a:ln>
          <a:effectLst/>
        </p:spPr>
        <p:txBody>
          <a:bodyPr wrap="none" lIns="21431" tIns="30362" rIns="21431" bIns="30362"/>
          <a:lstStyle/>
          <a:p>
            <a:pPr defTabSz="1028700" eaLnBrk="0" hangingPunct="0">
              <a:lnSpc>
                <a:spcPts val="2138"/>
              </a:lnSpc>
              <a:spcBef>
                <a:spcPts val="1350"/>
              </a:spcBef>
              <a:tabLst>
                <a:tab pos="514350" algn="l"/>
                <a:tab pos="1028700" algn="l"/>
                <a:tab pos="1543050" algn="l"/>
              </a:tabLst>
            </a:pPr>
            <a:r>
              <a:rPr lang="en-US" sz="2800">
                <a:solidFill>
                  <a:srgbClr val="000000"/>
                </a:solidFill>
                <a:latin typeface="Helvetica" pitchFamily="34" charset="0"/>
              </a:rPr>
              <a:t>00001111</a:t>
            </a:r>
          </a:p>
        </p:txBody>
      </p:sp>
      <p:sp>
        <p:nvSpPr>
          <p:cNvPr id="207906" name="Rectangle 46"/>
          <p:cNvSpPr>
            <a:spLocks noChangeArrowheads="1"/>
          </p:cNvSpPr>
          <p:nvPr/>
        </p:nvSpPr>
        <p:spPr bwMode="auto">
          <a:xfrm>
            <a:off x="6996113" y="4038600"/>
            <a:ext cx="131445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00000000</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a:miter lim="800000"/>
            <a:headEnd/>
            <a:tailEnd/>
          </a:ln>
        </p:spPr>
        <p:txBody>
          <a:bodyPr/>
          <a:lstStyle/>
          <a:p>
            <a:fld id="{6B8BD330-966D-48A1-8D82-6BC664379627}" type="slidenum">
              <a:rPr lang="en-US" smtClean="0"/>
              <a:pPr/>
              <a:t>21</a:t>
            </a:fld>
            <a:endParaRPr lang="en-US" smtClean="0"/>
          </a:p>
        </p:txBody>
      </p:sp>
      <p:sp>
        <p:nvSpPr>
          <p:cNvPr id="18435" name="Rectangle 2"/>
          <p:cNvSpPr>
            <a:spLocks noGrp="1" noChangeArrowheads="1"/>
          </p:cNvSpPr>
          <p:nvPr>
            <p:ph type="title"/>
          </p:nvPr>
        </p:nvSpPr>
        <p:spPr>
          <a:xfrm>
            <a:off x="457200" y="304800"/>
            <a:ext cx="8305800" cy="838200"/>
          </a:xfrm>
        </p:spPr>
        <p:txBody>
          <a:bodyPr>
            <a:normAutofit/>
          </a:bodyPr>
          <a:lstStyle/>
          <a:p>
            <a:pPr eaLnBrk="1" hangingPunct="1"/>
            <a:r>
              <a:rPr lang="fr-FR" dirty="0" smtClean="0">
                <a:effectLst>
                  <a:outerShdw blurRad="38100" dist="38100" dir="2700000" algn="tl">
                    <a:srgbClr val="000000">
                      <a:alpha val="43137"/>
                    </a:srgbClr>
                  </a:outerShdw>
                </a:effectLst>
              </a:rPr>
              <a:t>topologie en étoile étendue</a:t>
            </a:r>
            <a:endParaRPr lang="en-US" dirty="0" smtClean="0">
              <a:effectLst>
                <a:outerShdw blurRad="38100" dist="38100" dir="2700000" algn="tl">
                  <a:srgbClr val="000000">
                    <a:alpha val="43137"/>
                  </a:srgbClr>
                </a:outerShdw>
              </a:effectLst>
            </a:endParaRPr>
          </a:p>
        </p:txBody>
      </p:sp>
      <p:sp>
        <p:nvSpPr>
          <p:cNvPr id="569347" name="Text Box 3"/>
          <p:cNvSpPr txBox="1">
            <a:spLocks noChangeArrowheads="1"/>
          </p:cNvSpPr>
          <p:nvPr/>
        </p:nvSpPr>
        <p:spPr bwMode="auto">
          <a:xfrm>
            <a:off x="304800" y="1676400"/>
            <a:ext cx="8610600" cy="1077218"/>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Font typeface="Arial" pitchFamily="34" charset="0"/>
              <a:buChar char="•"/>
              <a:defRPr/>
            </a:pPr>
            <a:r>
              <a:rPr lang="fr-FR" sz="2000" dirty="0">
                <a:solidFill>
                  <a:schemeClr val="tx2"/>
                </a:solidFill>
                <a:latin typeface="+mj-lt"/>
                <a:ea typeface="+mj-ea"/>
                <a:cs typeface="+mj-cs"/>
              </a:rPr>
              <a:t>Une topologie en étoile étendue relie des étoiles individuelles en connectant les concentrateurs ou les commutateurs. Cette topologie peut étendre la portée et la couverture du réseau</a:t>
            </a:r>
            <a:r>
              <a:rPr lang="fr-FR" sz="2400" b="0" dirty="0">
                <a:latin typeface="+mj-lt"/>
              </a:rPr>
              <a:t>. </a:t>
            </a:r>
            <a:endParaRPr lang="en-US" sz="2400" b="0" dirty="0">
              <a:latin typeface="+mj-lt"/>
            </a:endParaRPr>
          </a:p>
        </p:txBody>
      </p:sp>
      <p:graphicFrame>
        <p:nvGraphicFramePr>
          <p:cNvPr id="569348" name="Object 4"/>
          <p:cNvGraphicFramePr>
            <a:graphicFrameLocks noGrp="1" noChangeAspect="1"/>
          </p:cNvGraphicFramePr>
          <p:nvPr>
            <p:ph idx="1"/>
          </p:nvPr>
        </p:nvGraphicFramePr>
        <p:xfrm>
          <a:off x="685800" y="3352800"/>
          <a:ext cx="7315200" cy="3200400"/>
        </p:xfrm>
        <a:graphic>
          <a:graphicData uri="http://schemas.openxmlformats.org/presentationml/2006/ole">
            <mc:AlternateContent xmlns:mc="http://schemas.openxmlformats.org/markup-compatibility/2006">
              <mc:Choice xmlns:v="urn:schemas-microsoft-com:vml" Requires="v">
                <p:oleObj spid="_x0000_s8215" name="Bitmap Image" r:id="rId3" imgW="2219635" imgH="1019048" progId="PBrush">
                  <p:embed/>
                </p:oleObj>
              </mc:Choice>
              <mc:Fallback>
                <p:oleObj name="Bitmap Image" r:id="rId3" imgW="2219635" imgH="1019048"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352800"/>
                        <a:ext cx="73152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569348"/>
                                        </p:tgtEl>
                                        <p:attrNameLst>
                                          <p:attrName>style.visibility</p:attrName>
                                        </p:attrNameLst>
                                      </p:cBhvr>
                                      <p:to>
                                        <p:strVal val="visible"/>
                                      </p:to>
                                    </p:set>
                                    <p:anim to="" calcmode="lin" valueType="num">
                                      <p:cBhvr>
                                        <p:cTn id="7" dur="1" fill="hold"/>
                                        <p:tgtEl>
                                          <p:spTgt spid="56934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Number Placeholder 5"/>
          <p:cNvSpPr>
            <a:spLocks noGrp="1"/>
          </p:cNvSpPr>
          <p:nvPr>
            <p:ph type="sldNum" sz="quarter" idx="12"/>
          </p:nvPr>
        </p:nvSpPr>
        <p:spPr>
          <a:noFill/>
          <a:ln>
            <a:miter lim="800000"/>
            <a:headEnd/>
            <a:tailEnd/>
          </a:ln>
        </p:spPr>
        <p:txBody>
          <a:bodyPr/>
          <a:lstStyle/>
          <a:p>
            <a:fld id="{DBDE52E1-0DB1-4EC9-8B72-0A4E50D0FD2C}" type="slidenum">
              <a:rPr lang="en-US" smtClean="0"/>
              <a:pPr/>
              <a:t>210</a:t>
            </a:fld>
            <a:endParaRPr lang="en-US" smtClean="0"/>
          </a:p>
        </p:txBody>
      </p:sp>
      <p:sp>
        <p:nvSpPr>
          <p:cNvPr id="208899" name="Rectangle 2"/>
          <p:cNvSpPr>
            <a:spLocks noGrp="1" noChangeArrowheads="1"/>
          </p:cNvSpPr>
          <p:nvPr>
            <p:ph type="title"/>
          </p:nvPr>
        </p:nvSpPr>
        <p:spPr/>
        <p:txBody>
          <a:bodyPr/>
          <a:lstStyle/>
          <a:p>
            <a:pPr eaLnBrk="1" hangingPunct="1"/>
            <a:r>
              <a:rPr lang="en-US" smtClean="0"/>
              <a:t>Supernetting</a:t>
            </a:r>
          </a:p>
        </p:txBody>
      </p:sp>
      <p:sp>
        <p:nvSpPr>
          <p:cNvPr id="208900" name="Line 3"/>
          <p:cNvSpPr>
            <a:spLocks noChangeShapeType="1"/>
          </p:cNvSpPr>
          <p:nvPr/>
        </p:nvSpPr>
        <p:spPr bwMode="auto">
          <a:xfrm>
            <a:off x="6934200" y="2286000"/>
            <a:ext cx="0" cy="2286000"/>
          </a:xfrm>
          <a:prstGeom prst="line">
            <a:avLst/>
          </a:prstGeom>
          <a:noFill/>
          <a:ln w="50800">
            <a:solidFill>
              <a:schemeClr val="accent1"/>
            </a:solidFill>
            <a:round/>
            <a:headEnd type="none" w="sm" len="sm"/>
            <a:tailEnd type="none" w="sm" len="sm"/>
          </a:ln>
          <a:effectLst/>
        </p:spPr>
        <p:txBody>
          <a:bodyPr wrap="none" anchor="ctr"/>
          <a:lstStyle/>
          <a:p>
            <a:endParaRPr lang="en-US"/>
          </a:p>
        </p:txBody>
      </p:sp>
      <p:sp>
        <p:nvSpPr>
          <p:cNvPr id="208901" name="Rectangle 4"/>
          <p:cNvSpPr>
            <a:spLocks noChangeArrowheads="1"/>
          </p:cNvSpPr>
          <p:nvPr/>
        </p:nvSpPr>
        <p:spPr bwMode="auto">
          <a:xfrm>
            <a:off x="4114800" y="2290763"/>
            <a:ext cx="1443038"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Network</a:t>
            </a:r>
          </a:p>
        </p:txBody>
      </p:sp>
      <p:sp>
        <p:nvSpPr>
          <p:cNvPr id="208902" name="Rectangle 5"/>
          <p:cNvSpPr>
            <a:spLocks noChangeArrowheads="1"/>
          </p:cNvSpPr>
          <p:nvPr/>
        </p:nvSpPr>
        <p:spPr bwMode="auto">
          <a:xfrm>
            <a:off x="7162800" y="2286000"/>
            <a:ext cx="1285875" cy="528638"/>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Subnet</a:t>
            </a:r>
          </a:p>
        </p:txBody>
      </p:sp>
      <p:sp>
        <p:nvSpPr>
          <p:cNvPr id="208903" name="Rectangle 6"/>
          <p:cNvSpPr>
            <a:spLocks noChangeArrowheads="1"/>
          </p:cNvSpPr>
          <p:nvPr/>
        </p:nvSpPr>
        <p:spPr bwMode="auto">
          <a:xfrm>
            <a:off x="242888" y="3027363"/>
            <a:ext cx="2185987" cy="385762"/>
          </a:xfrm>
          <a:prstGeom prst="rect">
            <a:avLst/>
          </a:prstGeom>
          <a:noFill/>
          <a:ln w="9525">
            <a:noFill/>
            <a:miter lim="800000"/>
            <a:headEnd/>
            <a:tailEnd/>
          </a:ln>
          <a:effectLst/>
        </p:spPr>
        <p:txBody>
          <a:bodyPr wrap="none" lIns="21431" tIns="30362" rIns="21431" bIns="30362"/>
          <a:lstStyle/>
          <a:p>
            <a:pPr algn="r" defTabSz="1028700" eaLnBrk="0" hangingPunct="0">
              <a:lnSpc>
                <a:spcPts val="2138"/>
              </a:lnSpc>
              <a:tabLst>
                <a:tab pos="514350" algn="l"/>
                <a:tab pos="1028700" algn="l"/>
                <a:tab pos="1543050" algn="l"/>
              </a:tabLst>
            </a:pPr>
            <a:r>
              <a:rPr lang="en-US" sz="2000">
                <a:solidFill>
                  <a:srgbClr val="000000"/>
                </a:solidFill>
                <a:latin typeface="Helvetica" pitchFamily="34" charset="0"/>
              </a:rPr>
              <a:t>172.16.12.0</a:t>
            </a:r>
          </a:p>
        </p:txBody>
      </p:sp>
      <p:sp>
        <p:nvSpPr>
          <p:cNvPr id="208904" name="Rectangle 7"/>
          <p:cNvSpPr>
            <a:spLocks noChangeArrowheads="1"/>
          </p:cNvSpPr>
          <p:nvPr/>
        </p:nvSpPr>
        <p:spPr bwMode="auto">
          <a:xfrm>
            <a:off x="2514600" y="3027363"/>
            <a:ext cx="125730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11000000</a:t>
            </a:r>
          </a:p>
        </p:txBody>
      </p:sp>
      <p:sp>
        <p:nvSpPr>
          <p:cNvPr id="208905" name="Rectangle 8"/>
          <p:cNvSpPr>
            <a:spLocks noChangeArrowheads="1"/>
          </p:cNvSpPr>
          <p:nvPr/>
        </p:nvSpPr>
        <p:spPr bwMode="auto">
          <a:xfrm>
            <a:off x="2428875" y="4810125"/>
            <a:ext cx="1400175" cy="371475"/>
          </a:xfrm>
          <a:prstGeom prst="rect">
            <a:avLst/>
          </a:prstGeom>
          <a:noFill/>
          <a:ln w="9525">
            <a:noFill/>
            <a:miter lim="800000"/>
            <a:headEnd/>
            <a:tailEnd/>
          </a:ln>
          <a:effectLst/>
        </p:spPr>
        <p:txBody>
          <a:bodyPr wrap="none" lIns="21431" tIns="30362" rIns="21431" bIns="30362"/>
          <a:lstStyle/>
          <a:p>
            <a:pPr defTabSz="1028700" eaLnBrk="0" hangingPunct="0">
              <a:lnSpc>
                <a:spcPts val="2025"/>
              </a:lnSpc>
              <a:tabLst>
                <a:tab pos="514350" algn="l"/>
                <a:tab pos="1028700" algn="l"/>
                <a:tab pos="1543050" algn="l"/>
              </a:tabLst>
            </a:pPr>
            <a:r>
              <a:rPr lang="en-US" sz="2000">
                <a:solidFill>
                  <a:srgbClr val="000000"/>
                </a:solidFill>
                <a:latin typeface="Helvetica" pitchFamily="34" charset="0"/>
              </a:rPr>
              <a:t>11111111</a:t>
            </a:r>
          </a:p>
        </p:txBody>
      </p:sp>
      <p:sp>
        <p:nvSpPr>
          <p:cNvPr id="208906" name="Rectangle 9"/>
          <p:cNvSpPr>
            <a:spLocks noChangeArrowheads="1"/>
          </p:cNvSpPr>
          <p:nvPr/>
        </p:nvSpPr>
        <p:spPr bwMode="auto">
          <a:xfrm>
            <a:off x="4014788" y="3027363"/>
            <a:ext cx="131445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10101000</a:t>
            </a:r>
          </a:p>
        </p:txBody>
      </p:sp>
      <p:sp>
        <p:nvSpPr>
          <p:cNvPr id="208907" name="Rectangle 10"/>
          <p:cNvSpPr>
            <a:spLocks noChangeArrowheads="1"/>
          </p:cNvSpPr>
          <p:nvPr/>
        </p:nvSpPr>
        <p:spPr bwMode="auto">
          <a:xfrm>
            <a:off x="4029075" y="4810125"/>
            <a:ext cx="1300163" cy="371475"/>
          </a:xfrm>
          <a:prstGeom prst="rect">
            <a:avLst/>
          </a:prstGeom>
          <a:noFill/>
          <a:ln w="9525">
            <a:noFill/>
            <a:miter lim="800000"/>
            <a:headEnd/>
            <a:tailEnd/>
          </a:ln>
          <a:effectLst/>
        </p:spPr>
        <p:txBody>
          <a:bodyPr wrap="none" lIns="21431" tIns="30362" rIns="21431" bIns="30362"/>
          <a:lstStyle/>
          <a:p>
            <a:pPr defTabSz="1028700" eaLnBrk="0" hangingPunct="0">
              <a:lnSpc>
                <a:spcPts val="2025"/>
              </a:lnSpc>
              <a:tabLst>
                <a:tab pos="514350" algn="l"/>
                <a:tab pos="1028700" algn="l"/>
                <a:tab pos="1543050" algn="l"/>
              </a:tabLst>
            </a:pPr>
            <a:r>
              <a:rPr lang="en-US" sz="2000">
                <a:solidFill>
                  <a:srgbClr val="000000"/>
                </a:solidFill>
                <a:latin typeface="Helvetica" pitchFamily="34" charset="0"/>
              </a:rPr>
              <a:t>11111111</a:t>
            </a:r>
          </a:p>
        </p:txBody>
      </p:sp>
      <p:sp>
        <p:nvSpPr>
          <p:cNvPr id="208908" name="Rectangle 11"/>
          <p:cNvSpPr>
            <a:spLocks noChangeArrowheads="1"/>
          </p:cNvSpPr>
          <p:nvPr/>
        </p:nvSpPr>
        <p:spPr bwMode="auto">
          <a:xfrm>
            <a:off x="5257800" y="3027363"/>
            <a:ext cx="1600200" cy="782637"/>
          </a:xfrm>
          <a:prstGeom prst="rect">
            <a:avLst/>
          </a:prstGeom>
          <a:noFill/>
          <a:ln w="9525">
            <a:noFill/>
            <a:miter lim="800000"/>
            <a:headEnd/>
            <a:tailEnd/>
          </a:ln>
          <a:effectLst/>
        </p:spPr>
        <p:txBody>
          <a:bodyPr wrap="none" lIns="21431" tIns="30362" rIns="21431" bIns="30362"/>
          <a:lstStyle/>
          <a:p>
            <a:pPr defTabSz="1028700" eaLnBrk="0" hangingPunct="0">
              <a:lnSpc>
                <a:spcPts val="2138"/>
              </a:lnSpc>
              <a:spcBef>
                <a:spcPts val="1350"/>
              </a:spcBef>
              <a:tabLst>
                <a:tab pos="514350" algn="l"/>
                <a:tab pos="1028700" algn="l"/>
                <a:tab pos="1543050" algn="l"/>
              </a:tabLst>
            </a:pPr>
            <a:r>
              <a:rPr lang="en-US" sz="2800">
                <a:solidFill>
                  <a:srgbClr val="000000"/>
                </a:solidFill>
                <a:latin typeface="Helvetica" pitchFamily="34" charset="0"/>
              </a:rPr>
              <a:t>00001100</a:t>
            </a:r>
          </a:p>
        </p:txBody>
      </p:sp>
      <p:sp>
        <p:nvSpPr>
          <p:cNvPr id="208909" name="Rectangle 12"/>
          <p:cNvSpPr>
            <a:spLocks noChangeArrowheads="1"/>
          </p:cNvSpPr>
          <p:nvPr/>
        </p:nvSpPr>
        <p:spPr bwMode="auto">
          <a:xfrm>
            <a:off x="5334000" y="4783138"/>
            <a:ext cx="1452563" cy="398462"/>
          </a:xfrm>
          <a:prstGeom prst="rect">
            <a:avLst/>
          </a:prstGeom>
          <a:noFill/>
          <a:ln w="9525">
            <a:noFill/>
            <a:miter lim="800000"/>
            <a:headEnd/>
            <a:tailEnd/>
          </a:ln>
          <a:effectLst/>
        </p:spPr>
        <p:txBody>
          <a:bodyPr wrap="none" lIns="21431" tIns="30362" rIns="21431" bIns="30362"/>
          <a:lstStyle/>
          <a:p>
            <a:pPr defTabSz="1028700" eaLnBrk="0" hangingPunct="0">
              <a:lnSpc>
                <a:spcPts val="2025"/>
              </a:lnSpc>
              <a:tabLst>
                <a:tab pos="514350" algn="l"/>
                <a:tab pos="1028700" algn="l"/>
                <a:tab pos="1543050" algn="l"/>
              </a:tabLst>
            </a:pPr>
            <a:r>
              <a:rPr lang="en-US" sz="2800">
                <a:latin typeface="Helvetica" pitchFamily="34" charset="0"/>
              </a:rPr>
              <a:t>11111100</a:t>
            </a:r>
            <a:endParaRPr lang="en-US" sz="2800">
              <a:solidFill>
                <a:schemeClr val="accent2"/>
              </a:solidFill>
              <a:latin typeface="Helvetica" pitchFamily="34" charset="0"/>
            </a:endParaRPr>
          </a:p>
        </p:txBody>
      </p:sp>
      <p:sp>
        <p:nvSpPr>
          <p:cNvPr id="208910" name="Rectangle 13"/>
          <p:cNvSpPr>
            <a:spLocks noChangeArrowheads="1"/>
          </p:cNvSpPr>
          <p:nvPr/>
        </p:nvSpPr>
        <p:spPr bwMode="auto">
          <a:xfrm>
            <a:off x="114300" y="4795838"/>
            <a:ext cx="2314575" cy="371475"/>
          </a:xfrm>
          <a:prstGeom prst="rect">
            <a:avLst/>
          </a:prstGeom>
          <a:noFill/>
          <a:ln w="9525">
            <a:noFill/>
            <a:miter lim="800000"/>
            <a:headEnd/>
            <a:tailEnd/>
          </a:ln>
          <a:effectLst/>
        </p:spPr>
        <p:txBody>
          <a:bodyPr wrap="none" lIns="21431" tIns="30362" rIns="21431" bIns="30362"/>
          <a:lstStyle/>
          <a:p>
            <a:pPr algn="r" defTabSz="1028700" eaLnBrk="0" hangingPunct="0">
              <a:lnSpc>
                <a:spcPts val="2025"/>
              </a:lnSpc>
              <a:tabLst>
                <a:tab pos="514350" algn="l"/>
                <a:tab pos="1028700" algn="l"/>
                <a:tab pos="1543050" algn="l"/>
              </a:tabLst>
            </a:pPr>
            <a:r>
              <a:rPr lang="en-US" sz="2000">
                <a:solidFill>
                  <a:srgbClr val="000000"/>
                </a:solidFill>
                <a:latin typeface="Helvetica" pitchFamily="34" charset="0"/>
              </a:rPr>
              <a:t>255.255.252.0</a:t>
            </a:r>
          </a:p>
        </p:txBody>
      </p:sp>
      <p:sp>
        <p:nvSpPr>
          <p:cNvPr id="208911" name="Rectangle 14"/>
          <p:cNvSpPr>
            <a:spLocks noChangeArrowheads="1"/>
          </p:cNvSpPr>
          <p:nvPr/>
        </p:nvSpPr>
        <p:spPr bwMode="auto">
          <a:xfrm>
            <a:off x="5576888" y="2305050"/>
            <a:ext cx="1443037" cy="528638"/>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Network</a:t>
            </a:r>
          </a:p>
        </p:txBody>
      </p:sp>
      <p:sp>
        <p:nvSpPr>
          <p:cNvPr id="208912" name="Rectangle 15"/>
          <p:cNvSpPr>
            <a:spLocks noChangeArrowheads="1"/>
          </p:cNvSpPr>
          <p:nvPr/>
        </p:nvSpPr>
        <p:spPr bwMode="auto">
          <a:xfrm>
            <a:off x="2595563" y="2290763"/>
            <a:ext cx="1443037" cy="528637"/>
          </a:xfrm>
          <a:prstGeom prst="rect">
            <a:avLst/>
          </a:prstGeom>
          <a:noFill/>
          <a:ln w="9525">
            <a:noFill/>
            <a:miter lim="800000"/>
            <a:headEnd/>
            <a:tailEnd/>
          </a:ln>
          <a:effectLst/>
        </p:spPr>
        <p:txBody>
          <a:bodyPr wrap="none" lIns="21431" tIns="30362" rIns="21431" bIns="30362"/>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Network</a:t>
            </a:r>
          </a:p>
        </p:txBody>
      </p:sp>
      <p:sp>
        <p:nvSpPr>
          <p:cNvPr id="208913" name="Rectangle 16"/>
          <p:cNvSpPr>
            <a:spLocks noChangeArrowheads="1"/>
          </p:cNvSpPr>
          <p:nvPr/>
        </p:nvSpPr>
        <p:spPr bwMode="auto">
          <a:xfrm>
            <a:off x="7010400" y="4783138"/>
            <a:ext cx="131445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00000000</a:t>
            </a:r>
          </a:p>
        </p:txBody>
      </p:sp>
      <p:sp>
        <p:nvSpPr>
          <p:cNvPr id="208914" name="Rectangle 17"/>
          <p:cNvSpPr>
            <a:spLocks noChangeArrowheads="1"/>
          </p:cNvSpPr>
          <p:nvPr/>
        </p:nvSpPr>
        <p:spPr bwMode="auto">
          <a:xfrm>
            <a:off x="7010400" y="3048000"/>
            <a:ext cx="131445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00000000</a:t>
            </a:r>
          </a:p>
        </p:txBody>
      </p:sp>
      <p:sp>
        <p:nvSpPr>
          <p:cNvPr id="208915" name="Rectangle 18"/>
          <p:cNvSpPr>
            <a:spLocks noChangeArrowheads="1"/>
          </p:cNvSpPr>
          <p:nvPr/>
        </p:nvSpPr>
        <p:spPr bwMode="auto">
          <a:xfrm>
            <a:off x="5105400" y="2667000"/>
            <a:ext cx="243840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a:solidFill>
                  <a:srgbClr val="FFCC00"/>
                </a:solidFill>
                <a:latin typeface="Helvetica" pitchFamily="34" charset="0"/>
              </a:rPr>
              <a:t>16 8 4 2 1</a:t>
            </a:r>
          </a:p>
        </p:txBody>
      </p:sp>
      <p:sp>
        <p:nvSpPr>
          <p:cNvPr id="208916" name="Rectangle 19"/>
          <p:cNvSpPr>
            <a:spLocks noChangeArrowheads="1"/>
          </p:cNvSpPr>
          <p:nvPr/>
        </p:nvSpPr>
        <p:spPr bwMode="auto">
          <a:xfrm>
            <a:off x="228600" y="3332163"/>
            <a:ext cx="2185988" cy="385762"/>
          </a:xfrm>
          <a:prstGeom prst="rect">
            <a:avLst/>
          </a:prstGeom>
          <a:noFill/>
          <a:ln w="9525">
            <a:noFill/>
            <a:miter lim="800000"/>
            <a:headEnd/>
            <a:tailEnd/>
          </a:ln>
          <a:effectLst/>
        </p:spPr>
        <p:txBody>
          <a:bodyPr wrap="none" lIns="21431" tIns="30362" rIns="21431" bIns="30362"/>
          <a:lstStyle/>
          <a:p>
            <a:pPr algn="r" defTabSz="1028700" eaLnBrk="0" hangingPunct="0">
              <a:lnSpc>
                <a:spcPts val="2138"/>
              </a:lnSpc>
              <a:tabLst>
                <a:tab pos="514350" algn="l"/>
                <a:tab pos="1028700" algn="l"/>
                <a:tab pos="1543050" algn="l"/>
              </a:tabLst>
            </a:pPr>
            <a:r>
              <a:rPr lang="en-US" sz="2000">
                <a:solidFill>
                  <a:srgbClr val="000000"/>
                </a:solidFill>
                <a:latin typeface="Helvetica" pitchFamily="34" charset="0"/>
              </a:rPr>
              <a:t>172.16.13.0</a:t>
            </a:r>
          </a:p>
        </p:txBody>
      </p:sp>
      <p:sp>
        <p:nvSpPr>
          <p:cNvPr id="208917" name="Rectangle 20"/>
          <p:cNvSpPr>
            <a:spLocks noChangeArrowheads="1"/>
          </p:cNvSpPr>
          <p:nvPr/>
        </p:nvSpPr>
        <p:spPr bwMode="auto">
          <a:xfrm>
            <a:off x="2500313" y="3332163"/>
            <a:ext cx="125730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11000000</a:t>
            </a:r>
          </a:p>
        </p:txBody>
      </p:sp>
      <p:sp>
        <p:nvSpPr>
          <p:cNvPr id="208918" name="Rectangle 21"/>
          <p:cNvSpPr>
            <a:spLocks noChangeArrowheads="1"/>
          </p:cNvSpPr>
          <p:nvPr/>
        </p:nvSpPr>
        <p:spPr bwMode="auto">
          <a:xfrm>
            <a:off x="4000500" y="3332163"/>
            <a:ext cx="131445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10101000</a:t>
            </a:r>
          </a:p>
        </p:txBody>
      </p:sp>
      <p:sp>
        <p:nvSpPr>
          <p:cNvPr id="208919" name="Rectangle 22"/>
          <p:cNvSpPr>
            <a:spLocks noChangeArrowheads="1"/>
          </p:cNvSpPr>
          <p:nvPr/>
        </p:nvSpPr>
        <p:spPr bwMode="auto">
          <a:xfrm>
            <a:off x="5243513" y="3332163"/>
            <a:ext cx="1600200" cy="782637"/>
          </a:xfrm>
          <a:prstGeom prst="rect">
            <a:avLst/>
          </a:prstGeom>
          <a:noFill/>
          <a:ln w="9525">
            <a:noFill/>
            <a:miter lim="800000"/>
            <a:headEnd/>
            <a:tailEnd/>
          </a:ln>
          <a:effectLst/>
        </p:spPr>
        <p:txBody>
          <a:bodyPr wrap="none" lIns="21431" tIns="30362" rIns="21431" bIns="30362"/>
          <a:lstStyle/>
          <a:p>
            <a:pPr defTabSz="1028700" eaLnBrk="0" hangingPunct="0">
              <a:lnSpc>
                <a:spcPts val="2138"/>
              </a:lnSpc>
              <a:spcBef>
                <a:spcPts val="1350"/>
              </a:spcBef>
              <a:tabLst>
                <a:tab pos="514350" algn="l"/>
                <a:tab pos="1028700" algn="l"/>
                <a:tab pos="1543050" algn="l"/>
              </a:tabLst>
            </a:pPr>
            <a:r>
              <a:rPr lang="en-US" sz="2800">
                <a:solidFill>
                  <a:srgbClr val="000000"/>
                </a:solidFill>
                <a:latin typeface="Helvetica" pitchFamily="34" charset="0"/>
              </a:rPr>
              <a:t>00001101</a:t>
            </a:r>
          </a:p>
        </p:txBody>
      </p:sp>
      <p:sp>
        <p:nvSpPr>
          <p:cNvPr id="208920" name="Rectangle 23"/>
          <p:cNvSpPr>
            <a:spLocks noChangeArrowheads="1"/>
          </p:cNvSpPr>
          <p:nvPr/>
        </p:nvSpPr>
        <p:spPr bwMode="auto">
          <a:xfrm>
            <a:off x="6996113" y="3352800"/>
            <a:ext cx="131445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00000000</a:t>
            </a:r>
          </a:p>
        </p:txBody>
      </p:sp>
      <p:sp>
        <p:nvSpPr>
          <p:cNvPr id="208921" name="Rectangle 24"/>
          <p:cNvSpPr>
            <a:spLocks noChangeArrowheads="1"/>
          </p:cNvSpPr>
          <p:nvPr/>
        </p:nvSpPr>
        <p:spPr bwMode="auto">
          <a:xfrm>
            <a:off x="228600" y="3636963"/>
            <a:ext cx="2185988" cy="385762"/>
          </a:xfrm>
          <a:prstGeom prst="rect">
            <a:avLst/>
          </a:prstGeom>
          <a:noFill/>
          <a:ln w="9525">
            <a:noFill/>
            <a:miter lim="800000"/>
            <a:headEnd/>
            <a:tailEnd/>
          </a:ln>
          <a:effectLst/>
        </p:spPr>
        <p:txBody>
          <a:bodyPr wrap="none" lIns="21431" tIns="30362" rIns="21431" bIns="30362"/>
          <a:lstStyle/>
          <a:p>
            <a:pPr algn="r" defTabSz="1028700" eaLnBrk="0" hangingPunct="0">
              <a:lnSpc>
                <a:spcPts val="2138"/>
              </a:lnSpc>
              <a:tabLst>
                <a:tab pos="514350" algn="l"/>
                <a:tab pos="1028700" algn="l"/>
                <a:tab pos="1543050" algn="l"/>
              </a:tabLst>
            </a:pPr>
            <a:r>
              <a:rPr lang="en-US" sz="2000">
                <a:solidFill>
                  <a:srgbClr val="000000"/>
                </a:solidFill>
                <a:latin typeface="Helvetica" pitchFamily="34" charset="0"/>
              </a:rPr>
              <a:t>172.16.14.0</a:t>
            </a:r>
          </a:p>
        </p:txBody>
      </p:sp>
      <p:sp>
        <p:nvSpPr>
          <p:cNvPr id="208922" name="Rectangle 25"/>
          <p:cNvSpPr>
            <a:spLocks noChangeArrowheads="1"/>
          </p:cNvSpPr>
          <p:nvPr/>
        </p:nvSpPr>
        <p:spPr bwMode="auto">
          <a:xfrm>
            <a:off x="2500313" y="3636963"/>
            <a:ext cx="125730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11000000</a:t>
            </a:r>
          </a:p>
        </p:txBody>
      </p:sp>
      <p:sp>
        <p:nvSpPr>
          <p:cNvPr id="208923" name="Rectangle 26"/>
          <p:cNvSpPr>
            <a:spLocks noChangeArrowheads="1"/>
          </p:cNvSpPr>
          <p:nvPr/>
        </p:nvSpPr>
        <p:spPr bwMode="auto">
          <a:xfrm>
            <a:off x="4000500" y="3636963"/>
            <a:ext cx="131445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10101000</a:t>
            </a:r>
          </a:p>
        </p:txBody>
      </p:sp>
      <p:sp>
        <p:nvSpPr>
          <p:cNvPr id="208924" name="Rectangle 27"/>
          <p:cNvSpPr>
            <a:spLocks noChangeArrowheads="1"/>
          </p:cNvSpPr>
          <p:nvPr/>
        </p:nvSpPr>
        <p:spPr bwMode="auto">
          <a:xfrm>
            <a:off x="5243513" y="3636963"/>
            <a:ext cx="1600200" cy="782637"/>
          </a:xfrm>
          <a:prstGeom prst="rect">
            <a:avLst/>
          </a:prstGeom>
          <a:noFill/>
          <a:ln w="9525">
            <a:noFill/>
            <a:miter lim="800000"/>
            <a:headEnd/>
            <a:tailEnd/>
          </a:ln>
          <a:effectLst/>
        </p:spPr>
        <p:txBody>
          <a:bodyPr wrap="none" lIns="21431" tIns="30362" rIns="21431" bIns="30362"/>
          <a:lstStyle/>
          <a:p>
            <a:pPr defTabSz="1028700" eaLnBrk="0" hangingPunct="0">
              <a:lnSpc>
                <a:spcPts val="2138"/>
              </a:lnSpc>
              <a:spcBef>
                <a:spcPts val="1350"/>
              </a:spcBef>
              <a:tabLst>
                <a:tab pos="514350" algn="l"/>
                <a:tab pos="1028700" algn="l"/>
                <a:tab pos="1543050" algn="l"/>
              </a:tabLst>
            </a:pPr>
            <a:r>
              <a:rPr lang="en-US" sz="2800">
                <a:solidFill>
                  <a:srgbClr val="000000"/>
                </a:solidFill>
                <a:latin typeface="Helvetica" pitchFamily="34" charset="0"/>
              </a:rPr>
              <a:t>00001110</a:t>
            </a:r>
          </a:p>
        </p:txBody>
      </p:sp>
      <p:sp>
        <p:nvSpPr>
          <p:cNvPr id="208925" name="Rectangle 28"/>
          <p:cNvSpPr>
            <a:spLocks noChangeArrowheads="1"/>
          </p:cNvSpPr>
          <p:nvPr/>
        </p:nvSpPr>
        <p:spPr bwMode="auto">
          <a:xfrm>
            <a:off x="6996113" y="3657600"/>
            <a:ext cx="131445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00000000</a:t>
            </a:r>
          </a:p>
        </p:txBody>
      </p:sp>
      <p:sp>
        <p:nvSpPr>
          <p:cNvPr id="208926" name="Rectangle 29"/>
          <p:cNvSpPr>
            <a:spLocks noChangeArrowheads="1"/>
          </p:cNvSpPr>
          <p:nvPr/>
        </p:nvSpPr>
        <p:spPr bwMode="auto">
          <a:xfrm>
            <a:off x="228600" y="4017963"/>
            <a:ext cx="2185988" cy="385762"/>
          </a:xfrm>
          <a:prstGeom prst="rect">
            <a:avLst/>
          </a:prstGeom>
          <a:noFill/>
          <a:ln w="9525">
            <a:noFill/>
            <a:miter lim="800000"/>
            <a:headEnd/>
            <a:tailEnd/>
          </a:ln>
          <a:effectLst/>
        </p:spPr>
        <p:txBody>
          <a:bodyPr wrap="none" lIns="21431" tIns="30362" rIns="21431" bIns="30362"/>
          <a:lstStyle/>
          <a:p>
            <a:pPr algn="r" defTabSz="1028700" eaLnBrk="0" hangingPunct="0">
              <a:lnSpc>
                <a:spcPts val="2138"/>
              </a:lnSpc>
              <a:tabLst>
                <a:tab pos="514350" algn="l"/>
                <a:tab pos="1028700" algn="l"/>
                <a:tab pos="1543050" algn="l"/>
              </a:tabLst>
            </a:pPr>
            <a:r>
              <a:rPr lang="en-US" sz="2000">
                <a:solidFill>
                  <a:srgbClr val="000000"/>
                </a:solidFill>
                <a:latin typeface="Helvetica" pitchFamily="34" charset="0"/>
              </a:rPr>
              <a:t>172.16.15.0</a:t>
            </a:r>
          </a:p>
        </p:txBody>
      </p:sp>
      <p:sp>
        <p:nvSpPr>
          <p:cNvPr id="208927" name="Rectangle 30"/>
          <p:cNvSpPr>
            <a:spLocks noChangeArrowheads="1"/>
          </p:cNvSpPr>
          <p:nvPr/>
        </p:nvSpPr>
        <p:spPr bwMode="auto">
          <a:xfrm>
            <a:off x="2514600" y="4038600"/>
            <a:ext cx="125730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11000000</a:t>
            </a:r>
          </a:p>
        </p:txBody>
      </p:sp>
      <p:sp>
        <p:nvSpPr>
          <p:cNvPr id="208928" name="Rectangle 31"/>
          <p:cNvSpPr>
            <a:spLocks noChangeArrowheads="1"/>
          </p:cNvSpPr>
          <p:nvPr/>
        </p:nvSpPr>
        <p:spPr bwMode="auto">
          <a:xfrm>
            <a:off x="4000500" y="4017963"/>
            <a:ext cx="1314450" cy="385762"/>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10101000</a:t>
            </a:r>
          </a:p>
        </p:txBody>
      </p:sp>
      <p:sp>
        <p:nvSpPr>
          <p:cNvPr id="208929" name="Rectangle 32"/>
          <p:cNvSpPr>
            <a:spLocks noChangeArrowheads="1"/>
          </p:cNvSpPr>
          <p:nvPr/>
        </p:nvSpPr>
        <p:spPr bwMode="auto">
          <a:xfrm>
            <a:off x="5243513" y="4017963"/>
            <a:ext cx="1600200" cy="782637"/>
          </a:xfrm>
          <a:prstGeom prst="rect">
            <a:avLst/>
          </a:prstGeom>
          <a:noFill/>
          <a:ln w="9525">
            <a:noFill/>
            <a:miter lim="800000"/>
            <a:headEnd/>
            <a:tailEnd/>
          </a:ln>
          <a:effectLst/>
        </p:spPr>
        <p:txBody>
          <a:bodyPr wrap="none" lIns="21431" tIns="30362" rIns="21431" bIns="30362"/>
          <a:lstStyle/>
          <a:p>
            <a:pPr defTabSz="1028700" eaLnBrk="0" hangingPunct="0">
              <a:lnSpc>
                <a:spcPts val="2138"/>
              </a:lnSpc>
              <a:spcBef>
                <a:spcPts val="1350"/>
              </a:spcBef>
              <a:tabLst>
                <a:tab pos="514350" algn="l"/>
                <a:tab pos="1028700" algn="l"/>
                <a:tab pos="1543050" algn="l"/>
              </a:tabLst>
            </a:pPr>
            <a:r>
              <a:rPr lang="en-US" sz="2800">
                <a:solidFill>
                  <a:srgbClr val="000000"/>
                </a:solidFill>
                <a:latin typeface="Helvetica" pitchFamily="34" charset="0"/>
              </a:rPr>
              <a:t>00001111</a:t>
            </a:r>
          </a:p>
        </p:txBody>
      </p:sp>
      <p:sp>
        <p:nvSpPr>
          <p:cNvPr id="208930" name="Rectangle 33"/>
          <p:cNvSpPr>
            <a:spLocks noChangeArrowheads="1"/>
          </p:cNvSpPr>
          <p:nvPr/>
        </p:nvSpPr>
        <p:spPr bwMode="auto">
          <a:xfrm>
            <a:off x="6996113" y="4038600"/>
            <a:ext cx="1314450" cy="385763"/>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2000">
                <a:solidFill>
                  <a:srgbClr val="000000"/>
                </a:solidFill>
                <a:latin typeface="Helvetica" pitchFamily="34" charset="0"/>
              </a:rPr>
              <a:t>00000000</a:t>
            </a:r>
          </a:p>
        </p:txBody>
      </p:sp>
      <p:sp>
        <p:nvSpPr>
          <p:cNvPr id="208931" name="Line 34"/>
          <p:cNvSpPr>
            <a:spLocks noChangeShapeType="1"/>
          </p:cNvSpPr>
          <p:nvPr/>
        </p:nvSpPr>
        <p:spPr bwMode="auto">
          <a:xfrm>
            <a:off x="6429375" y="2971800"/>
            <a:ext cx="0" cy="1295400"/>
          </a:xfrm>
          <a:prstGeom prst="line">
            <a:avLst/>
          </a:prstGeom>
          <a:noFill/>
          <a:ln w="50800">
            <a:solidFill>
              <a:srgbClr val="FF3300"/>
            </a:solidFill>
            <a:round/>
            <a:headEnd type="none" w="sm" len="sm"/>
            <a:tailEnd type="none" w="sm" len="sm"/>
          </a:ln>
          <a:effectLst/>
        </p:spPr>
        <p:txBody>
          <a:bodyPr wrap="none" anchor="ctr"/>
          <a:lstStyle/>
          <a:p>
            <a:endParaRPr lang="en-US"/>
          </a:p>
        </p:txBody>
      </p:sp>
      <p:sp>
        <p:nvSpPr>
          <p:cNvPr id="208932" name="Rectangle 35"/>
          <p:cNvSpPr>
            <a:spLocks noChangeArrowheads="1"/>
          </p:cNvSpPr>
          <p:nvPr/>
        </p:nvSpPr>
        <p:spPr bwMode="auto">
          <a:xfrm>
            <a:off x="1524000" y="5410200"/>
            <a:ext cx="1828800" cy="1143000"/>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1600">
                <a:solidFill>
                  <a:srgbClr val="000000"/>
                </a:solidFill>
                <a:latin typeface="Helvetica" pitchFamily="34" charset="0"/>
              </a:rPr>
              <a:t>172.16.12.0/24</a:t>
            </a:r>
          </a:p>
          <a:p>
            <a:pPr defTabSz="1028700" eaLnBrk="0" hangingPunct="0">
              <a:lnSpc>
                <a:spcPts val="2138"/>
              </a:lnSpc>
              <a:tabLst>
                <a:tab pos="514350" algn="l"/>
                <a:tab pos="1028700" algn="l"/>
                <a:tab pos="1543050" algn="l"/>
              </a:tabLst>
            </a:pPr>
            <a:r>
              <a:rPr lang="en-US" sz="1600">
                <a:solidFill>
                  <a:srgbClr val="000000"/>
                </a:solidFill>
              </a:rPr>
              <a:t>172.16.13.0/24</a:t>
            </a:r>
          </a:p>
          <a:p>
            <a:pPr defTabSz="1028700">
              <a:tabLst>
                <a:tab pos="514350" algn="l"/>
                <a:tab pos="1028700" algn="l"/>
                <a:tab pos="1543050" algn="l"/>
              </a:tabLst>
            </a:pPr>
            <a:r>
              <a:rPr lang="en-US" sz="1600">
                <a:solidFill>
                  <a:srgbClr val="000000"/>
                </a:solidFill>
              </a:rPr>
              <a:t>172.16.14.0/24</a:t>
            </a:r>
          </a:p>
          <a:p>
            <a:pPr defTabSz="1028700">
              <a:tabLst>
                <a:tab pos="514350" algn="l"/>
                <a:tab pos="1028700" algn="l"/>
                <a:tab pos="1543050" algn="l"/>
              </a:tabLst>
            </a:pPr>
            <a:r>
              <a:rPr lang="en-US" sz="1600">
                <a:solidFill>
                  <a:srgbClr val="000000"/>
                </a:solidFill>
              </a:rPr>
              <a:t>172.16.15.0/24</a:t>
            </a:r>
            <a:endParaRPr lang="en-US" sz="1600">
              <a:solidFill>
                <a:srgbClr val="000000"/>
              </a:solidFill>
              <a:latin typeface="Helvetica" pitchFamily="34" charset="0"/>
            </a:endParaRPr>
          </a:p>
          <a:p>
            <a:pPr defTabSz="1028700" eaLnBrk="0" hangingPunct="0">
              <a:lnSpc>
                <a:spcPts val="2138"/>
              </a:lnSpc>
              <a:tabLst>
                <a:tab pos="514350" algn="l"/>
                <a:tab pos="1028700" algn="l"/>
                <a:tab pos="1543050" algn="l"/>
              </a:tabLst>
            </a:pPr>
            <a:endParaRPr lang="en-US" sz="1600">
              <a:solidFill>
                <a:srgbClr val="000000"/>
              </a:solidFill>
              <a:latin typeface="Helvetica" pitchFamily="34" charset="0"/>
            </a:endParaRPr>
          </a:p>
        </p:txBody>
      </p:sp>
      <p:sp>
        <p:nvSpPr>
          <p:cNvPr id="208933" name="Rectangle 36"/>
          <p:cNvSpPr>
            <a:spLocks noChangeArrowheads="1"/>
          </p:cNvSpPr>
          <p:nvPr/>
        </p:nvSpPr>
        <p:spPr bwMode="auto">
          <a:xfrm>
            <a:off x="3654425" y="5762625"/>
            <a:ext cx="1447800" cy="381000"/>
          </a:xfrm>
          <a:prstGeom prst="rect">
            <a:avLst/>
          </a:prstGeom>
          <a:noFill/>
          <a:ln w="9525">
            <a:noFill/>
            <a:miter lim="800000"/>
            <a:headEnd/>
            <a:tailEnd/>
          </a:ln>
          <a:effectLst/>
        </p:spPr>
        <p:txBody>
          <a:bodyPr wrap="none" lIns="21431" tIns="30362" rIns="21431" bIns="30362"/>
          <a:lstStyle/>
          <a:p>
            <a:pPr defTabSz="1028700" eaLnBrk="0" hangingPunct="0">
              <a:lnSpc>
                <a:spcPts val="2138"/>
              </a:lnSpc>
              <a:tabLst>
                <a:tab pos="514350" algn="l"/>
                <a:tab pos="1028700" algn="l"/>
                <a:tab pos="1543050" algn="l"/>
              </a:tabLst>
            </a:pPr>
            <a:r>
              <a:rPr lang="en-US" sz="1600">
                <a:solidFill>
                  <a:srgbClr val="000000"/>
                </a:solidFill>
                <a:latin typeface="Helvetica" pitchFamily="34" charset="0"/>
              </a:rPr>
              <a:t>172.16.12.0/22</a:t>
            </a:r>
          </a:p>
        </p:txBody>
      </p:sp>
      <p:sp>
        <p:nvSpPr>
          <p:cNvPr id="208934" name="AutoShape 37"/>
          <p:cNvSpPr>
            <a:spLocks/>
          </p:cNvSpPr>
          <p:nvPr/>
        </p:nvSpPr>
        <p:spPr bwMode="auto">
          <a:xfrm>
            <a:off x="3276600" y="5486400"/>
            <a:ext cx="381000" cy="914400"/>
          </a:xfrm>
          <a:prstGeom prst="rightBrace">
            <a:avLst>
              <a:gd name="adj1" fmla="val 20000"/>
              <a:gd name="adj2" fmla="val 50000"/>
            </a:avLst>
          </a:prstGeom>
          <a:noFill/>
          <a:ln w="38100">
            <a:solidFill>
              <a:schemeClr val="tx1"/>
            </a:solidFill>
            <a:round/>
            <a:headEnd/>
            <a:tailEnd/>
          </a:ln>
          <a:effectLst/>
        </p:spPr>
        <p:txBody>
          <a:bodyPr wrap="none" anchor="ctr"/>
          <a:lstStyle/>
          <a:p>
            <a:endParaRPr lang="fr-F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Number Placeholder 5"/>
          <p:cNvSpPr>
            <a:spLocks noGrp="1"/>
          </p:cNvSpPr>
          <p:nvPr>
            <p:ph type="sldNum" sz="quarter" idx="12"/>
          </p:nvPr>
        </p:nvSpPr>
        <p:spPr>
          <a:noFill/>
          <a:ln>
            <a:miter lim="800000"/>
            <a:headEnd/>
            <a:tailEnd/>
          </a:ln>
        </p:spPr>
        <p:txBody>
          <a:bodyPr/>
          <a:lstStyle/>
          <a:p>
            <a:fld id="{D1417474-EB25-4970-B4F9-E7546EA2E493}" type="slidenum">
              <a:rPr lang="en-US" smtClean="0"/>
              <a:pPr/>
              <a:t>211</a:t>
            </a:fld>
            <a:endParaRPr lang="en-US" smtClean="0"/>
          </a:p>
        </p:txBody>
      </p:sp>
      <p:sp>
        <p:nvSpPr>
          <p:cNvPr id="209923" name="Rectangle 2"/>
          <p:cNvSpPr>
            <a:spLocks noGrp="1" noChangeArrowheads="1"/>
          </p:cNvSpPr>
          <p:nvPr>
            <p:ph type="title"/>
          </p:nvPr>
        </p:nvSpPr>
        <p:spPr>
          <a:xfrm>
            <a:off x="457200" y="0"/>
            <a:ext cx="8229600" cy="1143000"/>
          </a:xfrm>
        </p:spPr>
        <p:txBody>
          <a:bodyPr/>
          <a:lstStyle/>
          <a:p>
            <a:pPr eaLnBrk="1" hangingPunct="1"/>
            <a:r>
              <a:rPr lang="en-US" smtClean="0"/>
              <a:t>Supernetting Question</a:t>
            </a:r>
          </a:p>
        </p:txBody>
      </p:sp>
      <p:sp>
        <p:nvSpPr>
          <p:cNvPr id="209924" name="WordArt 5"/>
          <p:cNvSpPr>
            <a:spLocks noChangeArrowheads="1" noChangeShapeType="1" noTextEdit="1"/>
          </p:cNvSpPr>
          <p:nvPr/>
        </p:nvSpPr>
        <p:spPr bwMode="auto">
          <a:xfrm>
            <a:off x="4191000" y="2667000"/>
            <a:ext cx="504825" cy="381000"/>
          </a:xfrm>
          <a:prstGeom prst="rect">
            <a:avLst/>
          </a:prstGeom>
        </p:spPr>
        <p:txBody>
          <a:bodyPr wrap="none" fromWordArt="1">
            <a:prstTxWarp prst="textPlain">
              <a:avLst>
                <a:gd name="adj" fmla="val 50000"/>
              </a:avLst>
            </a:prstTxWarp>
          </a:bodyPr>
          <a:lstStyle/>
          <a:p>
            <a:r>
              <a:rPr lang="en-US" sz="3600" kern="10">
                <a:ln w="12700">
                  <a:solidFill>
                    <a:srgbClr val="3333CC"/>
                  </a:solidFill>
                  <a:round/>
                  <a:headEnd/>
                  <a:tailEnd/>
                </a:ln>
                <a:solidFill>
                  <a:srgbClr val="B2B2B2">
                    <a:alpha val="50195"/>
                  </a:srgbClr>
                </a:solidFill>
                <a:effectLst>
                  <a:outerShdw dist="45791" dir="2021404" algn="ctr" rotWithShape="0">
                    <a:srgbClr val="9999FF"/>
                  </a:outerShdw>
                </a:effectLst>
                <a:latin typeface="Arial Black"/>
              </a:rPr>
              <a:t>R1</a:t>
            </a:r>
          </a:p>
        </p:txBody>
      </p:sp>
      <p:pic>
        <p:nvPicPr>
          <p:cNvPr id="209925" name="Picture 6"/>
          <p:cNvPicPr>
            <a:picLocks noChangeArrowheads="1"/>
          </p:cNvPicPr>
          <p:nvPr/>
        </p:nvPicPr>
        <p:blipFill>
          <a:blip r:embed="rId2"/>
          <a:srcRect/>
          <a:stretch>
            <a:fillRect/>
          </a:stretch>
        </p:blipFill>
        <p:spPr bwMode="auto">
          <a:xfrm>
            <a:off x="3429000" y="2133600"/>
            <a:ext cx="928688" cy="539750"/>
          </a:xfrm>
          <a:prstGeom prst="rect">
            <a:avLst/>
          </a:prstGeom>
          <a:noFill/>
          <a:ln w="9525">
            <a:noFill/>
            <a:miter lim="800000"/>
            <a:headEnd/>
            <a:tailEnd/>
          </a:ln>
          <a:effectLst/>
        </p:spPr>
      </p:pic>
      <p:sp>
        <p:nvSpPr>
          <p:cNvPr id="209926" name="WordArt 9"/>
          <p:cNvSpPr>
            <a:spLocks noChangeArrowheads="1" noChangeShapeType="1" noTextEdit="1"/>
          </p:cNvSpPr>
          <p:nvPr/>
        </p:nvSpPr>
        <p:spPr bwMode="auto">
          <a:xfrm>
            <a:off x="6705600" y="2743200"/>
            <a:ext cx="504825" cy="381000"/>
          </a:xfrm>
          <a:prstGeom prst="rect">
            <a:avLst/>
          </a:prstGeom>
        </p:spPr>
        <p:txBody>
          <a:bodyPr wrap="none" fromWordArt="1">
            <a:prstTxWarp prst="textPlain">
              <a:avLst>
                <a:gd name="adj" fmla="val 50000"/>
              </a:avLst>
            </a:prstTxWarp>
          </a:bodyPr>
          <a:lstStyle/>
          <a:p>
            <a:r>
              <a:rPr lang="en-US" sz="3600" kern="10">
                <a:ln w="12700">
                  <a:solidFill>
                    <a:srgbClr val="3333CC"/>
                  </a:solidFill>
                  <a:round/>
                  <a:headEnd/>
                  <a:tailEnd/>
                </a:ln>
                <a:solidFill>
                  <a:srgbClr val="B2B2B2">
                    <a:alpha val="50195"/>
                  </a:srgbClr>
                </a:solidFill>
                <a:effectLst>
                  <a:outerShdw dist="45791" dir="2021404" algn="ctr" rotWithShape="0">
                    <a:srgbClr val="9999FF"/>
                  </a:outerShdw>
                </a:effectLst>
                <a:latin typeface="Arial Black"/>
              </a:rPr>
              <a:t>R2</a:t>
            </a:r>
          </a:p>
        </p:txBody>
      </p:sp>
      <p:pic>
        <p:nvPicPr>
          <p:cNvPr id="209927" name="Picture 10"/>
          <p:cNvPicPr>
            <a:picLocks noChangeArrowheads="1"/>
          </p:cNvPicPr>
          <p:nvPr/>
        </p:nvPicPr>
        <p:blipFill>
          <a:blip r:embed="rId2"/>
          <a:srcRect/>
          <a:stretch>
            <a:fillRect/>
          </a:stretch>
        </p:blipFill>
        <p:spPr bwMode="auto">
          <a:xfrm>
            <a:off x="6386513" y="2133600"/>
            <a:ext cx="928687" cy="539750"/>
          </a:xfrm>
          <a:prstGeom prst="rect">
            <a:avLst/>
          </a:prstGeom>
          <a:noFill/>
          <a:ln w="9525">
            <a:noFill/>
            <a:miter lim="800000"/>
            <a:headEnd/>
            <a:tailEnd/>
          </a:ln>
          <a:effectLst/>
        </p:spPr>
      </p:pic>
      <p:sp>
        <p:nvSpPr>
          <p:cNvPr id="209928" name="Freeform 11"/>
          <p:cNvSpPr>
            <a:spLocks/>
          </p:cNvSpPr>
          <p:nvPr/>
        </p:nvSpPr>
        <p:spPr bwMode="auto">
          <a:xfrm rot="5212459">
            <a:off x="5141119" y="1329532"/>
            <a:ext cx="382587" cy="2133600"/>
          </a:xfrm>
          <a:custGeom>
            <a:avLst/>
            <a:gdLst>
              <a:gd name="T0" fmla="*/ 0 w 97"/>
              <a:gd name="T1" fmla="*/ 2147483647 h 769"/>
              <a:gd name="T2" fmla="*/ 0 w 97"/>
              <a:gd name="T3" fmla="*/ 2147483647 h 769"/>
              <a:gd name="T4" fmla="*/ 2147483647 w 97"/>
              <a:gd name="T5" fmla="*/ 2147483647 h 769"/>
              <a:gd name="T6" fmla="*/ 2147483647 w 97"/>
              <a:gd name="T7" fmla="*/ 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769">
                <a:moveTo>
                  <a:pt x="0" y="768"/>
                </a:moveTo>
                <a:lnTo>
                  <a:pt x="0" y="336"/>
                </a:lnTo>
                <a:lnTo>
                  <a:pt x="96" y="432"/>
                </a:lnTo>
                <a:lnTo>
                  <a:pt x="96" y="0"/>
                </a:lnTo>
              </a:path>
            </a:pathLst>
          </a:custGeom>
          <a:noFill/>
          <a:ln w="50800" cap="rnd" cmpd="sng">
            <a:solidFill>
              <a:schemeClr val="accent2"/>
            </a:solidFill>
            <a:prstDash val="solid"/>
            <a:round/>
            <a:headEnd type="none" w="sm" len="sm"/>
            <a:tailEnd type="none" w="sm" len="sm"/>
          </a:ln>
          <a:effectLst>
            <a:outerShdw dist="17961" dir="2700000" algn="ctr" rotWithShape="0">
              <a:schemeClr val="tx1"/>
            </a:outerShdw>
          </a:effectLst>
        </p:spPr>
        <p:txBody>
          <a:bodyPr/>
          <a:lstStyle/>
          <a:p>
            <a:endParaRPr lang="en-US"/>
          </a:p>
        </p:txBody>
      </p:sp>
      <p:sp>
        <p:nvSpPr>
          <p:cNvPr id="209929" name="Line 12"/>
          <p:cNvSpPr>
            <a:spLocks noChangeShapeType="1"/>
          </p:cNvSpPr>
          <p:nvPr/>
        </p:nvSpPr>
        <p:spPr bwMode="auto">
          <a:xfrm flipH="1">
            <a:off x="3352800" y="2590800"/>
            <a:ext cx="685800" cy="762000"/>
          </a:xfrm>
          <a:prstGeom prst="line">
            <a:avLst/>
          </a:prstGeom>
          <a:noFill/>
          <a:ln w="57150">
            <a:solidFill>
              <a:schemeClr val="tx1"/>
            </a:solidFill>
            <a:round/>
            <a:headEnd/>
            <a:tailEnd/>
          </a:ln>
          <a:effectLst/>
        </p:spPr>
        <p:txBody>
          <a:bodyPr/>
          <a:lstStyle/>
          <a:p>
            <a:endParaRPr lang="en-US"/>
          </a:p>
        </p:txBody>
      </p:sp>
      <p:sp>
        <p:nvSpPr>
          <p:cNvPr id="209930" name="Line 13"/>
          <p:cNvSpPr>
            <a:spLocks noChangeShapeType="1"/>
          </p:cNvSpPr>
          <p:nvPr/>
        </p:nvSpPr>
        <p:spPr bwMode="auto">
          <a:xfrm>
            <a:off x="3124200" y="3200400"/>
            <a:ext cx="457200" cy="381000"/>
          </a:xfrm>
          <a:prstGeom prst="line">
            <a:avLst/>
          </a:prstGeom>
          <a:noFill/>
          <a:ln w="57150">
            <a:solidFill>
              <a:schemeClr val="tx1"/>
            </a:solidFill>
            <a:round/>
            <a:headEnd/>
            <a:tailEnd/>
          </a:ln>
          <a:effectLst/>
        </p:spPr>
        <p:txBody>
          <a:bodyPr/>
          <a:lstStyle/>
          <a:p>
            <a:endParaRPr lang="en-US"/>
          </a:p>
        </p:txBody>
      </p:sp>
      <p:sp>
        <p:nvSpPr>
          <p:cNvPr id="209931" name="Text Box 14"/>
          <p:cNvSpPr txBox="1">
            <a:spLocks noChangeArrowheads="1"/>
          </p:cNvSpPr>
          <p:nvPr/>
        </p:nvSpPr>
        <p:spPr bwMode="auto">
          <a:xfrm rot="2509283">
            <a:off x="2667000" y="3505200"/>
            <a:ext cx="1355725" cy="304800"/>
          </a:xfrm>
          <a:prstGeom prst="rect">
            <a:avLst/>
          </a:prstGeom>
          <a:noFill/>
          <a:ln w="9525" algn="ctr">
            <a:noFill/>
            <a:miter lim="800000"/>
            <a:headEnd/>
            <a:tailEnd/>
          </a:ln>
          <a:effectLst/>
        </p:spPr>
        <p:txBody>
          <a:bodyPr wrap="none">
            <a:spAutoFit/>
          </a:bodyPr>
          <a:lstStyle/>
          <a:p>
            <a:r>
              <a:rPr lang="en-US" sz="1400">
                <a:latin typeface="Tahoma" pitchFamily="34" charset="0"/>
              </a:rPr>
              <a:t>172.1.7.0/24</a:t>
            </a:r>
          </a:p>
        </p:txBody>
      </p:sp>
      <p:sp>
        <p:nvSpPr>
          <p:cNvPr id="209932" name="Line 15"/>
          <p:cNvSpPr>
            <a:spLocks noChangeShapeType="1"/>
          </p:cNvSpPr>
          <p:nvPr/>
        </p:nvSpPr>
        <p:spPr bwMode="auto">
          <a:xfrm flipH="1">
            <a:off x="2362200" y="2438400"/>
            <a:ext cx="1066800" cy="457200"/>
          </a:xfrm>
          <a:prstGeom prst="line">
            <a:avLst/>
          </a:prstGeom>
          <a:noFill/>
          <a:ln w="57150">
            <a:solidFill>
              <a:schemeClr val="tx1"/>
            </a:solidFill>
            <a:round/>
            <a:headEnd/>
            <a:tailEnd/>
          </a:ln>
          <a:effectLst/>
        </p:spPr>
        <p:txBody>
          <a:bodyPr/>
          <a:lstStyle/>
          <a:p>
            <a:endParaRPr lang="en-US"/>
          </a:p>
        </p:txBody>
      </p:sp>
      <p:sp>
        <p:nvSpPr>
          <p:cNvPr id="209933" name="Line 16"/>
          <p:cNvSpPr>
            <a:spLocks noChangeShapeType="1"/>
          </p:cNvSpPr>
          <p:nvPr/>
        </p:nvSpPr>
        <p:spPr bwMode="auto">
          <a:xfrm>
            <a:off x="2057400" y="2667000"/>
            <a:ext cx="457200" cy="381000"/>
          </a:xfrm>
          <a:prstGeom prst="line">
            <a:avLst/>
          </a:prstGeom>
          <a:noFill/>
          <a:ln w="57150">
            <a:solidFill>
              <a:schemeClr val="tx1"/>
            </a:solidFill>
            <a:round/>
            <a:headEnd/>
            <a:tailEnd/>
          </a:ln>
          <a:effectLst/>
        </p:spPr>
        <p:txBody>
          <a:bodyPr/>
          <a:lstStyle/>
          <a:p>
            <a:endParaRPr lang="en-US"/>
          </a:p>
        </p:txBody>
      </p:sp>
      <p:sp>
        <p:nvSpPr>
          <p:cNvPr id="209934" name="Text Box 17"/>
          <p:cNvSpPr txBox="1">
            <a:spLocks noChangeArrowheads="1"/>
          </p:cNvSpPr>
          <p:nvPr/>
        </p:nvSpPr>
        <p:spPr bwMode="auto">
          <a:xfrm rot="2509283">
            <a:off x="1524000" y="2895600"/>
            <a:ext cx="1355725" cy="304800"/>
          </a:xfrm>
          <a:prstGeom prst="rect">
            <a:avLst/>
          </a:prstGeom>
          <a:noFill/>
          <a:ln w="9525" algn="ctr">
            <a:noFill/>
            <a:miter lim="800000"/>
            <a:headEnd/>
            <a:tailEnd/>
          </a:ln>
          <a:effectLst/>
        </p:spPr>
        <p:txBody>
          <a:bodyPr wrap="none">
            <a:spAutoFit/>
          </a:bodyPr>
          <a:lstStyle/>
          <a:p>
            <a:r>
              <a:rPr lang="en-US" sz="1400">
                <a:latin typeface="Tahoma" pitchFamily="34" charset="0"/>
              </a:rPr>
              <a:t>172.1.6.0/24</a:t>
            </a:r>
          </a:p>
        </p:txBody>
      </p:sp>
      <p:sp>
        <p:nvSpPr>
          <p:cNvPr id="209935" name="Line 18"/>
          <p:cNvSpPr>
            <a:spLocks noChangeShapeType="1"/>
          </p:cNvSpPr>
          <p:nvPr/>
        </p:nvSpPr>
        <p:spPr bwMode="auto">
          <a:xfrm flipH="1">
            <a:off x="2286000" y="2286000"/>
            <a:ext cx="1219200" cy="76200"/>
          </a:xfrm>
          <a:prstGeom prst="line">
            <a:avLst/>
          </a:prstGeom>
          <a:noFill/>
          <a:ln w="57150">
            <a:solidFill>
              <a:schemeClr val="tx1"/>
            </a:solidFill>
            <a:round/>
            <a:headEnd/>
            <a:tailEnd/>
          </a:ln>
          <a:effectLst/>
        </p:spPr>
        <p:txBody>
          <a:bodyPr/>
          <a:lstStyle/>
          <a:p>
            <a:endParaRPr lang="en-US"/>
          </a:p>
        </p:txBody>
      </p:sp>
      <p:sp>
        <p:nvSpPr>
          <p:cNvPr id="209936" name="Line 19"/>
          <p:cNvSpPr>
            <a:spLocks noChangeShapeType="1"/>
          </p:cNvSpPr>
          <p:nvPr/>
        </p:nvSpPr>
        <p:spPr bwMode="auto">
          <a:xfrm>
            <a:off x="2057400" y="2133600"/>
            <a:ext cx="457200" cy="381000"/>
          </a:xfrm>
          <a:prstGeom prst="line">
            <a:avLst/>
          </a:prstGeom>
          <a:noFill/>
          <a:ln w="57150">
            <a:solidFill>
              <a:schemeClr val="tx1"/>
            </a:solidFill>
            <a:round/>
            <a:headEnd/>
            <a:tailEnd/>
          </a:ln>
          <a:effectLst/>
        </p:spPr>
        <p:txBody>
          <a:bodyPr/>
          <a:lstStyle/>
          <a:p>
            <a:endParaRPr lang="en-US"/>
          </a:p>
        </p:txBody>
      </p:sp>
      <p:sp>
        <p:nvSpPr>
          <p:cNvPr id="209937" name="Rectangle 21"/>
          <p:cNvSpPr>
            <a:spLocks noChangeArrowheads="1"/>
          </p:cNvSpPr>
          <p:nvPr/>
        </p:nvSpPr>
        <p:spPr bwMode="auto">
          <a:xfrm rot="2493537">
            <a:off x="1219200" y="2057400"/>
            <a:ext cx="1454150" cy="366713"/>
          </a:xfrm>
          <a:prstGeom prst="rect">
            <a:avLst/>
          </a:prstGeom>
          <a:noFill/>
          <a:ln w="9525" algn="ctr">
            <a:noFill/>
            <a:miter lim="800000"/>
            <a:headEnd/>
            <a:tailEnd/>
          </a:ln>
          <a:effectLst/>
        </p:spPr>
        <p:txBody>
          <a:bodyPr wrap="none">
            <a:spAutoFit/>
          </a:bodyPr>
          <a:lstStyle/>
          <a:p>
            <a:r>
              <a:rPr lang="en-US"/>
              <a:t>172.1.5.0/24</a:t>
            </a:r>
          </a:p>
        </p:txBody>
      </p:sp>
      <p:sp>
        <p:nvSpPr>
          <p:cNvPr id="209938" name="Line 22"/>
          <p:cNvSpPr>
            <a:spLocks noChangeShapeType="1"/>
          </p:cNvSpPr>
          <p:nvPr/>
        </p:nvSpPr>
        <p:spPr bwMode="auto">
          <a:xfrm flipH="1" flipV="1">
            <a:off x="3124200" y="1981200"/>
            <a:ext cx="381000" cy="228600"/>
          </a:xfrm>
          <a:prstGeom prst="line">
            <a:avLst/>
          </a:prstGeom>
          <a:noFill/>
          <a:ln w="57150">
            <a:solidFill>
              <a:schemeClr val="tx1"/>
            </a:solidFill>
            <a:round/>
            <a:headEnd/>
            <a:tailEnd/>
          </a:ln>
          <a:effectLst/>
        </p:spPr>
        <p:txBody>
          <a:bodyPr/>
          <a:lstStyle/>
          <a:p>
            <a:endParaRPr lang="en-US"/>
          </a:p>
        </p:txBody>
      </p:sp>
      <p:sp>
        <p:nvSpPr>
          <p:cNvPr id="209939" name="Rectangle 23"/>
          <p:cNvSpPr>
            <a:spLocks noChangeArrowheads="1"/>
          </p:cNvSpPr>
          <p:nvPr/>
        </p:nvSpPr>
        <p:spPr bwMode="auto">
          <a:xfrm rot="1621585">
            <a:off x="1539875" y="1508125"/>
            <a:ext cx="1708150" cy="366713"/>
          </a:xfrm>
          <a:prstGeom prst="rect">
            <a:avLst/>
          </a:prstGeom>
          <a:noFill/>
          <a:ln w="9525" algn="ctr">
            <a:noFill/>
            <a:miter lim="800000"/>
            <a:headEnd/>
            <a:tailEnd/>
          </a:ln>
          <a:effectLst/>
        </p:spPr>
        <p:txBody>
          <a:bodyPr wrap="none">
            <a:spAutoFit/>
          </a:bodyPr>
          <a:lstStyle/>
          <a:p>
            <a:r>
              <a:rPr lang="en-US"/>
              <a:t>172.1.4.128/25</a:t>
            </a:r>
          </a:p>
        </p:txBody>
      </p:sp>
      <p:sp>
        <p:nvSpPr>
          <p:cNvPr id="209940" name="Line 24"/>
          <p:cNvSpPr>
            <a:spLocks noChangeShapeType="1"/>
          </p:cNvSpPr>
          <p:nvPr/>
        </p:nvSpPr>
        <p:spPr bwMode="auto">
          <a:xfrm>
            <a:off x="3124200" y="1828800"/>
            <a:ext cx="0" cy="304800"/>
          </a:xfrm>
          <a:prstGeom prst="line">
            <a:avLst/>
          </a:prstGeom>
          <a:noFill/>
          <a:ln w="57150">
            <a:solidFill>
              <a:schemeClr val="tx1"/>
            </a:solidFill>
            <a:round/>
            <a:headEnd/>
            <a:tailEnd/>
          </a:ln>
          <a:effectLst/>
        </p:spPr>
        <p:txBody>
          <a:bodyPr/>
          <a:lstStyle/>
          <a:p>
            <a:endParaRPr lang="en-US"/>
          </a:p>
        </p:txBody>
      </p:sp>
      <p:sp>
        <p:nvSpPr>
          <p:cNvPr id="209941" name="Rectangle 25"/>
          <p:cNvSpPr>
            <a:spLocks noChangeArrowheads="1"/>
          </p:cNvSpPr>
          <p:nvPr/>
        </p:nvSpPr>
        <p:spPr bwMode="auto">
          <a:xfrm rot="1621585">
            <a:off x="2895600" y="1447800"/>
            <a:ext cx="1708150" cy="366713"/>
          </a:xfrm>
          <a:prstGeom prst="rect">
            <a:avLst/>
          </a:prstGeom>
          <a:noFill/>
          <a:ln w="9525" algn="ctr">
            <a:noFill/>
            <a:miter lim="800000"/>
            <a:headEnd/>
            <a:tailEnd/>
          </a:ln>
          <a:effectLst/>
        </p:spPr>
        <p:txBody>
          <a:bodyPr wrap="none">
            <a:spAutoFit/>
          </a:bodyPr>
          <a:lstStyle/>
          <a:p>
            <a:r>
              <a:rPr lang="en-US"/>
              <a:t>172.1.4.128/25</a:t>
            </a:r>
          </a:p>
        </p:txBody>
      </p:sp>
      <p:sp>
        <p:nvSpPr>
          <p:cNvPr id="209942" name="Line 26"/>
          <p:cNvSpPr>
            <a:spLocks noChangeShapeType="1"/>
          </p:cNvSpPr>
          <p:nvPr/>
        </p:nvSpPr>
        <p:spPr bwMode="auto">
          <a:xfrm flipH="1" flipV="1">
            <a:off x="3657600" y="1905000"/>
            <a:ext cx="76200" cy="228600"/>
          </a:xfrm>
          <a:prstGeom prst="line">
            <a:avLst/>
          </a:prstGeom>
          <a:noFill/>
          <a:ln w="57150">
            <a:solidFill>
              <a:schemeClr val="tx1"/>
            </a:solidFill>
            <a:round/>
            <a:headEnd/>
            <a:tailEnd/>
          </a:ln>
          <a:effectLst/>
        </p:spPr>
        <p:txBody>
          <a:bodyPr/>
          <a:lstStyle/>
          <a:p>
            <a:endParaRPr lang="en-US"/>
          </a:p>
        </p:txBody>
      </p:sp>
      <p:sp>
        <p:nvSpPr>
          <p:cNvPr id="209943" name="Line 28"/>
          <p:cNvSpPr>
            <a:spLocks noChangeShapeType="1"/>
          </p:cNvSpPr>
          <p:nvPr/>
        </p:nvSpPr>
        <p:spPr bwMode="auto">
          <a:xfrm flipV="1">
            <a:off x="3581400" y="1828800"/>
            <a:ext cx="152400" cy="152400"/>
          </a:xfrm>
          <a:prstGeom prst="line">
            <a:avLst/>
          </a:prstGeom>
          <a:noFill/>
          <a:ln w="57150">
            <a:solidFill>
              <a:schemeClr val="tx1"/>
            </a:solidFill>
            <a:round/>
            <a:headEnd/>
            <a:tailEnd/>
          </a:ln>
          <a:effectLst/>
        </p:spPr>
        <p:txBody>
          <a:bodyPr/>
          <a:lstStyle/>
          <a:p>
            <a:endParaRPr lang="en-US"/>
          </a:p>
        </p:txBody>
      </p:sp>
      <p:sp>
        <p:nvSpPr>
          <p:cNvPr id="209944" name="Rectangle 29"/>
          <p:cNvSpPr>
            <a:spLocks noGrp="1" noChangeArrowheads="1"/>
          </p:cNvSpPr>
          <p:nvPr>
            <p:ph type="body" idx="1"/>
          </p:nvPr>
        </p:nvSpPr>
        <p:spPr>
          <a:xfrm>
            <a:off x="304800" y="4267200"/>
            <a:ext cx="8229600" cy="2209800"/>
          </a:xfrm>
          <a:noFill/>
        </p:spPr>
        <p:txBody>
          <a:bodyPr/>
          <a:lstStyle/>
          <a:p>
            <a:pPr eaLnBrk="1" hangingPunct="1">
              <a:lnSpc>
                <a:spcPct val="80000"/>
              </a:lnSpc>
              <a:buFont typeface="Wingdings" pitchFamily="2" charset="2"/>
              <a:buChar char="q"/>
            </a:pPr>
            <a:r>
              <a:rPr lang="en-US" sz="1600" b="1" smtClean="0">
                <a:latin typeface="Tahoma" pitchFamily="34" charset="0"/>
              </a:rPr>
              <a:t>What is the most efficient summarization that TK1 can use to advertise its networks to TK2?</a:t>
            </a:r>
          </a:p>
          <a:p>
            <a:pPr eaLnBrk="1" hangingPunct="1">
              <a:lnSpc>
                <a:spcPct val="80000"/>
              </a:lnSpc>
            </a:pPr>
            <a:endParaRPr lang="en-US" sz="1600" b="1" smtClean="0">
              <a:latin typeface="Tahoma" pitchFamily="34" charset="0"/>
            </a:endParaRPr>
          </a:p>
          <a:p>
            <a:pPr lvl="1" eaLnBrk="1" hangingPunct="1">
              <a:lnSpc>
                <a:spcPct val="80000"/>
              </a:lnSpc>
              <a:buFontTx/>
              <a:buNone/>
            </a:pPr>
            <a:r>
              <a:rPr lang="en-US" sz="1600" b="1" smtClean="0">
                <a:latin typeface="Tahoma" pitchFamily="34" charset="0"/>
              </a:rPr>
              <a:t>A. 172.1.4.0/24172.1.5.0/24172.1.6.0/24172.1.7.0/24</a:t>
            </a:r>
          </a:p>
          <a:p>
            <a:pPr lvl="1" eaLnBrk="1" hangingPunct="1">
              <a:lnSpc>
                <a:spcPct val="80000"/>
              </a:lnSpc>
              <a:buFontTx/>
              <a:buNone/>
            </a:pPr>
            <a:r>
              <a:rPr lang="en-US" sz="1600" b="1" smtClean="0">
                <a:latin typeface="Tahoma" pitchFamily="34" charset="0"/>
              </a:rPr>
              <a:t>B. 172.1.0.0/22</a:t>
            </a:r>
          </a:p>
          <a:p>
            <a:pPr lvl="1" eaLnBrk="1" hangingPunct="1">
              <a:lnSpc>
                <a:spcPct val="80000"/>
              </a:lnSpc>
              <a:buFontTx/>
              <a:buNone/>
            </a:pPr>
            <a:r>
              <a:rPr lang="en-US" sz="1600" b="1" smtClean="0">
                <a:latin typeface="Tahoma" pitchFamily="34" charset="0"/>
              </a:rPr>
              <a:t>C. 172.1.4.0/25172.1.4.128/25172.1.5.0/24172.1.6.0/24172.1.7.0/24</a:t>
            </a:r>
          </a:p>
          <a:p>
            <a:pPr lvl="1" eaLnBrk="1" hangingPunct="1">
              <a:lnSpc>
                <a:spcPct val="80000"/>
              </a:lnSpc>
              <a:buFontTx/>
              <a:buNone/>
            </a:pPr>
            <a:r>
              <a:rPr lang="en-US" sz="1600" b="1" smtClean="0">
                <a:latin typeface="Tahoma" pitchFamily="34" charset="0"/>
              </a:rPr>
              <a:t>D. 172.1.0.0/21</a:t>
            </a:r>
          </a:p>
          <a:p>
            <a:pPr lvl="1" eaLnBrk="1" hangingPunct="1">
              <a:lnSpc>
                <a:spcPct val="80000"/>
              </a:lnSpc>
              <a:buFontTx/>
              <a:buNone/>
            </a:pPr>
            <a:r>
              <a:rPr lang="en-US" sz="1600" b="1" smtClean="0">
                <a:latin typeface="Tahoma" pitchFamily="34" charset="0"/>
              </a:rPr>
              <a:t>E. 172.1.4.0/22</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miter lim="800000"/>
            <a:headEnd/>
            <a:tailEnd/>
          </a:ln>
        </p:spPr>
        <p:txBody>
          <a:bodyPr/>
          <a:lstStyle/>
          <a:p>
            <a:fld id="{80016E05-FD31-4CDA-AE99-2511906203E1}" type="slidenum">
              <a:rPr lang="en-US" smtClean="0"/>
              <a:pPr/>
              <a:t>22</a:t>
            </a:fld>
            <a:endParaRPr lang="en-US" smtClean="0"/>
          </a:p>
        </p:txBody>
      </p:sp>
      <p:sp>
        <p:nvSpPr>
          <p:cNvPr id="19459" name="Rectangle 2"/>
          <p:cNvSpPr>
            <a:spLocks noGrp="1" noChangeArrowheads="1"/>
          </p:cNvSpPr>
          <p:nvPr>
            <p:ph type="title"/>
          </p:nvPr>
        </p:nvSpPr>
        <p:spPr>
          <a:xfrm>
            <a:off x="457200" y="304800"/>
            <a:ext cx="8305800" cy="838200"/>
          </a:xfrm>
        </p:spPr>
        <p:txBody>
          <a:bodyPr>
            <a:normAutofit/>
          </a:bodyPr>
          <a:lstStyle/>
          <a:p>
            <a:pPr eaLnBrk="1" hangingPunct="1"/>
            <a:r>
              <a:rPr lang="en-US" dirty="0" err="1" smtClean="0">
                <a:effectLst>
                  <a:outerShdw blurRad="38100" dist="38100" dir="2700000" algn="tl">
                    <a:srgbClr val="000000">
                      <a:alpha val="43137"/>
                    </a:srgbClr>
                  </a:outerShdw>
                </a:effectLst>
              </a:rPr>
              <a:t>Topologie</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Maillée</a:t>
            </a:r>
            <a:endParaRPr lang="en-US" dirty="0" smtClean="0">
              <a:effectLst>
                <a:outerShdw blurRad="38100" dist="38100" dir="2700000" algn="tl">
                  <a:srgbClr val="000000">
                    <a:alpha val="43137"/>
                  </a:srgbClr>
                </a:outerShdw>
              </a:effectLst>
            </a:endParaRPr>
          </a:p>
        </p:txBody>
      </p:sp>
      <p:sp>
        <p:nvSpPr>
          <p:cNvPr id="571395" name="Text Box 3"/>
          <p:cNvSpPr txBox="1">
            <a:spLocks noChangeArrowheads="1"/>
          </p:cNvSpPr>
          <p:nvPr/>
        </p:nvSpPr>
        <p:spPr bwMode="auto">
          <a:xfrm>
            <a:off x="304800" y="1454150"/>
            <a:ext cx="8534400" cy="2246769"/>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Font typeface="Arial" pitchFamily="34" charset="0"/>
              <a:buChar char="•"/>
              <a:defRPr/>
            </a:pPr>
            <a:r>
              <a:rPr lang="fr-FR" sz="2000" dirty="0">
                <a:solidFill>
                  <a:schemeClr val="tx2"/>
                </a:solidFill>
                <a:latin typeface="+mj-lt"/>
                <a:ea typeface="+mj-ea"/>
                <a:cs typeface="+mj-cs"/>
              </a:rPr>
              <a:t>On implémente une topologie maillée afin de garantir une protection maximale contre l’interruption de </a:t>
            </a:r>
            <a:r>
              <a:rPr lang="fr-FR" sz="2000" dirty="0" smtClean="0">
                <a:solidFill>
                  <a:schemeClr val="tx2"/>
                </a:solidFill>
                <a:latin typeface="+mj-lt"/>
                <a:ea typeface="+mj-ea"/>
                <a:cs typeface="+mj-cs"/>
              </a:rPr>
              <a:t>service.</a:t>
            </a:r>
          </a:p>
          <a:p>
            <a:pPr algn="just">
              <a:buFont typeface="Arial" pitchFamily="34" charset="0"/>
              <a:buChar char="•"/>
              <a:defRPr/>
            </a:pPr>
            <a:r>
              <a:rPr lang="fr-FR" sz="2000" dirty="0" smtClean="0">
                <a:solidFill>
                  <a:schemeClr val="tx2"/>
                </a:solidFill>
                <a:latin typeface="+mj-lt"/>
                <a:ea typeface="+mj-ea"/>
                <a:cs typeface="+mj-cs"/>
              </a:rPr>
              <a:t>chaque </a:t>
            </a:r>
            <a:r>
              <a:rPr lang="fr-FR" sz="2000" dirty="0">
                <a:solidFill>
                  <a:schemeClr val="tx2"/>
                </a:solidFill>
                <a:latin typeface="+mj-lt"/>
                <a:ea typeface="+mj-ea"/>
                <a:cs typeface="+mj-cs"/>
              </a:rPr>
              <a:t>hôte possède ses propres connexions à tous les autres </a:t>
            </a:r>
            <a:r>
              <a:rPr lang="fr-FR" sz="2000" dirty="0" smtClean="0">
                <a:solidFill>
                  <a:schemeClr val="tx2"/>
                </a:solidFill>
                <a:latin typeface="+mj-lt"/>
                <a:ea typeface="+mj-ea"/>
                <a:cs typeface="+mj-cs"/>
              </a:rPr>
              <a:t>hôtes</a:t>
            </a:r>
          </a:p>
          <a:p>
            <a:pPr algn="just">
              <a:buFont typeface="Arial" pitchFamily="34" charset="0"/>
              <a:buChar char="•"/>
              <a:defRPr/>
            </a:pPr>
            <a:r>
              <a:rPr lang="fr-FR" sz="2000" dirty="0" smtClean="0">
                <a:solidFill>
                  <a:schemeClr val="tx2"/>
                </a:solidFill>
                <a:latin typeface="+mj-lt"/>
                <a:ea typeface="+mj-ea"/>
                <a:cs typeface="+mj-cs"/>
              </a:rPr>
              <a:t>Bien </a:t>
            </a:r>
            <a:r>
              <a:rPr lang="fr-FR" sz="2000" dirty="0">
                <a:solidFill>
                  <a:schemeClr val="tx2"/>
                </a:solidFill>
                <a:latin typeface="+mj-lt"/>
                <a:ea typeface="+mj-ea"/>
                <a:cs typeface="+mj-cs"/>
              </a:rPr>
              <a:t>qu’Internet emprunte de multiples chemins pour atteindre un emplacement, il n’adopte pas une topologie complètement maillée. </a:t>
            </a:r>
            <a:endParaRPr lang="en-US" sz="2000" dirty="0">
              <a:solidFill>
                <a:schemeClr val="tx2"/>
              </a:solidFill>
              <a:latin typeface="+mj-lt"/>
              <a:ea typeface="+mj-ea"/>
              <a:cs typeface="+mj-cs"/>
            </a:endParaRPr>
          </a:p>
        </p:txBody>
      </p:sp>
      <p:graphicFrame>
        <p:nvGraphicFramePr>
          <p:cNvPr id="571396" name="Object 4"/>
          <p:cNvGraphicFramePr>
            <a:graphicFrameLocks noGrp="1" noChangeAspect="1"/>
          </p:cNvGraphicFramePr>
          <p:nvPr>
            <p:ph idx="1"/>
          </p:nvPr>
        </p:nvGraphicFramePr>
        <p:xfrm>
          <a:off x="1066800" y="4267200"/>
          <a:ext cx="7086600" cy="2362200"/>
        </p:xfrm>
        <a:graphic>
          <a:graphicData uri="http://schemas.openxmlformats.org/presentationml/2006/ole">
            <mc:AlternateContent xmlns:mc="http://schemas.openxmlformats.org/markup-compatibility/2006">
              <mc:Choice xmlns:v="urn:schemas-microsoft-com:vml" Requires="v">
                <p:oleObj spid="_x0000_s9239" name="Bitmap Image" r:id="rId3" imgW="2161905" imgH="971686" progId="PBrush">
                  <p:embed/>
                </p:oleObj>
              </mc:Choice>
              <mc:Fallback>
                <p:oleObj name="Bitmap Image" r:id="rId3" imgW="2161905" imgH="971686"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267200"/>
                        <a:ext cx="70866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571396"/>
                                        </p:tgtEl>
                                        <p:attrNameLst>
                                          <p:attrName>style.visibility</p:attrName>
                                        </p:attrNameLst>
                                      </p:cBhvr>
                                      <p:to>
                                        <p:strVal val="visible"/>
                                      </p:to>
                                    </p:set>
                                    <p:anim to="" calcmode="lin" valueType="num">
                                      <p:cBhvr>
                                        <p:cTn id="7" dur="1" fill="hold"/>
                                        <p:tgtEl>
                                          <p:spTgt spid="57139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a:ln>
            <a:miter lim="800000"/>
            <a:headEnd/>
            <a:tailEnd/>
          </a:ln>
        </p:spPr>
        <p:txBody>
          <a:bodyPr/>
          <a:lstStyle/>
          <a:p>
            <a:fld id="{6497BD6E-F93D-4144-8685-ED43330C7963}" type="slidenum">
              <a:rPr lang="en-US" smtClean="0"/>
              <a:pPr/>
              <a:t>23</a:t>
            </a:fld>
            <a:endParaRPr lang="en-US" smtClean="0"/>
          </a:p>
        </p:txBody>
      </p:sp>
      <p:sp>
        <p:nvSpPr>
          <p:cNvPr id="20483" name="Rectangle 2"/>
          <p:cNvSpPr>
            <a:spLocks noGrp="1" noChangeArrowheads="1"/>
          </p:cNvSpPr>
          <p:nvPr>
            <p:ph type="title"/>
          </p:nvPr>
        </p:nvSpPr>
        <p:spPr/>
        <p:txBody>
          <a:bodyPr>
            <a:normAutofit/>
          </a:bodyPr>
          <a:lstStyle/>
          <a:p>
            <a:pPr eaLnBrk="1" hangingPunct="1"/>
            <a:r>
              <a:rPr lang="fr-FR" dirty="0" smtClean="0">
                <a:effectLst>
                  <a:outerShdw blurRad="38100" dist="38100" dir="2700000" algn="tl">
                    <a:srgbClr val="000000">
                      <a:alpha val="43137"/>
                    </a:srgbClr>
                  </a:outerShdw>
                </a:effectLst>
              </a:rPr>
              <a:t>Topologie physique et logique</a:t>
            </a:r>
          </a:p>
        </p:txBody>
      </p:sp>
      <p:pic>
        <p:nvPicPr>
          <p:cNvPr id="20484" name="Picture 3"/>
          <p:cNvPicPr>
            <a:picLocks noGrp="1" noChangeAspect="1" noChangeArrowheads="1"/>
          </p:cNvPicPr>
          <p:nvPr>
            <p:ph type="body" idx="1"/>
          </p:nvPr>
        </p:nvPicPr>
        <p:blipFill>
          <a:blip r:embed="rId3"/>
          <a:srcRect l="21297" t="24690" r="3703" b="61304"/>
          <a:stretch>
            <a:fillRect/>
          </a:stretch>
        </p:blipFill>
        <p:spPr>
          <a:xfrm>
            <a:off x="1000100" y="2143116"/>
            <a:ext cx="6894710" cy="3660908"/>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effectLst>
                  <a:outerShdw blurRad="38100" dist="38100" dir="2700000" algn="tl">
                    <a:srgbClr val="000000">
                      <a:alpha val="43137"/>
                    </a:srgbClr>
                  </a:outerShdw>
                </a:effectLst>
              </a:rPr>
              <a:t>FDDI</a:t>
            </a:r>
            <a:endParaRPr lang="en-US" dirty="0" smtClean="0">
              <a:effectLst>
                <a:outerShdw blurRad="38100" dist="38100" dir="2700000" algn="tl">
                  <a:srgbClr val="000000">
                    <a:alpha val="43137"/>
                  </a:srgbClr>
                </a:outerShdw>
              </a:effectLst>
            </a:endParaRPr>
          </a:p>
        </p:txBody>
      </p:sp>
      <p:sp>
        <p:nvSpPr>
          <p:cNvPr id="3" name="Espace réservé du contenu 2"/>
          <p:cNvSpPr>
            <a:spLocks noGrp="1"/>
          </p:cNvSpPr>
          <p:nvPr>
            <p:ph sz="quarter" idx="1"/>
          </p:nvPr>
        </p:nvSpPr>
        <p:spPr>
          <a:xfrm>
            <a:off x="457200" y="1219200"/>
            <a:ext cx="8229600" cy="3281370"/>
          </a:xfrm>
        </p:spPr>
        <p:txBody>
          <a:bodyPr>
            <a:normAutofit fontScale="77500" lnSpcReduction="20000"/>
          </a:bodyPr>
          <a:lstStyle/>
          <a:p>
            <a:pPr algn="just"/>
            <a:r>
              <a:rPr lang="fr-FR" sz="2400" dirty="0" err="1" smtClean="0">
                <a:solidFill>
                  <a:schemeClr val="tx2"/>
                </a:solidFill>
                <a:effectLst>
                  <a:outerShdw blurRad="38100" dist="38100" dir="2700000" algn="tl">
                    <a:srgbClr val="000000">
                      <a:alpha val="43137"/>
                    </a:srgbClr>
                  </a:outerShdw>
                </a:effectLst>
                <a:latin typeface="+mj-lt"/>
                <a:ea typeface="+mj-ea"/>
                <a:cs typeface="+mj-cs"/>
              </a:rPr>
              <a:t>Fiber</a:t>
            </a:r>
            <a:r>
              <a:rPr lang="fr-FR" sz="2400" dirty="0" smtClean="0">
                <a:solidFill>
                  <a:schemeClr val="tx2"/>
                </a:solidFill>
                <a:effectLst>
                  <a:outerShdw blurRad="38100" dist="38100" dir="2700000" algn="tl">
                    <a:srgbClr val="000000">
                      <a:alpha val="43137"/>
                    </a:srgbClr>
                  </a:outerShdw>
                </a:effectLst>
                <a:latin typeface="+mj-lt"/>
                <a:ea typeface="+mj-ea"/>
                <a:cs typeface="+mj-cs"/>
              </a:rPr>
              <a:t> </a:t>
            </a:r>
            <a:r>
              <a:rPr lang="fr-FR" sz="2400" dirty="0" err="1" smtClean="0">
                <a:solidFill>
                  <a:schemeClr val="tx2"/>
                </a:solidFill>
                <a:effectLst>
                  <a:outerShdw blurRad="38100" dist="38100" dir="2700000" algn="tl">
                    <a:srgbClr val="000000">
                      <a:alpha val="43137"/>
                    </a:srgbClr>
                  </a:outerShdw>
                </a:effectLst>
                <a:latin typeface="+mj-lt"/>
                <a:ea typeface="+mj-ea"/>
                <a:cs typeface="+mj-cs"/>
              </a:rPr>
              <a:t>Distributed</a:t>
            </a:r>
            <a:r>
              <a:rPr lang="fr-FR" sz="2400" dirty="0" smtClean="0">
                <a:solidFill>
                  <a:schemeClr val="tx2"/>
                </a:solidFill>
                <a:effectLst>
                  <a:outerShdw blurRad="38100" dist="38100" dir="2700000" algn="tl">
                    <a:srgbClr val="000000">
                      <a:alpha val="43137"/>
                    </a:srgbClr>
                  </a:outerShdw>
                </a:effectLst>
                <a:latin typeface="+mj-lt"/>
                <a:ea typeface="+mj-ea"/>
                <a:cs typeface="+mj-cs"/>
              </a:rPr>
              <a:t> Data Interface (FDDI) </a:t>
            </a:r>
            <a:r>
              <a:rPr lang="fr-FR" sz="2400" dirty="0" smtClean="0">
                <a:solidFill>
                  <a:schemeClr val="tx2"/>
                </a:solidFill>
                <a:latin typeface="+mj-lt"/>
                <a:ea typeface="+mj-ea"/>
                <a:cs typeface="+mj-cs"/>
              </a:rPr>
              <a:t>est un type de réseau informatique LAN ou MAN permettant d'interconnecter plusieurs LAN  sur de la fibre optique (ce qui lui permet d'atteindre une distance maximale de 200 km).</a:t>
            </a:r>
          </a:p>
          <a:p>
            <a:pPr algn="just"/>
            <a:r>
              <a:rPr lang="fr-FR" sz="2400" dirty="0" smtClean="0">
                <a:solidFill>
                  <a:schemeClr val="tx2"/>
                </a:solidFill>
                <a:latin typeface="+mj-lt"/>
                <a:ea typeface="+mj-ea"/>
                <a:cs typeface="+mj-cs"/>
              </a:rPr>
              <a:t>La technologie LAN FDDI utilise une paire d'anneaux (l'un est dit primaire, l'autre, permettant de rattraper les erreurs du premier, est dit secondaire). FDDI est un protocole utilisant un anneau à jeton à détection et correction d'erreurs (c'est là que l'anneau secondaire prend son importance).</a:t>
            </a:r>
          </a:p>
          <a:p>
            <a:pPr algn="just"/>
            <a:r>
              <a:rPr lang="fr-FR" sz="2400" dirty="0" smtClean="0">
                <a:solidFill>
                  <a:schemeClr val="tx2"/>
                </a:solidFill>
                <a:latin typeface="+mj-lt"/>
                <a:ea typeface="+mj-ea"/>
                <a:cs typeface="+mj-cs"/>
              </a:rPr>
              <a:t>La topologie FDDI ressemble de près à celle de </a:t>
            </a:r>
            <a:r>
              <a:rPr lang="fr-FR" sz="2400" dirty="0" err="1" smtClean="0">
                <a:solidFill>
                  <a:schemeClr val="tx2"/>
                </a:solidFill>
                <a:latin typeface="+mj-lt"/>
                <a:ea typeface="+mj-ea"/>
                <a:cs typeface="+mj-cs"/>
              </a:rPr>
              <a:t>token</a:t>
            </a:r>
            <a:r>
              <a:rPr lang="fr-FR" sz="2400" dirty="0" smtClean="0">
                <a:solidFill>
                  <a:schemeClr val="tx2"/>
                </a:solidFill>
                <a:latin typeface="+mj-lt"/>
                <a:ea typeface="+mj-ea"/>
                <a:cs typeface="+mj-cs"/>
              </a:rPr>
              <a:t>-ring à la différence près qu'un ordinateur faisant partie d'un réseau FDDI peut aussi être relié à un concentrateur MAU (Media Access Unit) d'un second réseau</a:t>
            </a:r>
            <a:r>
              <a:rPr lang="fr-FR" dirty="0" smtClean="0"/>
              <a:t>.</a:t>
            </a:r>
          </a:p>
          <a:p>
            <a:pPr algn="just"/>
            <a:endParaRPr lang="en-US" dirty="0"/>
          </a:p>
        </p:txBody>
      </p:sp>
      <p:pic>
        <p:nvPicPr>
          <p:cNvPr id="4" name="Image 3" descr="FDDI_Concentrator.jpeg"/>
          <p:cNvPicPr>
            <a:picLocks noChangeAspect="1"/>
          </p:cNvPicPr>
          <p:nvPr/>
        </p:nvPicPr>
        <p:blipFill>
          <a:blip r:embed="rId2"/>
          <a:stretch>
            <a:fillRect/>
          </a:stretch>
        </p:blipFill>
        <p:spPr>
          <a:xfrm>
            <a:off x="3571868" y="4262457"/>
            <a:ext cx="4981575" cy="19526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effectLst>
                  <a:outerShdw blurRad="38100" dist="38100" dir="2700000" algn="tl">
                    <a:srgbClr val="000000">
                      <a:alpha val="43137"/>
                    </a:srgbClr>
                  </a:outerShdw>
                </a:effectLst>
              </a:rPr>
              <a:t>Token</a:t>
            </a:r>
            <a:r>
              <a:rPr lang="fr-FR" dirty="0" smtClean="0">
                <a:effectLst>
                  <a:outerShdw blurRad="38100" dist="38100" dir="2700000" algn="tl">
                    <a:srgbClr val="000000">
                      <a:alpha val="43137"/>
                    </a:srgbClr>
                  </a:outerShdw>
                </a:effectLst>
              </a:rPr>
              <a:t> Ring</a:t>
            </a:r>
            <a:endParaRPr lang="en-US" dirty="0" smtClean="0">
              <a:effectLst>
                <a:outerShdw blurRad="38100" dist="38100" dir="2700000" algn="tl">
                  <a:srgbClr val="000000">
                    <a:alpha val="43137"/>
                  </a:srgbClr>
                </a:outerShdw>
              </a:effectLst>
            </a:endParaRPr>
          </a:p>
        </p:txBody>
      </p:sp>
      <p:sp>
        <p:nvSpPr>
          <p:cNvPr id="3" name="Espace réservé du contenu 2"/>
          <p:cNvSpPr>
            <a:spLocks noGrp="1"/>
          </p:cNvSpPr>
          <p:nvPr>
            <p:ph sz="quarter" idx="1"/>
          </p:nvPr>
        </p:nvSpPr>
        <p:spPr>
          <a:xfrm>
            <a:off x="457200" y="1219200"/>
            <a:ext cx="8229600" cy="3709998"/>
          </a:xfrm>
        </p:spPr>
        <p:txBody>
          <a:bodyPr>
            <a:normAutofit fontScale="92500" lnSpcReduction="20000"/>
          </a:bodyPr>
          <a:lstStyle/>
          <a:p>
            <a:pPr algn="just"/>
            <a:r>
              <a:rPr lang="fr-FR" sz="1900" dirty="0" smtClean="0">
                <a:solidFill>
                  <a:schemeClr val="tx2"/>
                </a:solidFill>
                <a:latin typeface="+mj-lt"/>
                <a:ea typeface="+mj-ea"/>
                <a:cs typeface="+mj-cs"/>
              </a:rPr>
              <a:t>L'anneau à jeton (en anglais </a:t>
            </a:r>
            <a:r>
              <a:rPr lang="fr-FR" sz="1900" dirty="0" err="1" smtClean="0">
                <a:solidFill>
                  <a:schemeClr val="tx2"/>
                </a:solidFill>
                <a:latin typeface="+mj-lt"/>
                <a:ea typeface="+mj-ea"/>
                <a:cs typeface="+mj-cs"/>
              </a:rPr>
              <a:t>token</a:t>
            </a:r>
            <a:r>
              <a:rPr lang="fr-FR" sz="1900" dirty="0" smtClean="0">
                <a:solidFill>
                  <a:schemeClr val="tx2"/>
                </a:solidFill>
                <a:latin typeface="+mj-lt"/>
                <a:ea typeface="+mj-ea"/>
                <a:cs typeface="+mj-cs"/>
              </a:rPr>
              <a:t> ring) est une technologie d'accès au réseau basé sur le principe de la communication au tour à tour, c'est-à-dire que chaque ordinateur du réseau a la possibilité de parler à son tour. </a:t>
            </a:r>
          </a:p>
          <a:p>
            <a:pPr algn="just"/>
            <a:r>
              <a:rPr lang="fr-FR" sz="1900" dirty="0" smtClean="0">
                <a:solidFill>
                  <a:schemeClr val="tx2"/>
                </a:solidFill>
                <a:latin typeface="+mj-lt"/>
                <a:ea typeface="+mj-ea"/>
                <a:cs typeface="+mj-cs"/>
              </a:rPr>
              <a:t>C'est un jeton (un paquet de données), circulant en boucle d'un ordinateur à un autre, qui détermine quel ordinateur a le droit d'émettre des informations. </a:t>
            </a:r>
          </a:p>
          <a:p>
            <a:pPr algn="just"/>
            <a:r>
              <a:rPr lang="fr-FR" sz="1900" dirty="0" smtClean="0">
                <a:solidFill>
                  <a:schemeClr val="tx2"/>
                </a:solidFill>
                <a:latin typeface="+mj-lt"/>
                <a:ea typeface="+mj-ea"/>
                <a:cs typeface="+mj-cs"/>
              </a:rPr>
              <a:t>Lorsqu'un ordinateur est en possession du jeton il peut émettre pendant un temps déterminé, après lequel il remet le jeton à l'ordinateur suivant.</a:t>
            </a:r>
          </a:p>
          <a:p>
            <a:pPr algn="just"/>
            <a:r>
              <a:rPr lang="fr-FR" sz="1900" dirty="0" smtClean="0">
                <a:solidFill>
                  <a:schemeClr val="tx2"/>
                </a:solidFill>
                <a:latin typeface="+mj-lt"/>
                <a:ea typeface="+mj-ea"/>
                <a:cs typeface="+mj-cs"/>
              </a:rPr>
              <a:t>En réalité les ordinateurs d'un réseau de type "anneau à jeton" ne sont pas disposés en boucle, mais sont reliés à un répartiteur (appelé MAU, </a:t>
            </a:r>
            <a:r>
              <a:rPr lang="fr-FR" sz="1900" dirty="0" err="1" smtClean="0">
                <a:solidFill>
                  <a:schemeClr val="tx2"/>
                </a:solidFill>
                <a:latin typeface="+mj-lt"/>
                <a:ea typeface="+mj-ea"/>
                <a:cs typeface="+mj-cs"/>
              </a:rPr>
              <a:t>Multistation</a:t>
            </a:r>
            <a:r>
              <a:rPr lang="fr-FR" sz="1900" dirty="0" smtClean="0">
                <a:solidFill>
                  <a:schemeClr val="tx2"/>
                </a:solidFill>
                <a:latin typeface="+mj-lt"/>
                <a:ea typeface="+mj-ea"/>
                <a:cs typeface="+mj-cs"/>
              </a:rPr>
              <a:t> Access Unit) qui va donner successivement "la parole" à chacun d'</a:t>
            </a:r>
            <a:r>
              <a:rPr lang="fr-FR" sz="1900" dirty="0" err="1" smtClean="0">
                <a:solidFill>
                  <a:schemeClr val="tx2"/>
                </a:solidFill>
                <a:latin typeface="+mj-lt"/>
                <a:ea typeface="+mj-ea"/>
                <a:cs typeface="+mj-cs"/>
              </a:rPr>
              <a:t>entre-eux</a:t>
            </a:r>
            <a:r>
              <a:rPr lang="fr-FR" sz="1900" dirty="0" smtClean="0">
                <a:solidFill>
                  <a:schemeClr val="tx2"/>
                </a:solidFill>
                <a:latin typeface="+mj-lt"/>
                <a:ea typeface="+mj-ea"/>
                <a:cs typeface="+mj-cs"/>
              </a:rPr>
              <a:t>.</a:t>
            </a:r>
            <a:endParaRPr lang="en-US" sz="1900" dirty="0" smtClean="0">
              <a:solidFill>
                <a:schemeClr val="tx2"/>
              </a:solidFill>
              <a:latin typeface="+mj-lt"/>
              <a:ea typeface="+mj-ea"/>
              <a:cs typeface="+mj-cs"/>
            </a:endParaRPr>
          </a:p>
        </p:txBody>
      </p:sp>
      <p:pic>
        <p:nvPicPr>
          <p:cNvPr id="4" name="Image 3" descr="technologies-images-repartit.gif"/>
          <p:cNvPicPr>
            <a:picLocks noChangeAspect="1"/>
          </p:cNvPicPr>
          <p:nvPr/>
        </p:nvPicPr>
        <p:blipFill>
          <a:blip r:embed="rId2"/>
          <a:stretch>
            <a:fillRect/>
          </a:stretch>
        </p:blipFill>
        <p:spPr>
          <a:xfrm>
            <a:off x="2714612" y="4929198"/>
            <a:ext cx="3571900" cy="10096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2"/>
          </p:nvPr>
        </p:nvSpPr>
        <p:spPr>
          <a:noFill/>
          <a:ln>
            <a:miter lim="800000"/>
            <a:headEnd/>
            <a:tailEnd/>
          </a:ln>
        </p:spPr>
        <p:txBody>
          <a:bodyPr/>
          <a:lstStyle/>
          <a:p>
            <a:fld id="{C50CD006-9689-4AA8-BD0D-A6D1406AE159}" type="slidenum">
              <a:rPr lang="en-US" smtClean="0"/>
              <a:pPr/>
              <a:t>26</a:t>
            </a:fld>
            <a:endParaRPr lang="en-US" smtClean="0"/>
          </a:p>
        </p:txBody>
      </p:sp>
      <p:sp>
        <p:nvSpPr>
          <p:cNvPr id="21507" name="Rectangle 2"/>
          <p:cNvSpPr>
            <a:spLocks noGrp="1" noChangeArrowheads="1"/>
          </p:cNvSpPr>
          <p:nvPr>
            <p:ph type="title"/>
          </p:nvPr>
        </p:nvSpPr>
        <p:spPr>
          <a:xfrm>
            <a:off x="428596" y="274638"/>
            <a:ext cx="8715404" cy="685800"/>
          </a:xfrm>
        </p:spPr>
        <p:txBody>
          <a:bodyPr>
            <a:normAutofit/>
          </a:bodyPr>
          <a:lstStyle/>
          <a:p>
            <a:pPr eaLnBrk="1" hangingPunct="1"/>
            <a:r>
              <a:rPr lang="en-US" dirty="0" smtClean="0">
                <a:effectLst>
                  <a:outerShdw blurRad="38100" dist="38100" dir="2700000" algn="tl">
                    <a:srgbClr val="000000">
                      <a:alpha val="43137"/>
                    </a:srgbClr>
                  </a:outerShdw>
                </a:effectLst>
              </a:rPr>
              <a:t>LANs, MANs, et WANs</a:t>
            </a:r>
          </a:p>
        </p:txBody>
      </p:sp>
      <p:sp>
        <p:nvSpPr>
          <p:cNvPr id="21508" name="Text Box 3"/>
          <p:cNvSpPr txBox="1">
            <a:spLocks noChangeArrowheads="1"/>
          </p:cNvSpPr>
          <p:nvPr/>
        </p:nvSpPr>
        <p:spPr bwMode="auto">
          <a:xfrm>
            <a:off x="304800" y="1828800"/>
            <a:ext cx="8610600" cy="2862322"/>
          </a:xfrm>
          <a:prstGeom prst="rect">
            <a:avLst/>
          </a:prstGeom>
          <a:noFill/>
          <a:ln w="57150">
            <a:noFill/>
            <a:miter lim="800000"/>
            <a:headEnd/>
            <a:tailEnd/>
          </a:ln>
          <a:effectLst/>
        </p:spPr>
        <p:txBody>
          <a:bodyPr>
            <a:spAutoFit/>
          </a:bodyPr>
          <a:lstStyle/>
          <a:p>
            <a:pPr algn="just">
              <a:buFont typeface="Arial" pitchFamily="34" charset="0"/>
              <a:buChar char="•"/>
            </a:pPr>
            <a:r>
              <a:rPr lang="en-US" dirty="0" smtClean="0">
                <a:solidFill>
                  <a:schemeClr val="tx2"/>
                </a:solidFill>
                <a:latin typeface="+mj-lt"/>
                <a:ea typeface="+mj-ea"/>
                <a:cs typeface="+mj-cs"/>
              </a:rPr>
              <a:t> </a:t>
            </a:r>
            <a:r>
              <a:rPr lang="fr-FR" dirty="0" smtClean="0">
                <a:solidFill>
                  <a:schemeClr val="tx2"/>
                </a:solidFill>
                <a:latin typeface="+mj-lt"/>
                <a:ea typeface="+mj-ea"/>
                <a:cs typeface="+mj-cs"/>
              </a:rPr>
              <a:t>la première solution été la création du réseau local (LAN), cette norme a fournit un ensemble de directives pour la création du matériel réseau et des logiciels.</a:t>
            </a:r>
            <a:endParaRPr lang="en-US" dirty="0" smtClean="0">
              <a:solidFill>
                <a:schemeClr val="tx2"/>
              </a:solidFill>
              <a:latin typeface="+mj-lt"/>
              <a:ea typeface="+mj-ea"/>
              <a:cs typeface="+mj-cs"/>
            </a:endParaRPr>
          </a:p>
          <a:p>
            <a:pPr algn="just">
              <a:buFont typeface="Arial" pitchFamily="34" charset="0"/>
              <a:buChar char="•"/>
            </a:pPr>
            <a:endParaRPr lang="en-US" dirty="0" smtClean="0">
              <a:solidFill>
                <a:schemeClr val="tx2"/>
              </a:solidFill>
              <a:latin typeface="+mj-lt"/>
              <a:ea typeface="+mj-ea"/>
              <a:cs typeface="+mj-cs"/>
            </a:endParaRPr>
          </a:p>
          <a:p>
            <a:pPr algn="just">
              <a:buFont typeface="Arial" pitchFamily="34" charset="0"/>
              <a:buChar char="•"/>
            </a:pPr>
            <a:r>
              <a:rPr lang="fr-FR" dirty="0" smtClean="0">
                <a:solidFill>
                  <a:schemeClr val="tx2"/>
                </a:solidFill>
                <a:latin typeface="+mj-lt"/>
                <a:ea typeface="+mj-ea"/>
                <a:cs typeface="+mj-cs"/>
              </a:rPr>
              <a:t>L’objectif c'était de trouver une façon pour que les informations se déplacent efficacement et rapidement, non seulement au sein d'une entreprise, mais aussi d'une entreprise à l'autre.</a:t>
            </a:r>
          </a:p>
          <a:p>
            <a:pPr algn="just">
              <a:buFont typeface="Arial" pitchFamily="34" charset="0"/>
              <a:buChar char="•"/>
            </a:pPr>
            <a:endParaRPr lang="fr-FR" dirty="0" smtClean="0">
              <a:solidFill>
                <a:schemeClr val="tx2"/>
              </a:solidFill>
              <a:latin typeface="+mj-lt"/>
              <a:ea typeface="+mj-ea"/>
              <a:cs typeface="+mj-cs"/>
            </a:endParaRPr>
          </a:p>
          <a:p>
            <a:pPr algn="just">
              <a:buFont typeface="Arial" pitchFamily="34" charset="0"/>
              <a:buChar char="•"/>
            </a:pPr>
            <a:r>
              <a:rPr lang="fr-FR" dirty="0" smtClean="0">
                <a:solidFill>
                  <a:schemeClr val="tx2"/>
                </a:solidFill>
                <a:latin typeface="+mj-lt"/>
                <a:ea typeface="+mj-ea"/>
                <a:cs typeface="+mj-cs"/>
              </a:rPr>
              <a:t>La solution a été la création de réseaux métropolitains (MAN) et réseaux étendus (WAN).</a:t>
            </a:r>
            <a:endParaRPr lang="en-US" dirty="0" smtClean="0">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ln>
            <a:miter lim="800000"/>
            <a:headEnd/>
            <a:tailEnd/>
          </a:ln>
        </p:spPr>
        <p:txBody>
          <a:bodyPr/>
          <a:lstStyle/>
          <a:p>
            <a:fld id="{0E4F39C3-1EBA-483B-861E-4F8D6ADF92F3}" type="slidenum">
              <a:rPr lang="en-US" smtClean="0"/>
              <a:pPr/>
              <a:t>27</a:t>
            </a:fld>
            <a:endParaRPr lang="en-US" smtClean="0"/>
          </a:p>
        </p:txBody>
      </p:sp>
      <p:sp>
        <p:nvSpPr>
          <p:cNvPr id="22531" name="Rectangle 2"/>
          <p:cNvSpPr>
            <a:spLocks noGrp="1" noChangeArrowheads="1"/>
          </p:cNvSpPr>
          <p:nvPr>
            <p:ph type="title"/>
          </p:nvPr>
        </p:nvSpPr>
        <p:spPr>
          <a:xfrm>
            <a:off x="457200" y="152400"/>
            <a:ext cx="8305800" cy="762000"/>
          </a:xfrm>
        </p:spPr>
        <p:txBody>
          <a:bodyPr>
            <a:normAutofit/>
          </a:bodyPr>
          <a:lstStyle/>
          <a:p>
            <a:pPr eaLnBrk="1" hangingPunct="1"/>
            <a:r>
              <a:rPr lang="en-US" dirty="0" smtClean="0">
                <a:effectLst>
                  <a:outerShdw blurRad="38100" dist="38100" dir="2700000" algn="tl">
                    <a:srgbClr val="000000">
                      <a:alpha val="43137"/>
                    </a:srgbClr>
                  </a:outerShdw>
                </a:effectLst>
              </a:rPr>
              <a:t>LANs</a:t>
            </a:r>
          </a:p>
        </p:txBody>
      </p:sp>
      <p:pic>
        <p:nvPicPr>
          <p:cNvPr id="22532" name="Picture 6"/>
          <p:cNvPicPr>
            <a:picLocks noChangeAspect="1" noChangeArrowheads="1"/>
          </p:cNvPicPr>
          <p:nvPr/>
        </p:nvPicPr>
        <p:blipFill>
          <a:blip r:embed="rId2"/>
          <a:srcRect/>
          <a:stretch>
            <a:fillRect/>
          </a:stretch>
        </p:blipFill>
        <p:spPr bwMode="auto">
          <a:xfrm>
            <a:off x="133350" y="4071942"/>
            <a:ext cx="8991600" cy="2271706"/>
          </a:xfrm>
          <a:prstGeom prst="rect">
            <a:avLst/>
          </a:prstGeom>
          <a:noFill/>
          <a:ln w="9525" algn="ctr">
            <a:noFill/>
            <a:miter lim="800000"/>
            <a:headEnd/>
            <a:tailEnd/>
          </a:ln>
          <a:effectLst/>
        </p:spPr>
      </p:pic>
      <p:sp>
        <p:nvSpPr>
          <p:cNvPr id="6" name="Text Box 3"/>
          <p:cNvSpPr txBox="1">
            <a:spLocks noChangeArrowheads="1"/>
          </p:cNvSpPr>
          <p:nvPr/>
        </p:nvSpPr>
        <p:spPr bwMode="auto">
          <a:xfrm>
            <a:off x="457200" y="1373188"/>
            <a:ext cx="8229600" cy="2031325"/>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defRPr/>
            </a:pPr>
            <a:r>
              <a:rPr lang="en-US" dirty="0">
                <a:solidFill>
                  <a:schemeClr val="tx2"/>
                </a:solidFill>
                <a:latin typeface="+mj-lt"/>
                <a:ea typeface="+mj-ea"/>
                <a:cs typeface="+mj-cs"/>
              </a:rPr>
              <a:t>Les </a:t>
            </a:r>
            <a:r>
              <a:rPr lang="en-US" dirty="0" err="1">
                <a:solidFill>
                  <a:schemeClr val="tx2"/>
                </a:solidFill>
                <a:latin typeface="+mj-lt"/>
                <a:ea typeface="+mj-ea"/>
                <a:cs typeface="+mj-cs"/>
              </a:rPr>
              <a:t>réseaux</a:t>
            </a:r>
            <a:r>
              <a:rPr lang="en-US" dirty="0">
                <a:solidFill>
                  <a:schemeClr val="tx2"/>
                </a:solidFill>
                <a:latin typeface="+mj-lt"/>
                <a:ea typeface="+mj-ea"/>
                <a:cs typeface="+mj-cs"/>
              </a:rPr>
              <a:t> LAN </a:t>
            </a:r>
            <a:r>
              <a:rPr lang="en-US" dirty="0" err="1">
                <a:solidFill>
                  <a:schemeClr val="tx2"/>
                </a:solidFill>
                <a:latin typeface="+mj-lt"/>
                <a:ea typeface="+mj-ea"/>
                <a:cs typeface="+mj-cs"/>
              </a:rPr>
              <a:t>sont</a:t>
            </a:r>
            <a:r>
              <a:rPr lang="en-US" dirty="0">
                <a:solidFill>
                  <a:schemeClr val="tx2"/>
                </a:solidFill>
                <a:latin typeface="+mj-lt"/>
                <a:ea typeface="+mj-ea"/>
                <a:cs typeface="+mj-cs"/>
              </a:rPr>
              <a:t> </a:t>
            </a:r>
            <a:r>
              <a:rPr lang="en-US" dirty="0" err="1">
                <a:solidFill>
                  <a:schemeClr val="tx2"/>
                </a:solidFill>
                <a:latin typeface="+mj-lt"/>
                <a:ea typeface="+mj-ea"/>
                <a:cs typeface="+mj-cs"/>
              </a:rPr>
              <a:t>conçues</a:t>
            </a:r>
            <a:r>
              <a:rPr lang="en-US" dirty="0">
                <a:solidFill>
                  <a:schemeClr val="tx2"/>
                </a:solidFill>
                <a:latin typeface="+mj-lt"/>
                <a:ea typeface="+mj-ea"/>
                <a:cs typeface="+mj-cs"/>
              </a:rPr>
              <a:t> pour:</a:t>
            </a:r>
          </a:p>
          <a:p>
            <a:pPr algn="just">
              <a:defRPr/>
            </a:pPr>
            <a:endParaRPr lang="fr-FR" dirty="0" smtClean="0">
              <a:solidFill>
                <a:schemeClr val="tx2"/>
              </a:solidFill>
              <a:latin typeface="+mj-lt"/>
              <a:ea typeface="+mj-ea"/>
              <a:cs typeface="+mj-cs"/>
            </a:endParaRPr>
          </a:p>
          <a:p>
            <a:pPr algn="just">
              <a:defRPr/>
            </a:pPr>
            <a:endParaRPr lang="en-US" dirty="0">
              <a:solidFill>
                <a:schemeClr val="tx2"/>
              </a:solidFill>
              <a:latin typeface="+mj-lt"/>
              <a:ea typeface="+mj-ea"/>
              <a:cs typeface="+mj-cs"/>
            </a:endParaRPr>
          </a:p>
          <a:p>
            <a:pPr marL="285750" indent="-285750" algn="just">
              <a:buFont typeface="Arial" pitchFamily="34" charset="0"/>
              <a:buChar char="•"/>
              <a:defRPr/>
            </a:pPr>
            <a:r>
              <a:rPr lang="en-US" dirty="0" err="1">
                <a:solidFill>
                  <a:schemeClr val="tx2"/>
                </a:solidFill>
                <a:latin typeface="+mj-lt"/>
                <a:ea typeface="+mj-ea"/>
                <a:cs typeface="+mj-cs"/>
              </a:rPr>
              <a:t>Fonctionner</a:t>
            </a:r>
            <a:r>
              <a:rPr lang="en-US" dirty="0">
                <a:solidFill>
                  <a:schemeClr val="tx2"/>
                </a:solidFill>
                <a:latin typeface="+mj-lt"/>
                <a:ea typeface="+mj-ea"/>
                <a:cs typeface="+mj-cs"/>
              </a:rPr>
              <a:t> </a:t>
            </a:r>
            <a:r>
              <a:rPr lang="en-US" dirty="0" err="1">
                <a:solidFill>
                  <a:schemeClr val="tx2"/>
                </a:solidFill>
                <a:latin typeface="+mj-lt"/>
                <a:ea typeface="+mj-ea"/>
                <a:cs typeface="+mj-cs"/>
              </a:rPr>
              <a:t>sur</a:t>
            </a:r>
            <a:r>
              <a:rPr lang="en-US" dirty="0">
                <a:solidFill>
                  <a:schemeClr val="tx2"/>
                </a:solidFill>
                <a:latin typeface="+mj-lt"/>
                <a:ea typeface="+mj-ea"/>
                <a:cs typeface="+mj-cs"/>
              </a:rPr>
              <a:t> des </a:t>
            </a:r>
            <a:r>
              <a:rPr lang="fr-FR" dirty="0">
                <a:solidFill>
                  <a:schemeClr val="tx2"/>
                </a:solidFill>
                <a:latin typeface="+mj-lt"/>
                <a:ea typeface="+mj-ea"/>
                <a:cs typeface="+mj-cs"/>
              </a:rPr>
              <a:t>distances</a:t>
            </a:r>
            <a:r>
              <a:rPr lang="en-US" dirty="0">
                <a:solidFill>
                  <a:schemeClr val="tx2"/>
                </a:solidFill>
                <a:latin typeface="+mj-lt"/>
                <a:ea typeface="+mj-ea"/>
                <a:cs typeface="+mj-cs"/>
              </a:rPr>
              <a:t> </a:t>
            </a:r>
            <a:r>
              <a:rPr lang="en-US" dirty="0" err="1">
                <a:solidFill>
                  <a:schemeClr val="tx2"/>
                </a:solidFill>
                <a:latin typeface="+mj-lt"/>
                <a:ea typeface="+mj-ea"/>
                <a:cs typeface="+mj-cs"/>
              </a:rPr>
              <a:t>géographiques</a:t>
            </a:r>
            <a:r>
              <a:rPr lang="en-US" dirty="0">
                <a:solidFill>
                  <a:schemeClr val="tx2"/>
                </a:solidFill>
                <a:latin typeface="+mj-lt"/>
                <a:ea typeface="+mj-ea"/>
                <a:cs typeface="+mj-cs"/>
              </a:rPr>
              <a:t> </a:t>
            </a:r>
            <a:r>
              <a:rPr lang="en-US" dirty="0" err="1" smtClean="0">
                <a:solidFill>
                  <a:schemeClr val="tx2"/>
                </a:solidFill>
                <a:latin typeface="+mj-lt"/>
                <a:ea typeface="+mj-ea"/>
                <a:cs typeface="+mj-cs"/>
              </a:rPr>
              <a:t>limitées</a:t>
            </a:r>
            <a:r>
              <a:rPr lang="en-US" dirty="0" smtClean="0">
                <a:solidFill>
                  <a:schemeClr val="tx2"/>
                </a:solidFill>
                <a:latin typeface="+mj-lt"/>
                <a:ea typeface="+mj-ea"/>
                <a:cs typeface="+mj-cs"/>
              </a:rPr>
              <a:t>.</a:t>
            </a:r>
          </a:p>
          <a:p>
            <a:pPr marL="285750" indent="-285750" algn="just">
              <a:buFont typeface="Arial" pitchFamily="34" charset="0"/>
              <a:buChar char="•"/>
              <a:defRPr/>
            </a:pPr>
            <a:r>
              <a:rPr lang="fr-FR" dirty="0" smtClean="0">
                <a:solidFill>
                  <a:schemeClr val="tx2"/>
                </a:solidFill>
                <a:latin typeface="+mj-lt"/>
                <a:ea typeface="+mj-ea"/>
                <a:cs typeface="+mj-cs"/>
              </a:rPr>
              <a:t>contrôler </a:t>
            </a:r>
            <a:r>
              <a:rPr lang="fr-FR" dirty="0">
                <a:solidFill>
                  <a:schemeClr val="tx2"/>
                </a:solidFill>
                <a:latin typeface="+mj-lt"/>
                <a:ea typeface="+mj-ea"/>
                <a:cs typeface="+mj-cs"/>
              </a:rPr>
              <a:t>le réseau privé sous administration </a:t>
            </a:r>
            <a:r>
              <a:rPr lang="fr-FR" dirty="0" smtClean="0">
                <a:solidFill>
                  <a:schemeClr val="tx2"/>
                </a:solidFill>
                <a:latin typeface="+mj-lt"/>
                <a:ea typeface="+mj-ea"/>
                <a:cs typeface="+mj-cs"/>
              </a:rPr>
              <a:t>locale.</a:t>
            </a:r>
          </a:p>
          <a:p>
            <a:pPr marL="285750" indent="-285750" algn="just">
              <a:buFont typeface="Arial" pitchFamily="34" charset="0"/>
              <a:buChar char="•"/>
              <a:defRPr/>
            </a:pPr>
            <a:r>
              <a:rPr lang="fr-FR" dirty="0" smtClean="0">
                <a:solidFill>
                  <a:schemeClr val="tx2"/>
                </a:solidFill>
                <a:latin typeface="+mj-lt"/>
                <a:ea typeface="+mj-ea"/>
                <a:cs typeface="+mj-cs"/>
              </a:rPr>
              <a:t>fournir </a:t>
            </a:r>
            <a:r>
              <a:rPr lang="fr-FR" dirty="0">
                <a:solidFill>
                  <a:schemeClr val="tx2"/>
                </a:solidFill>
                <a:latin typeface="+mj-lt"/>
                <a:ea typeface="+mj-ea"/>
                <a:cs typeface="+mj-cs"/>
              </a:rPr>
              <a:t>une connectivité aux services </a:t>
            </a:r>
            <a:r>
              <a:rPr lang="fr-FR" dirty="0" smtClean="0">
                <a:solidFill>
                  <a:schemeClr val="tx2"/>
                </a:solidFill>
                <a:latin typeface="+mj-lt"/>
                <a:ea typeface="+mj-ea"/>
                <a:cs typeface="+mj-cs"/>
              </a:rPr>
              <a:t>locaux.</a:t>
            </a:r>
          </a:p>
          <a:p>
            <a:pPr marL="285750" indent="-285750" algn="just">
              <a:buFont typeface="Arial" pitchFamily="34" charset="0"/>
              <a:buChar char="•"/>
              <a:defRPr/>
            </a:pPr>
            <a:r>
              <a:rPr lang="fr-FR" dirty="0" smtClean="0">
                <a:solidFill>
                  <a:schemeClr val="tx2"/>
                </a:solidFill>
                <a:latin typeface="+mj-lt"/>
                <a:ea typeface="+mj-ea"/>
                <a:cs typeface="+mj-cs"/>
              </a:rPr>
              <a:t>connecter </a:t>
            </a:r>
            <a:r>
              <a:rPr lang="fr-FR" dirty="0">
                <a:solidFill>
                  <a:schemeClr val="tx2"/>
                </a:solidFill>
                <a:latin typeface="+mj-lt"/>
                <a:ea typeface="+mj-ea"/>
                <a:cs typeface="+mj-cs"/>
              </a:rPr>
              <a:t>des périphériques physiquement adjacents.</a:t>
            </a:r>
            <a:endParaRPr lang="en-US" dirty="0">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miter lim="800000"/>
            <a:headEnd/>
            <a:tailEnd/>
          </a:ln>
        </p:spPr>
        <p:txBody>
          <a:bodyPr/>
          <a:lstStyle/>
          <a:p>
            <a:fld id="{BC1C1FB1-AA1A-40EA-B0AC-2E58074AFE2B}" type="slidenum">
              <a:rPr lang="en-US" smtClean="0"/>
              <a:pPr/>
              <a:t>28</a:t>
            </a:fld>
            <a:endParaRPr lang="en-US" smtClean="0"/>
          </a:p>
        </p:txBody>
      </p:sp>
      <p:sp>
        <p:nvSpPr>
          <p:cNvPr id="23555" name="Rectangle 2"/>
          <p:cNvSpPr>
            <a:spLocks noGrp="1" noChangeArrowheads="1"/>
          </p:cNvSpPr>
          <p:nvPr>
            <p:ph type="title"/>
          </p:nvPr>
        </p:nvSpPr>
        <p:spPr>
          <a:xfrm>
            <a:off x="457200" y="152400"/>
            <a:ext cx="8305800" cy="762000"/>
          </a:xfrm>
        </p:spPr>
        <p:txBody>
          <a:bodyPr>
            <a:normAutofit/>
          </a:bodyPr>
          <a:lstStyle/>
          <a:p>
            <a:r>
              <a:rPr lang="en-US" dirty="0" smtClean="0">
                <a:effectLst>
                  <a:outerShdw blurRad="38100" dist="38100" dir="2700000" algn="tl">
                    <a:srgbClr val="000000">
                      <a:alpha val="43137"/>
                    </a:srgbClr>
                  </a:outerShdw>
                </a:effectLst>
              </a:rPr>
              <a:t>WANs</a:t>
            </a:r>
          </a:p>
        </p:txBody>
      </p:sp>
      <p:pic>
        <p:nvPicPr>
          <p:cNvPr id="23556" name="Picture 6"/>
          <p:cNvPicPr>
            <a:picLocks noChangeAspect="1" noChangeArrowheads="1"/>
          </p:cNvPicPr>
          <p:nvPr/>
        </p:nvPicPr>
        <p:blipFill>
          <a:blip r:embed="rId2"/>
          <a:srcRect/>
          <a:stretch>
            <a:fillRect/>
          </a:stretch>
        </p:blipFill>
        <p:spPr bwMode="auto">
          <a:xfrm>
            <a:off x="341313" y="4114800"/>
            <a:ext cx="8775700" cy="2590800"/>
          </a:xfrm>
          <a:prstGeom prst="rect">
            <a:avLst/>
          </a:prstGeom>
          <a:noFill/>
          <a:ln w="9525" algn="ctr">
            <a:noFill/>
            <a:miter lim="800000"/>
            <a:headEnd/>
            <a:tailEnd/>
          </a:ln>
          <a:effectLst/>
        </p:spPr>
      </p:pic>
      <p:sp>
        <p:nvSpPr>
          <p:cNvPr id="7" name="Text Box 3"/>
          <p:cNvSpPr txBox="1">
            <a:spLocks noChangeArrowheads="1"/>
          </p:cNvSpPr>
          <p:nvPr/>
        </p:nvSpPr>
        <p:spPr bwMode="auto">
          <a:xfrm>
            <a:off x="457200" y="1373188"/>
            <a:ext cx="8229600" cy="2031325"/>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defRPr/>
            </a:pPr>
            <a:r>
              <a:rPr lang="en-US" dirty="0" err="1">
                <a:solidFill>
                  <a:schemeClr val="tx2"/>
                </a:solidFill>
                <a:latin typeface="+mj-lt"/>
                <a:ea typeface="+mj-ea"/>
                <a:cs typeface="+mj-cs"/>
              </a:rPr>
              <a:t>Les réseaux WAN sont conçues pour:</a:t>
            </a:r>
          </a:p>
          <a:p>
            <a:pPr algn="just">
              <a:defRPr/>
            </a:pPr>
            <a:endParaRPr lang="en-US" dirty="0" err="1">
              <a:solidFill>
                <a:schemeClr val="tx2"/>
              </a:solidFill>
              <a:latin typeface="+mj-lt"/>
              <a:ea typeface="+mj-ea"/>
              <a:cs typeface="+mj-cs"/>
            </a:endParaRPr>
          </a:p>
          <a:p>
            <a:pPr marL="285750" indent="-285750" algn="just">
              <a:buFont typeface="Arial" pitchFamily="34" charset="0"/>
              <a:buChar char="•"/>
              <a:defRPr/>
            </a:pPr>
            <a:r>
              <a:rPr lang="en-US" dirty="0" err="1">
                <a:solidFill>
                  <a:schemeClr val="tx2"/>
                </a:solidFill>
                <a:latin typeface="+mj-lt"/>
                <a:ea typeface="+mj-ea"/>
                <a:cs typeface="+mj-cs"/>
              </a:rPr>
              <a:t>Fonctionner sur des </a:t>
            </a:r>
            <a:r>
              <a:rPr lang="fr-FR" dirty="0">
                <a:solidFill>
                  <a:schemeClr val="tx2"/>
                </a:solidFill>
                <a:latin typeface="+mj-lt"/>
                <a:ea typeface="+mj-ea"/>
                <a:cs typeface="+mj-cs"/>
              </a:rPr>
              <a:t>distances</a:t>
            </a:r>
            <a:r>
              <a:rPr lang="en-US" dirty="0">
                <a:solidFill>
                  <a:schemeClr val="tx2"/>
                </a:solidFill>
                <a:latin typeface="+mj-lt"/>
                <a:ea typeface="+mj-ea"/>
                <a:cs typeface="+mj-cs"/>
              </a:rPr>
              <a:t> </a:t>
            </a:r>
            <a:r>
              <a:rPr lang="en-US" dirty="0" err="1" smtClean="0">
                <a:solidFill>
                  <a:schemeClr val="tx2"/>
                </a:solidFill>
                <a:latin typeface="+mj-lt"/>
                <a:ea typeface="+mj-ea"/>
                <a:cs typeface="+mj-cs"/>
              </a:rPr>
              <a:t>importantes</a:t>
            </a:r>
            <a:r>
              <a:rPr lang="en-US" dirty="0" smtClean="0">
                <a:solidFill>
                  <a:schemeClr val="tx2"/>
                </a:solidFill>
                <a:latin typeface="+mj-lt"/>
                <a:ea typeface="+mj-ea"/>
                <a:cs typeface="+mj-cs"/>
              </a:rPr>
              <a:t>.</a:t>
            </a:r>
          </a:p>
          <a:p>
            <a:pPr marL="285750" indent="-285750" algn="just">
              <a:buFont typeface="Arial" pitchFamily="34" charset="0"/>
              <a:buChar char="•"/>
              <a:defRPr/>
            </a:pPr>
            <a:r>
              <a:rPr lang="fr-FR" dirty="0" smtClean="0">
                <a:solidFill>
                  <a:schemeClr val="tx2"/>
                </a:solidFill>
                <a:latin typeface="+mj-lt"/>
                <a:ea typeface="+mj-ea"/>
                <a:cs typeface="+mj-cs"/>
              </a:rPr>
              <a:t>permettre </a:t>
            </a:r>
            <a:r>
              <a:rPr lang="fr-FR" dirty="0">
                <a:solidFill>
                  <a:schemeClr val="tx2"/>
                </a:solidFill>
                <a:latin typeface="+mj-lt"/>
                <a:ea typeface="+mj-ea"/>
                <a:cs typeface="+mj-cs"/>
              </a:rPr>
              <a:t>un accès aux interfaces séries fonctionnent à des vitesses </a:t>
            </a:r>
            <a:r>
              <a:rPr lang="fr-FR" dirty="0" smtClean="0">
                <a:solidFill>
                  <a:schemeClr val="tx2"/>
                </a:solidFill>
                <a:latin typeface="+mj-lt"/>
                <a:ea typeface="+mj-ea"/>
                <a:cs typeface="+mj-cs"/>
              </a:rPr>
              <a:t>inférieures</a:t>
            </a:r>
          </a:p>
          <a:p>
            <a:pPr marL="285750" indent="-285750" algn="just">
              <a:buFont typeface="Arial" pitchFamily="34" charset="0"/>
              <a:buChar char="•"/>
              <a:defRPr/>
            </a:pPr>
            <a:r>
              <a:rPr lang="fr-FR" dirty="0" smtClean="0">
                <a:solidFill>
                  <a:schemeClr val="tx2"/>
                </a:solidFill>
                <a:latin typeface="+mj-lt"/>
                <a:ea typeface="+mj-ea"/>
                <a:cs typeface="+mj-cs"/>
              </a:rPr>
              <a:t>fournir </a:t>
            </a:r>
            <a:r>
              <a:rPr lang="fr-FR" dirty="0">
                <a:solidFill>
                  <a:schemeClr val="tx2"/>
                </a:solidFill>
                <a:latin typeface="+mj-lt"/>
                <a:ea typeface="+mj-ea"/>
                <a:cs typeface="+mj-cs"/>
              </a:rPr>
              <a:t>une connectivité à temps-continu et </a:t>
            </a:r>
            <a:r>
              <a:rPr lang="fr-FR" dirty="0" smtClean="0">
                <a:solidFill>
                  <a:schemeClr val="tx2"/>
                </a:solidFill>
                <a:latin typeface="+mj-lt"/>
                <a:ea typeface="+mj-ea"/>
                <a:cs typeface="+mj-cs"/>
              </a:rPr>
              <a:t>partiel.</a:t>
            </a:r>
          </a:p>
          <a:p>
            <a:pPr marL="285750" indent="-285750" algn="just">
              <a:buFont typeface="Arial" pitchFamily="34" charset="0"/>
              <a:buChar char="•"/>
              <a:defRPr/>
            </a:pPr>
            <a:r>
              <a:rPr lang="fr-FR" dirty="0" smtClean="0">
                <a:solidFill>
                  <a:schemeClr val="tx2"/>
                </a:solidFill>
                <a:latin typeface="+mj-lt"/>
                <a:ea typeface="+mj-ea"/>
                <a:cs typeface="+mj-cs"/>
              </a:rPr>
              <a:t>connecter </a:t>
            </a:r>
            <a:r>
              <a:rPr lang="fr-FR" dirty="0">
                <a:solidFill>
                  <a:schemeClr val="tx2"/>
                </a:solidFill>
                <a:latin typeface="+mj-lt"/>
                <a:ea typeface="+mj-ea"/>
                <a:cs typeface="+mj-cs"/>
              </a:rPr>
              <a:t>des périphériques séparés sur de larges zones</a:t>
            </a:r>
            <a:endParaRPr lang="en-US" dirty="0" err="1">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a:ln>
            <a:miter lim="800000"/>
            <a:headEnd/>
            <a:tailEnd/>
          </a:ln>
        </p:spPr>
        <p:txBody>
          <a:bodyPr/>
          <a:lstStyle/>
          <a:p>
            <a:fld id="{50F6A9F4-D592-4C14-943A-1FFDF3C0FEFA}" type="slidenum">
              <a:rPr lang="en-US" smtClean="0"/>
              <a:pPr/>
              <a:t>29</a:t>
            </a:fld>
            <a:endParaRPr lang="en-US" smtClean="0"/>
          </a:p>
        </p:txBody>
      </p:sp>
      <p:sp>
        <p:nvSpPr>
          <p:cNvPr id="24579" name="Rectangle 2"/>
          <p:cNvSpPr>
            <a:spLocks noGrp="1" noChangeArrowheads="1"/>
          </p:cNvSpPr>
          <p:nvPr>
            <p:ph type="title"/>
          </p:nvPr>
        </p:nvSpPr>
        <p:spPr>
          <a:xfrm>
            <a:off x="457200" y="152400"/>
            <a:ext cx="8305800" cy="838200"/>
          </a:xfrm>
        </p:spPr>
        <p:txBody>
          <a:bodyPr>
            <a:normAutofit/>
          </a:bodyPr>
          <a:lstStyle/>
          <a:p>
            <a:pPr eaLnBrk="1" hangingPunct="1"/>
            <a:r>
              <a:rPr lang="en-US" dirty="0" err="1" smtClean="0">
                <a:effectLst>
                  <a:outerShdw blurRad="38100" dist="38100" dir="2700000" algn="tl">
                    <a:srgbClr val="000000">
                      <a:alpha val="43137"/>
                    </a:srgbClr>
                  </a:outerShdw>
                </a:effectLst>
              </a:rPr>
              <a:t>Réseaux</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Privés</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Virtuels</a:t>
            </a:r>
            <a:endParaRPr lang="en-US" dirty="0" smtClean="0">
              <a:effectLst>
                <a:outerShdw blurRad="38100" dist="38100" dir="2700000" algn="tl">
                  <a:srgbClr val="000000">
                    <a:alpha val="43137"/>
                  </a:srgbClr>
                </a:outerShdw>
              </a:effectLst>
            </a:endParaRPr>
          </a:p>
        </p:txBody>
      </p:sp>
      <p:sp>
        <p:nvSpPr>
          <p:cNvPr id="576515" name="Text Box 3"/>
          <p:cNvSpPr txBox="1">
            <a:spLocks noChangeArrowheads="1"/>
          </p:cNvSpPr>
          <p:nvPr/>
        </p:nvSpPr>
        <p:spPr bwMode="auto">
          <a:xfrm>
            <a:off x="457200" y="1447800"/>
            <a:ext cx="8229600" cy="1631216"/>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defRPr/>
            </a:pPr>
            <a:r>
              <a:rPr lang="fr-FR" sz="2000" dirty="0" err="1">
                <a:solidFill>
                  <a:schemeClr val="tx2"/>
                </a:solidFill>
                <a:latin typeface="+mj-lt"/>
                <a:ea typeface="+mj-ea"/>
                <a:cs typeface="+mj-cs"/>
              </a:rPr>
              <a:t>Un VPN est un réseau privé qui est construit au sein d'une infrastructure de réseau public comme l'Internet mondial. Le  télétravailleur peut accéder au réseau du siège de la société par le biais de l'Internet en créant un tunnel sécurisé entre le PC du télétravailleur et un routeur VPN dans le siège.</a:t>
            </a:r>
            <a:endParaRPr lang="en-US" sz="2000" dirty="0" err="1">
              <a:solidFill>
                <a:schemeClr val="tx2"/>
              </a:solidFill>
              <a:latin typeface="+mj-lt"/>
              <a:ea typeface="+mj-ea"/>
              <a:cs typeface="+mj-cs"/>
            </a:endParaRPr>
          </a:p>
        </p:txBody>
      </p:sp>
      <p:graphicFrame>
        <p:nvGraphicFramePr>
          <p:cNvPr id="576516" name="Object 4"/>
          <p:cNvGraphicFramePr>
            <a:graphicFrameLocks noGrp="1" noChangeAspect="1"/>
          </p:cNvGraphicFramePr>
          <p:nvPr>
            <p:ph idx="1"/>
          </p:nvPr>
        </p:nvGraphicFramePr>
        <p:xfrm>
          <a:off x="457200" y="3962400"/>
          <a:ext cx="8229600" cy="2616200"/>
        </p:xfrm>
        <a:graphic>
          <a:graphicData uri="http://schemas.openxmlformats.org/presentationml/2006/ole">
            <mc:AlternateContent xmlns:mc="http://schemas.openxmlformats.org/markup-compatibility/2006">
              <mc:Choice xmlns:v="urn:schemas-microsoft-com:vml" Requires="v">
                <p:oleObj spid="_x0000_s10263" name="Bitmap Image" r:id="rId4" imgW="5342857" imgH="3495238" progId="PBrush">
                  <p:embed/>
                </p:oleObj>
              </mc:Choice>
              <mc:Fallback>
                <p:oleObj name="Bitmap Image" r:id="rId4" imgW="5342857" imgH="3495238"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962400"/>
                        <a:ext cx="8229600" cy="2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576516"/>
                                        </p:tgtEl>
                                        <p:attrNameLst>
                                          <p:attrName>style.visibility</p:attrName>
                                        </p:attrNameLst>
                                      </p:cBhvr>
                                      <p:to>
                                        <p:strVal val="visible"/>
                                      </p:to>
                                    </p:set>
                                    <p:anim to="" calcmode="lin" valueType="num">
                                      <p:cBhvr>
                                        <p:cTn id="7" dur="1" fill="hold"/>
                                        <p:tgtEl>
                                          <p:spTgt spid="57651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miter lim="800000"/>
            <a:headEnd/>
            <a:tailEnd/>
          </a:ln>
        </p:spPr>
        <p:txBody>
          <a:bodyPr/>
          <a:lstStyle/>
          <a:p>
            <a:fld id="{08A57170-583C-4A0E-A40F-95EC0796C3BF}" type="slidenum">
              <a:rPr lang="en-US" smtClean="0"/>
              <a:pPr/>
              <a:t>3</a:t>
            </a:fld>
            <a:endParaRPr lang="en-US" smtClean="0"/>
          </a:p>
        </p:txBody>
      </p:sp>
      <p:sp>
        <p:nvSpPr>
          <p:cNvPr id="4" name="Rectangle 3"/>
          <p:cNvSpPr/>
          <p:nvPr/>
        </p:nvSpPr>
        <p:spPr>
          <a:xfrm>
            <a:off x="785786" y="5000636"/>
            <a:ext cx="7786742" cy="78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p:cNvSpPr txBox="1"/>
          <p:nvPr/>
        </p:nvSpPr>
        <p:spPr>
          <a:xfrm>
            <a:off x="1214414" y="4071942"/>
            <a:ext cx="6929486" cy="523220"/>
          </a:xfrm>
          <a:prstGeom prst="rect">
            <a:avLst/>
          </a:prstGeom>
          <a:noFill/>
        </p:spPr>
        <p:txBody>
          <a:bodyPr wrap="square" rtlCol="0">
            <a:spAutoFit/>
          </a:bodyPr>
          <a:lstStyle/>
          <a:p>
            <a:pPr algn="r"/>
            <a:r>
              <a:rPr lang="fr-FR" sz="2800" dirty="0" smtClean="0">
                <a:solidFill>
                  <a:schemeClr val="bg2">
                    <a:lumMod val="25000"/>
                  </a:schemeClr>
                </a:solidFill>
                <a:effectLst>
                  <a:outerShdw blurRad="38100" dist="38100" dir="2700000" algn="tl">
                    <a:srgbClr val="000000">
                      <a:alpha val="43137"/>
                    </a:srgbClr>
                  </a:outerShdw>
                </a:effectLst>
                <a:latin typeface="+mj-lt"/>
              </a:rPr>
              <a:t>Présentation</a:t>
            </a:r>
            <a:endParaRPr lang="en-US" sz="2800" dirty="0">
              <a:solidFill>
                <a:schemeClr val="bg2">
                  <a:lumMod val="25000"/>
                </a:schemeClr>
              </a:solidFill>
              <a:effectLst>
                <a:outerShdw blurRad="38100" dist="38100" dir="2700000" algn="tl">
                  <a:srgbClr val="000000">
                    <a:alpha val="43137"/>
                  </a:srgbClr>
                </a:outerShdw>
              </a:effectLst>
              <a:latin typeface="+mj-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Slide Number Placeholder 6"/>
          <p:cNvSpPr>
            <a:spLocks noGrp="1"/>
          </p:cNvSpPr>
          <p:nvPr>
            <p:ph type="sldNum" sz="quarter" idx="12"/>
          </p:nvPr>
        </p:nvSpPr>
        <p:spPr>
          <a:noFill/>
          <a:ln>
            <a:miter lim="800000"/>
            <a:headEnd/>
            <a:tailEnd/>
          </a:ln>
        </p:spPr>
        <p:txBody>
          <a:bodyPr/>
          <a:lstStyle/>
          <a:p>
            <a:fld id="{E7BAD348-1FF9-4193-8E5E-1441C2C01AB1}" type="slidenum">
              <a:rPr lang="en-US" smtClean="0"/>
              <a:pPr/>
              <a:t>30</a:t>
            </a:fld>
            <a:endParaRPr lang="en-US" smtClean="0"/>
          </a:p>
        </p:txBody>
      </p:sp>
      <p:sp>
        <p:nvSpPr>
          <p:cNvPr id="25603" name="Rectangle 2"/>
          <p:cNvSpPr>
            <a:spLocks noGrp="1" noChangeArrowheads="1"/>
          </p:cNvSpPr>
          <p:nvPr>
            <p:ph type="title"/>
          </p:nvPr>
        </p:nvSpPr>
        <p:spPr>
          <a:xfrm>
            <a:off x="457200" y="152400"/>
            <a:ext cx="8229600" cy="914400"/>
          </a:xfrm>
        </p:spPr>
        <p:txBody>
          <a:bodyPr>
            <a:normAutofit/>
          </a:bodyPr>
          <a:lstStyle/>
          <a:p>
            <a:pPr eaLnBrk="1" hangingPunct="1"/>
            <a:r>
              <a:rPr lang="en-US" dirty="0" smtClean="0">
                <a:effectLst>
                  <a:outerShdw blurRad="38100" dist="38100" dir="2700000" algn="tl">
                    <a:srgbClr val="000000">
                      <a:alpha val="43137"/>
                    </a:srgbClr>
                  </a:outerShdw>
                </a:effectLst>
              </a:rPr>
              <a:t>Bandwidth</a:t>
            </a:r>
          </a:p>
        </p:txBody>
      </p:sp>
      <p:sp>
        <p:nvSpPr>
          <p:cNvPr id="6" name="Text Box 3"/>
          <p:cNvSpPr txBox="1">
            <a:spLocks noChangeArrowheads="1"/>
          </p:cNvSpPr>
          <p:nvPr/>
        </p:nvSpPr>
        <p:spPr bwMode="auto">
          <a:xfrm>
            <a:off x="457200" y="1371600"/>
            <a:ext cx="8229600" cy="2554545"/>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sz="2000" dirty="0" err="1">
                <a:solidFill>
                  <a:schemeClr val="tx2"/>
                </a:solidFill>
                <a:latin typeface="+mj-lt"/>
                <a:ea typeface="+mj-ea"/>
                <a:cs typeface="+mj-cs"/>
              </a:rPr>
              <a:t>Pourquoi la bande passante est importante ?</a:t>
            </a:r>
          </a:p>
          <a:p>
            <a:pPr marL="342900" indent="-342900" algn="just">
              <a:buFont typeface="Arial" pitchFamily="34" charset="0"/>
              <a:buChar char="•"/>
              <a:defRPr/>
            </a:pPr>
            <a:r>
              <a:rPr lang="en-US" sz="2000" dirty="0">
                <a:solidFill>
                  <a:schemeClr val="tx2"/>
                </a:solidFill>
                <a:latin typeface="+mj-lt"/>
                <a:ea typeface="+mj-ea"/>
                <a:cs typeface="+mj-cs"/>
              </a:rPr>
              <a:t>La </a:t>
            </a:r>
            <a:r>
              <a:rPr lang="en-US" sz="2000" dirty="0" err="1">
                <a:solidFill>
                  <a:schemeClr val="tx2"/>
                </a:solidFill>
                <a:latin typeface="+mj-lt"/>
                <a:ea typeface="+mj-ea"/>
                <a:cs typeface="+mj-cs"/>
              </a:rPr>
              <a:t>bande</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passante</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est</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limitée</a:t>
            </a:r>
            <a:r>
              <a:rPr lang="en-US" sz="2000" dirty="0">
                <a:solidFill>
                  <a:schemeClr val="tx2"/>
                </a:solidFill>
                <a:latin typeface="+mj-lt"/>
                <a:ea typeface="+mj-ea"/>
                <a:cs typeface="+mj-cs"/>
              </a:rPr>
              <a:t> par le support physique </a:t>
            </a:r>
            <a:r>
              <a:rPr lang="en-US" sz="2000" dirty="0" err="1">
                <a:solidFill>
                  <a:schemeClr val="tx2"/>
                </a:solidFill>
                <a:latin typeface="+mj-lt"/>
                <a:ea typeface="+mj-ea"/>
                <a:cs typeface="+mj-cs"/>
              </a:rPr>
              <a:t>est</a:t>
            </a:r>
            <a:r>
              <a:rPr lang="en-US" sz="2000" dirty="0">
                <a:solidFill>
                  <a:schemeClr val="tx2"/>
                </a:solidFill>
                <a:latin typeface="+mj-lt"/>
                <a:ea typeface="+mj-ea"/>
                <a:cs typeface="+mj-cs"/>
              </a:rPr>
              <a:t> par la </a:t>
            </a:r>
            <a:r>
              <a:rPr lang="en-US" sz="2000" dirty="0" err="1" smtClean="0">
                <a:solidFill>
                  <a:schemeClr val="tx2"/>
                </a:solidFill>
                <a:latin typeface="+mj-lt"/>
                <a:ea typeface="+mj-ea"/>
                <a:cs typeface="+mj-cs"/>
              </a:rPr>
              <a:t>technologie</a:t>
            </a:r>
            <a:r>
              <a:rPr lang="en-US" sz="2000" dirty="0" smtClean="0">
                <a:solidFill>
                  <a:schemeClr val="tx2"/>
                </a:solidFill>
                <a:latin typeface="+mj-lt"/>
                <a:ea typeface="+mj-ea"/>
                <a:cs typeface="+mj-cs"/>
              </a:rPr>
              <a:t>.</a:t>
            </a:r>
          </a:p>
          <a:p>
            <a:pPr marL="342900" indent="-342900" algn="just">
              <a:buFont typeface="Arial" pitchFamily="34" charset="0"/>
              <a:buChar char="•"/>
              <a:defRPr/>
            </a:pPr>
            <a:r>
              <a:rPr lang="en-US" sz="2000" dirty="0" smtClean="0">
                <a:solidFill>
                  <a:schemeClr val="tx2"/>
                </a:solidFill>
                <a:latin typeface="+mj-lt"/>
                <a:ea typeface="+mj-ea"/>
                <a:cs typeface="+mj-cs"/>
              </a:rPr>
              <a:t>La </a:t>
            </a:r>
            <a:r>
              <a:rPr lang="en-US" sz="2000" dirty="0" err="1">
                <a:solidFill>
                  <a:schemeClr val="tx2"/>
                </a:solidFill>
                <a:latin typeface="+mj-lt"/>
                <a:ea typeface="+mj-ea"/>
                <a:cs typeface="+mj-cs"/>
              </a:rPr>
              <a:t>bande</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passante</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n’est</a:t>
            </a:r>
            <a:r>
              <a:rPr lang="en-US" sz="2000" dirty="0">
                <a:solidFill>
                  <a:schemeClr val="tx2"/>
                </a:solidFill>
                <a:latin typeface="+mj-lt"/>
                <a:ea typeface="+mj-ea"/>
                <a:cs typeface="+mj-cs"/>
              </a:rPr>
              <a:t> pas </a:t>
            </a:r>
            <a:r>
              <a:rPr lang="en-US" sz="2000" dirty="0" err="1" smtClean="0">
                <a:solidFill>
                  <a:schemeClr val="tx2"/>
                </a:solidFill>
                <a:latin typeface="+mj-lt"/>
                <a:ea typeface="+mj-ea"/>
                <a:cs typeface="+mj-cs"/>
              </a:rPr>
              <a:t>gratuite</a:t>
            </a:r>
            <a:r>
              <a:rPr lang="en-US" sz="2000" dirty="0" smtClean="0">
                <a:solidFill>
                  <a:schemeClr val="tx2"/>
                </a:solidFill>
                <a:latin typeface="+mj-lt"/>
                <a:ea typeface="+mj-ea"/>
                <a:cs typeface="+mj-cs"/>
              </a:rPr>
              <a:t>.</a:t>
            </a:r>
          </a:p>
          <a:p>
            <a:pPr marL="342900" indent="-342900" algn="just">
              <a:buFont typeface="Arial" pitchFamily="34" charset="0"/>
              <a:buChar char="•"/>
              <a:defRPr/>
            </a:pPr>
            <a:r>
              <a:rPr lang="en-US" sz="2000" dirty="0" smtClean="0">
                <a:solidFill>
                  <a:schemeClr val="tx2"/>
                </a:solidFill>
                <a:latin typeface="+mj-lt"/>
                <a:ea typeface="+mj-ea"/>
                <a:cs typeface="+mj-cs"/>
              </a:rPr>
              <a:t>La </a:t>
            </a:r>
            <a:r>
              <a:rPr lang="en-US" sz="2000" dirty="0" err="1">
                <a:solidFill>
                  <a:schemeClr val="tx2"/>
                </a:solidFill>
                <a:latin typeface="+mj-lt"/>
                <a:ea typeface="+mj-ea"/>
                <a:cs typeface="+mj-cs"/>
              </a:rPr>
              <a:t>bande</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passante</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est</a:t>
            </a:r>
            <a:r>
              <a:rPr lang="en-US" sz="2000" dirty="0">
                <a:solidFill>
                  <a:schemeClr val="tx2"/>
                </a:solidFill>
                <a:latin typeface="+mj-lt"/>
                <a:ea typeface="+mj-ea"/>
                <a:cs typeface="+mj-cs"/>
              </a:rPr>
              <a:t> indispensable pour un </a:t>
            </a:r>
            <a:r>
              <a:rPr lang="en-US" sz="2000" dirty="0" err="1">
                <a:solidFill>
                  <a:schemeClr val="tx2"/>
                </a:solidFill>
                <a:latin typeface="+mj-lt"/>
                <a:ea typeface="+mj-ea"/>
                <a:cs typeface="+mj-cs"/>
              </a:rPr>
              <a:t>réseau</a:t>
            </a:r>
            <a:r>
              <a:rPr lang="en-US" sz="2000" dirty="0">
                <a:solidFill>
                  <a:schemeClr val="tx2"/>
                </a:solidFill>
                <a:latin typeface="+mj-lt"/>
                <a:ea typeface="+mj-ea"/>
                <a:cs typeface="+mj-cs"/>
              </a:rPr>
              <a:t> </a:t>
            </a:r>
            <a:r>
              <a:rPr lang="en-US" sz="2000" dirty="0" err="1" smtClean="0">
                <a:solidFill>
                  <a:schemeClr val="tx2"/>
                </a:solidFill>
                <a:latin typeface="+mj-lt"/>
                <a:ea typeface="+mj-ea"/>
                <a:cs typeface="+mj-cs"/>
              </a:rPr>
              <a:t>performant</a:t>
            </a:r>
            <a:r>
              <a:rPr lang="en-US" sz="2000" dirty="0" smtClean="0">
                <a:solidFill>
                  <a:schemeClr val="tx2"/>
                </a:solidFill>
                <a:latin typeface="+mj-lt"/>
                <a:ea typeface="+mj-ea"/>
                <a:cs typeface="+mj-cs"/>
              </a:rPr>
              <a:t>.</a:t>
            </a:r>
          </a:p>
          <a:p>
            <a:pPr marL="342900" indent="-342900" algn="just">
              <a:buFont typeface="Arial" pitchFamily="34" charset="0"/>
              <a:buChar char="•"/>
              <a:defRPr/>
            </a:pPr>
            <a:r>
              <a:rPr lang="en-US" sz="2000" dirty="0" smtClean="0">
                <a:solidFill>
                  <a:schemeClr val="tx2"/>
                </a:solidFill>
                <a:latin typeface="+mj-lt"/>
                <a:ea typeface="+mj-ea"/>
                <a:cs typeface="+mj-cs"/>
              </a:rPr>
              <a:t>La </a:t>
            </a:r>
            <a:r>
              <a:rPr lang="en-US" sz="2000" dirty="0" err="1">
                <a:solidFill>
                  <a:schemeClr val="tx2"/>
                </a:solidFill>
                <a:latin typeface="+mj-lt"/>
                <a:ea typeface="+mj-ea"/>
                <a:cs typeface="+mj-cs"/>
              </a:rPr>
              <a:t>besoin</a:t>
            </a:r>
            <a:r>
              <a:rPr lang="en-US" sz="2000" dirty="0">
                <a:solidFill>
                  <a:schemeClr val="tx2"/>
                </a:solidFill>
                <a:latin typeface="+mj-lt"/>
                <a:ea typeface="+mj-ea"/>
                <a:cs typeface="+mj-cs"/>
              </a:rPr>
              <a:t> à </a:t>
            </a:r>
            <a:r>
              <a:rPr lang="en-US" sz="2000" dirty="0" err="1">
                <a:solidFill>
                  <a:schemeClr val="tx2"/>
                </a:solidFill>
                <a:latin typeface="+mj-lt"/>
                <a:ea typeface="+mj-ea"/>
                <a:cs typeface="+mj-cs"/>
              </a:rPr>
              <a:t>une</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bande</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passante</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importante</a:t>
            </a:r>
            <a:r>
              <a:rPr lang="en-US" sz="2000" dirty="0">
                <a:solidFill>
                  <a:schemeClr val="tx2"/>
                </a:solidFill>
                <a:latin typeface="+mj-lt"/>
                <a:ea typeface="+mj-ea"/>
                <a:cs typeface="+mj-cs"/>
              </a:rPr>
              <a:t> ne </a:t>
            </a:r>
            <a:r>
              <a:rPr lang="en-US" sz="2000" dirty="0" err="1">
                <a:solidFill>
                  <a:schemeClr val="tx2"/>
                </a:solidFill>
                <a:latin typeface="+mj-lt"/>
                <a:ea typeface="+mj-ea"/>
                <a:cs typeface="+mj-cs"/>
              </a:rPr>
              <a:t>césse</a:t>
            </a:r>
            <a:r>
              <a:rPr lang="en-US" sz="2000" dirty="0">
                <a:solidFill>
                  <a:schemeClr val="tx2"/>
                </a:solidFill>
                <a:latin typeface="+mj-lt"/>
                <a:ea typeface="+mj-ea"/>
                <a:cs typeface="+mj-cs"/>
              </a:rPr>
              <a:t> pas de se </a:t>
            </a:r>
            <a:r>
              <a:rPr lang="en-US" sz="2000" dirty="0" err="1">
                <a:solidFill>
                  <a:schemeClr val="tx2"/>
                </a:solidFill>
                <a:latin typeface="+mj-lt"/>
                <a:ea typeface="+mj-ea"/>
                <a:cs typeface="+mj-cs"/>
              </a:rPr>
              <a:t>développer</a:t>
            </a:r>
            <a:endParaRPr lang="en-US" sz="2000" dirty="0">
              <a:solidFill>
                <a:schemeClr val="tx2"/>
              </a:solidFill>
              <a:latin typeface="+mj-lt"/>
              <a:ea typeface="+mj-ea"/>
              <a:cs typeface="+mj-cs"/>
            </a:endParaRPr>
          </a:p>
        </p:txBody>
      </p:sp>
      <p:pic>
        <p:nvPicPr>
          <p:cNvPr id="25605" name="Picture 9"/>
          <p:cNvPicPr>
            <a:picLocks noChangeAspect="1" noChangeArrowheads="1"/>
          </p:cNvPicPr>
          <p:nvPr/>
        </p:nvPicPr>
        <p:blipFill>
          <a:blip r:embed="rId2"/>
          <a:srcRect/>
          <a:stretch>
            <a:fillRect/>
          </a:stretch>
        </p:blipFill>
        <p:spPr bwMode="auto">
          <a:xfrm>
            <a:off x="457200" y="4648200"/>
            <a:ext cx="8229600" cy="1752600"/>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a:ln>
            <a:miter lim="800000"/>
            <a:headEnd/>
            <a:tailEnd/>
          </a:ln>
        </p:spPr>
        <p:txBody>
          <a:bodyPr/>
          <a:lstStyle/>
          <a:p>
            <a:fld id="{BC0B18E7-A681-46C1-94CC-4B33C226CF7F}" type="slidenum">
              <a:rPr lang="en-US" smtClean="0"/>
              <a:pPr/>
              <a:t>31</a:t>
            </a:fld>
            <a:endParaRPr lang="en-US" smtClean="0"/>
          </a:p>
        </p:txBody>
      </p:sp>
      <p:sp>
        <p:nvSpPr>
          <p:cNvPr id="26627" name="Rectangle 2"/>
          <p:cNvSpPr>
            <a:spLocks noGrp="1" noChangeArrowheads="1"/>
          </p:cNvSpPr>
          <p:nvPr>
            <p:ph type="title"/>
          </p:nvPr>
        </p:nvSpPr>
        <p:spPr/>
        <p:txBody>
          <a:bodyPr>
            <a:normAutofit/>
          </a:bodyPr>
          <a:lstStyle/>
          <a:p>
            <a:pPr eaLnBrk="1" hangingPunct="1"/>
            <a:r>
              <a:rPr lang="en-US" dirty="0" err="1" smtClean="0">
                <a:effectLst>
                  <a:outerShdw blurRad="38100" dist="38100" dir="2700000" algn="tl">
                    <a:srgbClr val="000000">
                      <a:alpha val="43137"/>
                    </a:srgbClr>
                  </a:outerShdw>
                </a:effectLst>
              </a:rPr>
              <a:t>Mesures</a:t>
            </a:r>
            <a:r>
              <a:rPr lang="en-US" dirty="0" smtClean="0">
                <a:effectLst>
                  <a:outerShdw blurRad="38100" dist="38100" dir="2700000" algn="tl">
                    <a:srgbClr val="000000">
                      <a:alpha val="43137"/>
                    </a:srgbClr>
                  </a:outerShdw>
                </a:effectLst>
              </a:rPr>
              <a:t> de la </a:t>
            </a:r>
            <a:r>
              <a:rPr lang="en-US" dirty="0" err="1" smtClean="0">
                <a:effectLst>
                  <a:outerShdw blurRad="38100" dist="38100" dir="2700000" algn="tl">
                    <a:srgbClr val="000000">
                      <a:alpha val="43137"/>
                    </a:srgbClr>
                  </a:outerShdw>
                </a:effectLst>
              </a:rPr>
              <a:t>bande</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passante</a:t>
            </a:r>
            <a:endParaRPr lang="en-US" dirty="0" smtClean="0">
              <a:effectLst>
                <a:outerShdw blurRad="38100" dist="38100" dir="2700000" algn="tl">
                  <a:srgbClr val="000000">
                    <a:alpha val="43137"/>
                  </a:srgbClr>
                </a:outerShdw>
              </a:effectLst>
            </a:endParaRPr>
          </a:p>
        </p:txBody>
      </p:sp>
      <p:graphicFrame>
        <p:nvGraphicFramePr>
          <p:cNvPr id="26628" name="Object 3"/>
          <p:cNvGraphicFramePr>
            <a:graphicFrameLocks noGrp="1" noChangeAspect="1"/>
          </p:cNvGraphicFramePr>
          <p:nvPr>
            <p:ph idx="1"/>
          </p:nvPr>
        </p:nvGraphicFramePr>
        <p:xfrm>
          <a:off x="0" y="1295400"/>
          <a:ext cx="9144000" cy="5257800"/>
        </p:xfrm>
        <a:graphic>
          <a:graphicData uri="http://schemas.openxmlformats.org/presentationml/2006/ole">
            <mc:AlternateContent xmlns:mc="http://schemas.openxmlformats.org/markup-compatibility/2006">
              <mc:Choice xmlns:v="urn:schemas-microsoft-com:vml" Requires="v">
                <p:oleObj spid="_x0000_s11287" name="Bitmap Image" r:id="rId3" imgW="5323810" imgH="1448002" progId="PBrush">
                  <p:embed/>
                </p:oleObj>
              </mc:Choice>
              <mc:Fallback>
                <p:oleObj name="Bitmap Image" r:id="rId3" imgW="5323810" imgH="144800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a:ln>
            <a:miter lim="800000"/>
            <a:headEnd/>
            <a:tailEnd/>
          </a:ln>
        </p:spPr>
        <p:txBody>
          <a:bodyPr/>
          <a:lstStyle/>
          <a:p>
            <a:fld id="{22C86238-4790-4261-A27C-FFE2EDB36010}" type="slidenum">
              <a:rPr lang="en-US" smtClean="0"/>
              <a:pPr/>
              <a:t>32</a:t>
            </a:fld>
            <a:endParaRPr lang="en-US" smtClean="0"/>
          </a:p>
        </p:txBody>
      </p:sp>
      <p:sp>
        <p:nvSpPr>
          <p:cNvPr id="27651" name="Rectangle 2"/>
          <p:cNvSpPr>
            <a:spLocks noGrp="1" noChangeArrowheads="1"/>
          </p:cNvSpPr>
          <p:nvPr>
            <p:ph type="title"/>
          </p:nvPr>
        </p:nvSpPr>
        <p:spPr/>
        <p:txBody>
          <a:bodyPr/>
          <a:lstStyle/>
          <a:p>
            <a:pPr eaLnBrk="1" hangingPunct="1"/>
            <a:r>
              <a:rPr lang="en-US" smtClean="0"/>
              <a:t>Interconnexion des périphériques</a:t>
            </a:r>
          </a:p>
        </p:txBody>
      </p:sp>
      <p:pic>
        <p:nvPicPr>
          <p:cNvPr id="27652" name="Picture 4"/>
          <p:cNvPicPr>
            <a:picLocks noChangeAspect="1" noChangeArrowheads="1"/>
          </p:cNvPicPr>
          <p:nvPr/>
        </p:nvPicPr>
        <p:blipFill>
          <a:blip r:embed="rId3"/>
          <a:srcRect l="20313" t="20833" r="24219" b="10417"/>
          <a:stretch>
            <a:fillRect/>
          </a:stretch>
        </p:blipFill>
        <p:spPr bwMode="auto">
          <a:xfrm>
            <a:off x="838200" y="1447800"/>
            <a:ext cx="6629400" cy="5170488"/>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p:cNvSpPr>
            <a:spLocks noGrp="1"/>
          </p:cNvSpPr>
          <p:nvPr>
            <p:ph type="sldNum" sz="quarter" idx="12"/>
          </p:nvPr>
        </p:nvSpPr>
        <p:spPr>
          <a:noFill/>
          <a:ln>
            <a:miter lim="800000"/>
            <a:headEnd/>
            <a:tailEnd/>
          </a:ln>
        </p:spPr>
        <p:txBody>
          <a:bodyPr/>
          <a:lstStyle/>
          <a:p>
            <a:fld id="{A14D0929-11F0-4F16-AFC7-8E472352DCF3}" type="slidenum">
              <a:rPr lang="en-US" smtClean="0"/>
              <a:pPr/>
              <a:t>33</a:t>
            </a:fld>
            <a:endParaRPr lang="en-US" smtClean="0"/>
          </a:p>
        </p:txBody>
      </p:sp>
      <p:sp>
        <p:nvSpPr>
          <p:cNvPr id="28675" name="Rectangle 2"/>
          <p:cNvSpPr>
            <a:spLocks noGrp="1" noChangeArrowheads="1"/>
          </p:cNvSpPr>
          <p:nvPr>
            <p:ph type="title"/>
          </p:nvPr>
        </p:nvSpPr>
        <p:spPr>
          <a:xfrm>
            <a:off x="685800" y="152400"/>
            <a:ext cx="7772400" cy="776270"/>
          </a:xfrm>
        </p:spPr>
        <p:txBody>
          <a:bodyPr/>
          <a:lstStyle/>
          <a:p>
            <a:pPr eaLnBrk="1" hangingPunct="1"/>
            <a:r>
              <a:rPr lang="en-US" dirty="0" smtClean="0"/>
              <a:t>Structure des </a:t>
            </a:r>
            <a:r>
              <a:rPr lang="en-US" dirty="0" err="1" smtClean="0"/>
              <a:t>réseaux</a:t>
            </a:r>
            <a:endParaRPr lang="en-US" dirty="0" smtClean="0"/>
          </a:p>
        </p:txBody>
      </p:sp>
      <p:sp>
        <p:nvSpPr>
          <p:cNvPr id="28676" name="Rectangle 3"/>
          <p:cNvSpPr>
            <a:spLocks noChangeArrowheads="1"/>
          </p:cNvSpPr>
          <p:nvPr/>
        </p:nvSpPr>
        <p:spPr bwMode="auto">
          <a:xfrm>
            <a:off x="1074761" y="1447800"/>
            <a:ext cx="6854825" cy="1447800"/>
          </a:xfrm>
          <a:prstGeom prst="rect">
            <a:avLst/>
          </a:prstGeom>
          <a:ln w="28575">
            <a:noFill/>
            <a:miter lim="800000"/>
            <a:headEnd/>
            <a:tailEnd/>
          </a:ln>
          <a:effectLst>
            <a:outerShdw dist="35921" dir="2700000" algn="ctr" rotWithShape="0">
              <a:schemeClr val="tx1"/>
            </a:outerShdw>
          </a:effectLst>
        </p:spPr>
        <p:style>
          <a:lnRef idx="0">
            <a:scrgbClr r="0" g="0" b="0"/>
          </a:lnRef>
          <a:fillRef idx="1002">
            <a:schemeClr val="dk2"/>
          </a:fillRef>
          <a:effectRef idx="0">
            <a:scrgbClr r="0" g="0" b="0"/>
          </a:effectRef>
          <a:fontRef idx="major"/>
        </p:style>
        <p:txBody>
          <a:bodyPr anchor="ctr">
            <a:spAutoFit/>
          </a:bodyPr>
          <a:lstStyle/>
          <a:p>
            <a:endParaRPr lang="fr-FR"/>
          </a:p>
        </p:txBody>
      </p:sp>
      <p:sp>
        <p:nvSpPr>
          <p:cNvPr id="28677" name="Rectangle 4"/>
          <p:cNvSpPr>
            <a:spLocks noChangeArrowheads="1"/>
          </p:cNvSpPr>
          <p:nvPr/>
        </p:nvSpPr>
        <p:spPr bwMode="auto">
          <a:xfrm>
            <a:off x="1077936" y="2706688"/>
            <a:ext cx="6851650" cy="1779587"/>
          </a:xfrm>
          <a:prstGeom prst="rect">
            <a:avLst/>
          </a:prstGeom>
          <a:ln>
            <a:noFill/>
            <a:headEnd/>
            <a:tailEnd/>
          </a:ln>
        </p:spPr>
        <p:style>
          <a:lnRef idx="1">
            <a:schemeClr val="accent1"/>
          </a:lnRef>
          <a:fillRef idx="2">
            <a:schemeClr val="accent1"/>
          </a:fillRef>
          <a:effectRef idx="1">
            <a:schemeClr val="accent1"/>
          </a:effectRef>
          <a:fontRef idx="minor">
            <a:schemeClr val="dk1"/>
          </a:fontRef>
        </p:style>
        <p:txBody>
          <a:bodyPr anchor="ctr">
            <a:spAutoFit/>
          </a:bodyPr>
          <a:lstStyle/>
          <a:p>
            <a:endParaRPr lang="fr-FR"/>
          </a:p>
        </p:txBody>
      </p:sp>
      <p:sp>
        <p:nvSpPr>
          <p:cNvPr id="28678" name="Rectangle 5"/>
          <p:cNvSpPr>
            <a:spLocks noChangeArrowheads="1"/>
          </p:cNvSpPr>
          <p:nvPr/>
        </p:nvSpPr>
        <p:spPr bwMode="auto">
          <a:xfrm>
            <a:off x="1066800" y="4260850"/>
            <a:ext cx="6858000" cy="2063750"/>
          </a:xfrm>
          <a:prstGeom prst="rect">
            <a:avLst/>
          </a:prstGeom>
          <a:ln>
            <a:noFill/>
            <a:headEnd/>
            <a:tailEnd/>
          </a:ln>
        </p:spPr>
        <p:style>
          <a:lnRef idx="1">
            <a:schemeClr val="accent3"/>
          </a:lnRef>
          <a:fillRef idx="1001">
            <a:schemeClr val="lt2"/>
          </a:fillRef>
          <a:effectRef idx="2">
            <a:schemeClr val="accent3"/>
          </a:effectRef>
          <a:fontRef idx="minor">
            <a:schemeClr val="lt1"/>
          </a:fontRef>
        </p:style>
        <p:txBody>
          <a:bodyPr anchor="ctr">
            <a:spAutoFit/>
          </a:bodyPr>
          <a:lstStyle/>
          <a:p>
            <a:endParaRPr lang="fr-FR"/>
          </a:p>
        </p:txBody>
      </p:sp>
      <p:sp>
        <p:nvSpPr>
          <p:cNvPr id="28679" name="Text Box 6"/>
          <p:cNvSpPr txBox="1">
            <a:spLocks noChangeArrowheads="1"/>
          </p:cNvSpPr>
          <p:nvPr/>
        </p:nvSpPr>
        <p:spPr bwMode="auto">
          <a:xfrm>
            <a:off x="1142976" y="2770188"/>
            <a:ext cx="2700362" cy="400110"/>
          </a:xfrm>
          <a:prstGeom prst="rect">
            <a:avLst/>
          </a:prstGeom>
          <a:noFill/>
          <a:ln w="28575">
            <a:noFill/>
            <a:miter lim="800000"/>
            <a:headEnd/>
            <a:tailEnd/>
          </a:ln>
          <a:effectLst/>
        </p:spPr>
        <p:txBody>
          <a:bodyPr wrap="square">
            <a:spAutoFit/>
          </a:bodyPr>
          <a:lstStyle/>
          <a:p>
            <a:pPr algn="l" eaLnBrk="0" hangingPunct="0"/>
            <a:r>
              <a:rPr lang="en-US" sz="2000" dirty="0" err="1" smtClean="0">
                <a:solidFill>
                  <a:schemeClr val="bg2">
                    <a:lumMod val="25000"/>
                  </a:schemeClr>
                </a:solidFill>
                <a:latin typeface="Helvetica" pitchFamily="34" charset="0"/>
              </a:rPr>
              <a:t>Couche</a:t>
            </a:r>
            <a:r>
              <a:rPr lang="en-US" sz="2000" dirty="0" smtClean="0">
                <a:solidFill>
                  <a:schemeClr val="bg2">
                    <a:lumMod val="25000"/>
                  </a:schemeClr>
                </a:solidFill>
                <a:latin typeface="Helvetica" pitchFamily="34" charset="0"/>
              </a:rPr>
              <a:t> </a:t>
            </a:r>
            <a:r>
              <a:rPr lang="en-US" sz="2000" dirty="0">
                <a:solidFill>
                  <a:schemeClr val="bg2">
                    <a:lumMod val="25000"/>
                  </a:schemeClr>
                </a:solidFill>
                <a:latin typeface="Helvetica" pitchFamily="34" charset="0"/>
              </a:rPr>
              <a:t>Distribution</a:t>
            </a:r>
          </a:p>
        </p:txBody>
      </p:sp>
      <p:sp>
        <p:nvSpPr>
          <p:cNvPr id="28680" name="Text Box 7"/>
          <p:cNvSpPr txBox="1">
            <a:spLocks noChangeArrowheads="1"/>
          </p:cNvSpPr>
          <p:nvPr/>
        </p:nvSpPr>
        <p:spPr bwMode="auto">
          <a:xfrm>
            <a:off x="1142976" y="1520825"/>
            <a:ext cx="2000263" cy="400110"/>
          </a:xfrm>
          <a:prstGeom prst="rect">
            <a:avLst/>
          </a:prstGeom>
          <a:noFill/>
          <a:ln w="28575">
            <a:noFill/>
            <a:miter lim="800000"/>
            <a:headEnd/>
            <a:tailEnd/>
          </a:ln>
          <a:effectLst/>
        </p:spPr>
        <p:txBody>
          <a:bodyPr wrap="square">
            <a:spAutoFit/>
          </a:bodyPr>
          <a:lstStyle/>
          <a:p>
            <a:pPr algn="l" eaLnBrk="0" hangingPunct="0"/>
            <a:r>
              <a:rPr lang="en-US" sz="2000" dirty="0" err="1">
                <a:solidFill>
                  <a:schemeClr val="bg1"/>
                </a:solidFill>
                <a:latin typeface="Helvetica" pitchFamily="34" charset="0"/>
              </a:rPr>
              <a:t>Couche</a:t>
            </a:r>
            <a:r>
              <a:rPr lang="en-US" sz="2000" dirty="0">
                <a:solidFill>
                  <a:schemeClr val="bg1"/>
                </a:solidFill>
                <a:latin typeface="Helvetica" pitchFamily="34" charset="0"/>
              </a:rPr>
              <a:t> </a:t>
            </a:r>
            <a:r>
              <a:rPr lang="en-US" sz="2000" dirty="0" smtClean="0">
                <a:solidFill>
                  <a:schemeClr val="bg1"/>
                </a:solidFill>
                <a:latin typeface="Helvetica" pitchFamily="34" charset="0"/>
              </a:rPr>
              <a:t> Coeur</a:t>
            </a:r>
            <a:endParaRPr lang="en-US" sz="2000" dirty="0">
              <a:solidFill>
                <a:schemeClr val="bg1"/>
              </a:solidFill>
              <a:latin typeface="Helvetica" pitchFamily="34" charset="0"/>
            </a:endParaRPr>
          </a:p>
        </p:txBody>
      </p:sp>
      <p:sp>
        <p:nvSpPr>
          <p:cNvPr id="28681" name="Text Box 8"/>
          <p:cNvSpPr txBox="1">
            <a:spLocks noChangeArrowheads="1"/>
          </p:cNvSpPr>
          <p:nvPr/>
        </p:nvSpPr>
        <p:spPr bwMode="auto">
          <a:xfrm>
            <a:off x="1142976" y="4249738"/>
            <a:ext cx="1857388" cy="400110"/>
          </a:xfrm>
          <a:prstGeom prst="rect">
            <a:avLst/>
          </a:prstGeom>
          <a:noFill/>
          <a:ln w="28575">
            <a:noFill/>
            <a:miter lim="800000"/>
            <a:headEnd/>
            <a:tailEnd/>
          </a:ln>
          <a:effectLst/>
        </p:spPr>
        <p:txBody>
          <a:bodyPr wrap="square">
            <a:spAutoFit/>
          </a:bodyPr>
          <a:lstStyle/>
          <a:p>
            <a:r>
              <a:rPr lang="fr-FR" sz="2000" dirty="0">
                <a:solidFill>
                  <a:schemeClr val="bg2">
                    <a:lumMod val="50000"/>
                  </a:schemeClr>
                </a:solidFill>
              </a:rPr>
              <a:t>Couche </a:t>
            </a:r>
            <a:r>
              <a:rPr lang="fr-FR" sz="2000" dirty="0" smtClean="0">
                <a:solidFill>
                  <a:schemeClr val="bg2">
                    <a:lumMod val="50000"/>
                  </a:schemeClr>
                </a:solidFill>
              </a:rPr>
              <a:t>accès </a:t>
            </a:r>
            <a:endParaRPr lang="fr-FR" sz="2000" dirty="0">
              <a:solidFill>
                <a:schemeClr val="bg2">
                  <a:lumMod val="50000"/>
                </a:schemeClr>
              </a:solidFill>
            </a:endParaRPr>
          </a:p>
        </p:txBody>
      </p:sp>
      <p:sp>
        <p:nvSpPr>
          <p:cNvPr id="28682" name="Line 9"/>
          <p:cNvSpPr>
            <a:spLocks noChangeShapeType="1"/>
          </p:cNvSpPr>
          <p:nvPr/>
        </p:nvSpPr>
        <p:spPr bwMode="auto">
          <a:xfrm>
            <a:off x="3835400" y="2249488"/>
            <a:ext cx="342900" cy="0"/>
          </a:xfrm>
          <a:prstGeom prst="line">
            <a:avLst/>
          </a:prstGeom>
          <a:noFill/>
          <a:ln w="28575">
            <a:solidFill>
              <a:srgbClr val="FF0000"/>
            </a:solidFill>
            <a:round/>
            <a:headEnd/>
            <a:tailEnd/>
          </a:ln>
          <a:effectLst>
            <a:outerShdw dist="35921" dir="2700000" algn="ctr" rotWithShape="0">
              <a:schemeClr val="tx1"/>
            </a:outerShdw>
          </a:effectLst>
        </p:spPr>
        <p:txBody>
          <a:bodyPr wrap="none" anchor="ctr">
            <a:spAutoFit/>
          </a:bodyPr>
          <a:lstStyle/>
          <a:p>
            <a:endParaRPr lang="en-US"/>
          </a:p>
        </p:txBody>
      </p:sp>
      <p:sp>
        <p:nvSpPr>
          <p:cNvPr id="28683" name="Line 10"/>
          <p:cNvSpPr>
            <a:spLocks noChangeShapeType="1"/>
          </p:cNvSpPr>
          <p:nvPr/>
        </p:nvSpPr>
        <p:spPr bwMode="auto">
          <a:xfrm flipH="1">
            <a:off x="4370388" y="2159000"/>
            <a:ext cx="579437" cy="0"/>
          </a:xfrm>
          <a:prstGeom prst="line">
            <a:avLst/>
          </a:prstGeom>
          <a:noFill/>
          <a:ln w="38100">
            <a:solidFill>
              <a:schemeClr val="accent2"/>
            </a:solidFill>
            <a:round/>
            <a:headEnd/>
            <a:tailEnd/>
          </a:ln>
          <a:effectLst>
            <a:outerShdw dist="28398" dir="3806097" algn="ctr" rotWithShape="0">
              <a:schemeClr val="bg2"/>
            </a:outerShdw>
          </a:effectLst>
        </p:spPr>
        <p:txBody>
          <a:bodyPr wrap="none" anchor="ctr"/>
          <a:lstStyle/>
          <a:p>
            <a:endParaRPr lang="en-US"/>
          </a:p>
        </p:txBody>
      </p:sp>
      <p:sp>
        <p:nvSpPr>
          <p:cNvPr id="28684" name="Freeform 11"/>
          <p:cNvSpPr>
            <a:spLocks/>
          </p:cNvSpPr>
          <p:nvPr/>
        </p:nvSpPr>
        <p:spPr bwMode="auto">
          <a:xfrm>
            <a:off x="5819775" y="3278188"/>
            <a:ext cx="1143000" cy="117475"/>
          </a:xfrm>
          <a:custGeom>
            <a:avLst/>
            <a:gdLst>
              <a:gd name="T0" fmla="*/ 0 w 2390"/>
              <a:gd name="T1" fmla="*/ 0 h 87"/>
              <a:gd name="T2" fmla="*/ 2147483647 w 2390"/>
              <a:gd name="T3" fmla="*/ 0 h 87"/>
              <a:gd name="T4" fmla="*/ 2147483647 w 2390"/>
              <a:gd name="T5" fmla="*/ 2147483647 h 87"/>
              <a:gd name="T6" fmla="*/ 2147483647 w 2390"/>
              <a:gd name="T7" fmla="*/ 2147483647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90" h="87">
                <a:moveTo>
                  <a:pt x="0" y="0"/>
                </a:moveTo>
                <a:lnTo>
                  <a:pt x="1146" y="0"/>
                </a:lnTo>
                <a:lnTo>
                  <a:pt x="917" y="86"/>
                </a:lnTo>
                <a:lnTo>
                  <a:pt x="2389" y="86"/>
                </a:lnTo>
              </a:path>
            </a:pathLst>
          </a:custGeom>
          <a:noFill/>
          <a:ln w="38100" cap="rnd" cmpd="sng">
            <a:solidFill>
              <a:schemeClr val="accent2"/>
            </a:solidFill>
            <a:prstDash val="solid"/>
            <a:round/>
            <a:headEnd type="none" w="med" len="med"/>
            <a:tailEnd type="none" w="med" len="med"/>
          </a:ln>
          <a:effectLst>
            <a:outerShdw dist="17961" dir="2700000" algn="ctr" rotWithShape="0">
              <a:schemeClr val="tx1"/>
            </a:outerShdw>
          </a:effectLst>
        </p:spPr>
        <p:txBody>
          <a:bodyPr/>
          <a:lstStyle/>
          <a:p>
            <a:endParaRPr lang="en-US"/>
          </a:p>
        </p:txBody>
      </p:sp>
      <p:sp>
        <p:nvSpPr>
          <p:cNvPr id="28685" name="Freeform 12"/>
          <p:cNvSpPr>
            <a:spLocks/>
          </p:cNvSpPr>
          <p:nvPr/>
        </p:nvSpPr>
        <p:spPr bwMode="auto">
          <a:xfrm>
            <a:off x="5819775" y="3516313"/>
            <a:ext cx="1143000" cy="117475"/>
          </a:xfrm>
          <a:custGeom>
            <a:avLst/>
            <a:gdLst>
              <a:gd name="T0" fmla="*/ 0 w 2390"/>
              <a:gd name="T1" fmla="*/ 0 h 87"/>
              <a:gd name="T2" fmla="*/ 2147483647 w 2390"/>
              <a:gd name="T3" fmla="*/ 0 h 87"/>
              <a:gd name="T4" fmla="*/ 2147483647 w 2390"/>
              <a:gd name="T5" fmla="*/ 2147483647 h 87"/>
              <a:gd name="T6" fmla="*/ 2147483647 w 2390"/>
              <a:gd name="T7" fmla="*/ 2147483647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90" h="87">
                <a:moveTo>
                  <a:pt x="0" y="0"/>
                </a:moveTo>
                <a:lnTo>
                  <a:pt x="1146" y="0"/>
                </a:lnTo>
                <a:lnTo>
                  <a:pt x="917" y="86"/>
                </a:lnTo>
                <a:lnTo>
                  <a:pt x="2389" y="86"/>
                </a:lnTo>
              </a:path>
            </a:pathLst>
          </a:custGeom>
          <a:noFill/>
          <a:ln w="38100" cap="flat" cmpd="sng">
            <a:solidFill>
              <a:schemeClr val="accent2"/>
            </a:solidFill>
            <a:prstDash val="dash"/>
            <a:round/>
            <a:headEnd type="none" w="med" len="med"/>
            <a:tailEnd type="none" w="med" len="med"/>
          </a:ln>
          <a:effectLst>
            <a:outerShdw dist="17961" dir="2700000" algn="ctr" rotWithShape="0">
              <a:schemeClr val="tx1"/>
            </a:outerShdw>
          </a:effectLst>
        </p:spPr>
        <p:txBody>
          <a:bodyPr/>
          <a:lstStyle/>
          <a:p>
            <a:endParaRPr lang="en-US"/>
          </a:p>
        </p:txBody>
      </p:sp>
      <p:sp>
        <p:nvSpPr>
          <p:cNvPr id="28686" name="Freeform 13"/>
          <p:cNvSpPr>
            <a:spLocks/>
          </p:cNvSpPr>
          <p:nvPr/>
        </p:nvSpPr>
        <p:spPr bwMode="auto">
          <a:xfrm>
            <a:off x="3905250" y="2463800"/>
            <a:ext cx="247650" cy="2305050"/>
          </a:xfrm>
          <a:custGeom>
            <a:avLst/>
            <a:gdLst>
              <a:gd name="T0" fmla="*/ 2147483647 w 156"/>
              <a:gd name="T1" fmla="*/ 0 h 1452"/>
              <a:gd name="T2" fmla="*/ 2147483647 w 156"/>
              <a:gd name="T3" fmla="*/ 2147483647 h 1452"/>
              <a:gd name="T4" fmla="*/ 0 w 156"/>
              <a:gd name="T5" fmla="*/ 2147483647 h 1452"/>
              <a:gd name="T6" fmla="*/ 0 60000 65536"/>
              <a:gd name="T7" fmla="*/ 0 60000 65536"/>
              <a:gd name="T8" fmla="*/ 0 60000 65536"/>
            </a:gdLst>
            <a:ahLst/>
            <a:cxnLst>
              <a:cxn ang="T6">
                <a:pos x="T0" y="T1"/>
              </a:cxn>
              <a:cxn ang="T7">
                <a:pos x="T2" y="T3"/>
              </a:cxn>
              <a:cxn ang="T8">
                <a:pos x="T4" y="T5"/>
              </a:cxn>
            </a:cxnLst>
            <a:rect l="0" t="0" r="r" b="b"/>
            <a:pathLst>
              <a:path w="156" h="1452">
                <a:moveTo>
                  <a:pt x="156" y="0"/>
                </a:moveTo>
                <a:lnTo>
                  <a:pt x="156" y="1452"/>
                </a:lnTo>
                <a:lnTo>
                  <a:pt x="0" y="1446"/>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wrap="none" anchor="ctr">
            <a:spAutoFit/>
          </a:bodyPr>
          <a:lstStyle/>
          <a:p>
            <a:endParaRPr lang="en-US"/>
          </a:p>
        </p:txBody>
      </p:sp>
      <p:sp>
        <p:nvSpPr>
          <p:cNvPr id="28687" name="Freeform 14"/>
          <p:cNvSpPr>
            <a:spLocks/>
          </p:cNvSpPr>
          <p:nvPr/>
        </p:nvSpPr>
        <p:spPr bwMode="auto">
          <a:xfrm>
            <a:off x="5334000" y="2463800"/>
            <a:ext cx="1581150" cy="2305050"/>
          </a:xfrm>
          <a:custGeom>
            <a:avLst/>
            <a:gdLst>
              <a:gd name="T0" fmla="*/ 0 w 996"/>
              <a:gd name="T1" fmla="*/ 0 h 1452"/>
              <a:gd name="T2" fmla="*/ 0 w 996"/>
              <a:gd name="T3" fmla="*/ 2147483647 h 1452"/>
              <a:gd name="T4" fmla="*/ 2147483647 w 996"/>
              <a:gd name="T5" fmla="*/ 2147483647 h 1452"/>
              <a:gd name="T6" fmla="*/ 0 60000 65536"/>
              <a:gd name="T7" fmla="*/ 0 60000 65536"/>
              <a:gd name="T8" fmla="*/ 0 60000 65536"/>
            </a:gdLst>
            <a:ahLst/>
            <a:cxnLst>
              <a:cxn ang="T6">
                <a:pos x="T0" y="T1"/>
              </a:cxn>
              <a:cxn ang="T7">
                <a:pos x="T2" y="T3"/>
              </a:cxn>
              <a:cxn ang="T8">
                <a:pos x="T4" y="T5"/>
              </a:cxn>
            </a:cxnLst>
            <a:rect l="0" t="0" r="r" b="b"/>
            <a:pathLst>
              <a:path w="996" h="1452">
                <a:moveTo>
                  <a:pt x="0" y="0"/>
                </a:moveTo>
                <a:lnTo>
                  <a:pt x="0" y="1452"/>
                </a:lnTo>
                <a:lnTo>
                  <a:pt x="996" y="1452"/>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wrap="none" anchor="ctr">
            <a:spAutoFit/>
          </a:bodyPr>
          <a:lstStyle/>
          <a:p>
            <a:endParaRPr lang="en-US"/>
          </a:p>
        </p:txBody>
      </p:sp>
      <p:sp>
        <p:nvSpPr>
          <p:cNvPr id="28688" name="Freeform 15"/>
          <p:cNvSpPr>
            <a:spLocks/>
          </p:cNvSpPr>
          <p:nvPr/>
        </p:nvSpPr>
        <p:spPr bwMode="auto">
          <a:xfrm>
            <a:off x="3886200" y="3530600"/>
            <a:ext cx="485775" cy="1838325"/>
          </a:xfrm>
          <a:custGeom>
            <a:avLst/>
            <a:gdLst>
              <a:gd name="T0" fmla="*/ 2147483647 w 306"/>
              <a:gd name="T1" fmla="*/ 0 h 1158"/>
              <a:gd name="T2" fmla="*/ 2147483647 w 306"/>
              <a:gd name="T3" fmla="*/ 2147483647 h 1158"/>
              <a:gd name="T4" fmla="*/ 0 w 306"/>
              <a:gd name="T5" fmla="*/ 2147483647 h 1158"/>
              <a:gd name="T6" fmla="*/ 0 60000 65536"/>
              <a:gd name="T7" fmla="*/ 0 60000 65536"/>
              <a:gd name="T8" fmla="*/ 0 60000 65536"/>
            </a:gdLst>
            <a:ahLst/>
            <a:cxnLst>
              <a:cxn ang="T6">
                <a:pos x="T0" y="T1"/>
              </a:cxn>
              <a:cxn ang="T7">
                <a:pos x="T2" y="T3"/>
              </a:cxn>
              <a:cxn ang="T8">
                <a:pos x="T4" y="T5"/>
              </a:cxn>
            </a:cxnLst>
            <a:rect l="0" t="0" r="r" b="b"/>
            <a:pathLst>
              <a:path w="306" h="1158">
                <a:moveTo>
                  <a:pt x="306" y="0"/>
                </a:moveTo>
                <a:lnTo>
                  <a:pt x="306" y="1158"/>
                </a:lnTo>
                <a:lnTo>
                  <a:pt x="0" y="1154"/>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anchor="ctr">
            <a:spAutoFit/>
          </a:bodyPr>
          <a:lstStyle/>
          <a:p>
            <a:endParaRPr lang="en-US"/>
          </a:p>
        </p:txBody>
      </p:sp>
      <p:sp>
        <p:nvSpPr>
          <p:cNvPr id="28689" name="Freeform 16"/>
          <p:cNvSpPr>
            <a:spLocks/>
          </p:cNvSpPr>
          <p:nvPr/>
        </p:nvSpPr>
        <p:spPr bwMode="auto">
          <a:xfrm>
            <a:off x="5124450" y="3463925"/>
            <a:ext cx="485775" cy="1905000"/>
          </a:xfrm>
          <a:custGeom>
            <a:avLst/>
            <a:gdLst>
              <a:gd name="T0" fmla="*/ 0 w 306"/>
              <a:gd name="T1" fmla="*/ 0 h 1200"/>
              <a:gd name="T2" fmla="*/ 0 w 306"/>
              <a:gd name="T3" fmla="*/ 2147483647 h 1200"/>
              <a:gd name="T4" fmla="*/ 2147483647 w 306"/>
              <a:gd name="T5" fmla="*/ 2147483647 h 1200"/>
              <a:gd name="T6" fmla="*/ 0 60000 65536"/>
              <a:gd name="T7" fmla="*/ 0 60000 65536"/>
              <a:gd name="T8" fmla="*/ 0 60000 65536"/>
            </a:gdLst>
            <a:ahLst/>
            <a:cxnLst>
              <a:cxn ang="T6">
                <a:pos x="T0" y="T1"/>
              </a:cxn>
              <a:cxn ang="T7">
                <a:pos x="T2" y="T3"/>
              </a:cxn>
              <a:cxn ang="T8">
                <a:pos x="T4" y="T5"/>
              </a:cxn>
            </a:cxnLst>
            <a:rect l="0" t="0" r="r" b="b"/>
            <a:pathLst>
              <a:path w="306" h="1200">
                <a:moveTo>
                  <a:pt x="0" y="0"/>
                </a:moveTo>
                <a:lnTo>
                  <a:pt x="0" y="1200"/>
                </a:lnTo>
                <a:lnTo>
                  <a:pt x="306" y="1196"/>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anchor="ctr">
            <a:spAutoFit/>
          </a:bodyPr>
          <a:lstStyle/>
          <a:p>
            <a:endParaRPr lang="en-US"/>
          </a:p>
        </p:txBody>
      </p:sp>
      <p:pic>
        <p:nvPicPr>
          <p:cNvPr id="28690" name="Picture 17"/>
          <p:cNvPicPr>
            <a:picLocks noChangeArrowheads="1"/>
          </p:cNvPicPr>
          <p:nvPr/>
        </p:nvPicPr>
        <p:blipFill>
          <a:blip r:embed="rId3"/>
          <a:srcRect/>
          <a:stretch>
            <a:fillRect/>
          </a:stretch>
        </p:blipFill>
        <p:spPr bwMode="auto">
          <a:xfrm>
            <a:off x="3783013" y="1703388"/>
            <a:ext cx="866775" cy="850900"/>
          </a:xfrm>
          <a:prstGeom prst="rect">
            <a:avLst/>
          </a:prstGeom>
          <a:noFill/>
          <a:ln w="9525">
            <a:noFill/>
            <a:miter lim="800000"/>
            <a:headEnd/>
            <a:tailEnd/>
          </a:ln>
          <a:effectLst/>
        </p:spPr>
      </p:pic>
      <p:pic>
        <p:nvPicPr>
          <p:cNvPr id="28691" name="Picture 18"/>
          <p:cNvPicPr>
            <a:picLocks noChangeArrowheads="1"/>
          </p:cNvPicPr>
          <p:nvPr/>
        </p:nvPicPr>
        <p:blipFill>
          <a:blip r:embed="rId3"/>
          <a:srcRect/>
          <a:stretch>
            <a:fillRect/>
          </a:stretch>
        </p:blipFill>
        <p:spPr bwMode="auto">
          <a:xfrm>
            <a:off x="4792663" y="1703388"/>
            <a:ext cx="866775" cy="850900"/>
          </a:xfrm>
          <a:prstGeom prst="rect">
            <a:avLst/>
          </a:prstGeom>
          <a:noFill/>
          <a:ln w="9525">
            <a:noFill/>
            <a:miter lim="800000"/>
            <a:headEnd/>
            <a:tailEnd/>
          </a:ln>
          <a:effectLst/>
        </p:spPr>
      </p:pic>
      <p:pic>
        <p:nvPicPr>
          <p:cNvPr id="28692" name="Picture 19"/>
          <p:cNvPicPr>
            <a:picLocks noChangeArrowheads="1"/>
          </p:cNvPicPr>
          <p:nvPr/>
        </p:nvPicPr>
        <p:blipFill>
          <a:blip r:embed="rId4"/>
          <a:srcRect/>
          <a:stretch>
            <a:fillRect/>
          </a:stretch>
        </p:blipFill>
        <p:spPr bwMode="auto">
          <a:xfrm>
            <a:off x="6654800" y="4565650"/>
            <a:ext cx="619125" cy="369888"/>
          </a:xfrm>
          <a:prstGeom prst="rect">
            <a:avLst/>
          </a:prstGeom>
          <a:noFill/>
          <a:ln w="12700">
            <a:noFill/>
            <a:miter lim="800000"/>
            <a:headEnd/>
            <a:tailEnd/>
          </a:ln>
          <a:effectLst/>
        </p:spPr>
      </p:pic>
      <p:pic>
        <p:nvPicPr>
          <p:cNvPr id="28693" name="Picture 20"/>
          <p:cNvPicPr>
            <a:picLocks noChangeAspect="1" noChangeArrowheads="1"/>
          </p:cNvPicPr>
          <p:nvPr/>
        </p:nvPicPr>
        <p:blipFill>
          <a:blip r:embed="rId5"/>
          <a:srcRect/>
          <a:stretch>
            <a:fillRect/>
          </a:stretch>
        </p:blipFill>
        <p:spPr bwMode="auto">
          <a:xfrm>
            <a:off x="2857500" y="4548188"/>
            <a:ext cx="1144588" cy="508000"/>
          </a:xfrm>
          <a:prstGeom prst="rect">
            <a:avLst/>
          </a:prstGeom>
          <a:noFill/>
          <a:ln w="9525">
            <a:noFill/>
            <a:miter lim="800000"/>
            <a:headEnd/>
            <a:tailEnd/>
          </a:ln>
          <a:effectLst/>
        </p:spPr>
      </p:pic>
      <p:pic>
        <p:nvPicPr>
          <p:cNvPr id="28694" name="Picture 21"/>
          <p:cNvPicPr>
            <a:picLocks noChangeArrowheads="1"/>
          </p:cNvPicPr>
          <p:nvPr/>
        </p:nvPicPr>
        <p:blipFill>
          <a:blip r:embed="rId6"/>
          <a:srcRect/>
          <a:stretch>
            <a:fillRect/>
          </a:stretch>
        </p:blipFill>
        <p:spPr bwMode="auto">
          <a:xfrm>
            <a:off x="3660775" y="3111500"/>
            <a:ext cx="1042988" cy="604838"/>
          </a:xfrm>
          <a:prstGeom prst="rect">
            <a:avLst/>
          </a:prstGeom>
          <a:noFill/>
          <a:ln w="9525">
            <a:noFill/>
            <a:miter lim="800000"/>
            <a:headEnd/>
            <a:tailEnd/>
          </a:ln>
          <a:effectLst/>
        </p:spPr>
      </p:pic>
      <p:pic>
        <p:nvPicPr>
          <p:cNvPr id="28695" name="Picture 22"/>
          <p:cNvPicPr>
            <a:picLocks noChangeArrowheads="1"/>
          </p:cNvPicPr>
          <p:nvPr/>
        </p:nvPicPr>
        <p:blipFill>
          <a:blip r:embed="rId6"/>
          <a:srcRect/>
          <a:stretch>
            <a:fillRect/>
          </a:stretch>
        </p:blipFill>
        <p:spPr bwMode="auto">
          <a:xfrm>
            <a:off x="4832350" y="3101975"/>
            <a:ext cx="1042988" cy="604838"/>
          </a:xfrm>
          <a:prstGeom prst="rect">
            <a:avLst/>
          </a:prstGeom>
          <a:noFill/>
          <a:ln w="9525">
            <a:noFill/>
            <a:miter lim="800000"/>
            <a:headEnd/>
            <a:tailEnd/>
          </a:ln>
          <a:effectLst/>
        </p:spPr>
      </p:pic>
      <p:pic>
        <p:nvPicPr>
          <p:cNvPr id="28696" name="Picture 23"/>
          <p:cNvPicPr>
            <a:picLocks noChangeAspect="1" noChangeArrowheads="1"/>
          </p:cNvPicPr>
          <p:nvPr/>
        </p:nvPicPr>
        <p:blipFill>
          <a:blip r:embed="rId5"/>
          <a:srcRect/>
          <a:stretch>
            <a:fillRect/>
          </a:stretch>
        </p:blipFill>
        <p:spPr bwMode="auto">
          <a:xfrm>
            <a:off x="5429250" y="4548188"/>
            <a:ext cx="1144588" cy="508000"/>
          </a:xfrm>
          <a:prstGeom prst="rect">
            <a:avLst/>
          </a:prstGeom>
          <a:noFill/>
          <a:ln w="9525">
            <a:noFill/>
            <a:miter lim="800000"/>
            <a:headEnd/>
            <a:tailEnd/>
          </a:ln>
          <a:effectLst/>
        </p:spPr>
      </p:pic>
      <p:pic>
        <p:nvPicPr>
          <p:cNvPr id="28697" name="Picture 24"/>
          <p:cNvPicPr>
            <a:picLocks noChangeAspect="1" noChangeArrowheads="1"/>
          </p:cNvPicPr>
          <p:nvPr/>
        </p:nvPicPr>
        <p:blipFill>
          <a:blip r:embed="rId5"/>
          <a:srcRect/>
          <a:stretch>
            <a:fillRect/>
          </a:stretch>
        </p:blipFill>
        <p:spPr bwMode="auto">
          <a:xfrm>
            <a:off x="5429250" y="5214938"/>
            <a:ext cx="1144588" cy="508000"/>
          </a:xfrm>
          <a:prstGeom prst="rect">
            <a:avLst/>
          </a:prstGeom>
          <a:noFill/>
          <a:ln w="9525">
            <a:noFill/>
            <a:miter lim="800000"/>
            <a:headEnd/>
            <a:tailEnd/>
          </a:ln>
          <a:effectLst/>
        </p:spPr>
      </p:pic>
      <p:pic>
        <p:nvPicPr>
          <p:cNvPr id="28698" name="Picture 25"/>
          <p:cNvPicPr>
            <a:picLocks noChangeAspect="1" noChangeArrowheads="1"/>
          </p:cNvPicPr>
          <p:nvPr/>
        </p:nvPicPr>
        <p:blipFill>
          <a:blip r:embed="rId5"/>
          <a:srcRect/>
          <a:stretch>
            <a:fillRect/>
          </a:stretch>
        </p:blipFill>
        <p:spPr bwMode="auto">
          <a:xfrm>
            <a:off x="2857500" y="5214938"/>
            <a:ext cx="1144588" cy="50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miter lim="800000"/>
            <a:headEnd/>
            <a:tailEnd/>
          </a:ln>
        </p:spPr>
        <p:txBody>
          <a:bodyPr/>
          <a:lstStyle/>
          <a:p>
            <a:fld id="{08A57170-583C-4A0E-A40F-95EC0796C3BF}" type="slidenum">
              <a:rPr lang="en-US" smtClean="0"/>
              <a:pPr/>
              <a:t>34</a:t>
            </a:fld>
            <a:endParaRPr lang="en-US" smtClean="0"/>
          </a:p>
        </p:txBody>
      </p:sp>
      <p:sp>
        <p:nvSpPr>
          <p:cNvPr id="4" name="Rectangle 3"/>
          <p:cNvSpPr/>
          <p:nvPr/>
        </p:nvSpPr>
        <p:spPr>
          <a:xfrm>
            <a:off x="785786" y="5000636"/>
            <a:ext cx="7786742" cy="78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p:cNvSpPr txBox="1"/>
          <p:nvPr/>
        </p:nvSpPr>
        <p:spPr>
          <a:xfrm>
            <a:off x="1214414" y="4071942"/>
            <a:ext cx="6929486" cy="523220"/>
          </a:xfrm>
          <a:prstGeom prst="rect">
            <a:avLst/>
          </a:prstGeom>
          <a:noFill/>
        </p:spPr>
        <p:txBody>
          <a:bodyPr wrap="square" rtlCol="0">
            <a:spAutoFit/>
          </a:bodyPr>
          <a:lstStyle/>
          <a:p>
            <a:pPr algn="r"/>
            <a:r>
              <a:rPr lang="fr-FR" sz="2800" dirty="0" smtClean="0">
                <a:solidFill>
                  <a:schemeClr val="bg2">
                    <a:lumMod val="25000"/>
                  </a:schemeClr>
                </a:solidFill>
                <a:effectLst>
                  <a:outerShdw blurRad="38100" dist="38100" dir="2700000" algn="tl">
                    <a:srgbClr val="000000">
                      <a:alpha val="43137"/>
                    </a:srgbClr>
                  </a:outerShdw>
                </a:effectLst>
                <a:latin typeface="+mj-lt"/>
              </a:rPr>
              <a:t>Modèle OSI</a:t>
            </a:r>
            <a:endParaRPr lang="en-US" sz="2800" dirty="0">
              <a:solidFill>
                <a:schemeClr val="bg2">
                  <a:lumMod val="25000"/>
                </a:schemeClr>
              </a:solidFill>
              <a:effectLst>
                <a:outerShdw blurRad="38100" dist="38100" dir="2700000" algn="tl">
                  <a:srgbClr val="000000">
                    <a:alpha val="43137"/>
                  </a:srgbClr>
                </a:outerShdw>
              </a:effectLst>
              <a:latin typeface="+mj-l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a:ln>
            <a:miter lim="800000"/>
            <a:headEnd/>
            <a:tailEnd/>
          </a:ln>
        </p:spPr>
        <p:txBody>
          <a:bodyPr/>
          <a:lstStyle/>
          <a:p>
            <a:fld id="{099C6EFB-4FBF-4A7F-8695-04910E39CB71}" type="slidenum">
              <a:rPr lang="en-US" smtClean="0"/>
              <a:pPr/>
              <a:t>35</a:t>
            </a:fld>
            <a:endParaRPr lang="en-US" smtClean="0"/>
          </a:p>
        </p:txBody>
      </p:sp>
      <p:sp>
        <p:nvSpPr>
          <p:cNvPr id="31747" name="Rectangle 2"/>
          <p:cNvSpPr>
            <a:spLocks noGrp="1" noChangeArrowheads="1"/>
          </p:cNvSpPr>
          <p:nvPr>
            <p:ph type="title"/>
          </p:nvPr>
        </p:nvSpPr>
        <p:spPr>
          <a:xfrm>
            <a:off x="0" y="-24"/>
            <a:ext cx="9144000" cy="1143000"/>
          </a:xfrm>
        </p:spPr>
        <p:txBody>
          <a:bodyPr/>
          <a:lstStyle/>
          <a:p>
            <a:pPr eaLnBrk="1" hangingPunct="1"/>
            <a:r>
              <a:rPr lang="en-US" dirty="0" err="1" smtClean="0"/>
              <a:t>Pourquoi</a:t>
            </a:r>
            <a:r>
              <a:rPr lang="en-US" dirty="0" smtClean="0"/>
              <a:t> le </a:t>
            </a:r>
            <a:r>
              <a:rPr lang="en-US" dirty="0" err="1" smtClean="0"/>
              <a:t>modèle</a:t>
            </a:r>
            <a:r>
              <a:rPr lang="en-US" dirty="0" smtClean="0"/>
              <a:t> en </a:t>
            </a:r>
            <a:r>
              <a:rPr lang="en-US" dirty="0" err="1" smtClean="0"/>
              <a:t>couche</a:t>
            </a:r>
            <a:r>
              <a:rPr lang="en-US" dirty="0" smtClean="0"/>
              <a:t> ?</a:t>
            </a:r>
            <a:endParaRPr lang="en-US" u="sng" dirty="0" smtClean="0"/>
          </a:p>
        </p:txBody>
      </p:sp>
      <p:sp>
        <p:nvSpPr>
          <p:cNvPr id="31748" name="Text Box 3"/>
          <p:cNvSpPr txBox="1">
            <a:spLocks noChangeArrowheads="1"/>
          </p:cNvSpPr>
          <p:nvPr/>
        </p:nvSpPr>
        <p:spPr bwMode="auto">
          <a:xfrm>
            <a:off x="152400" y="1676400"/>
            <a:ext cx="8839200" cy="3785652"/>
          </a:xfrm>
          <a:prstGeom prst="rect">
            <a:avLst/>
          </a:prstGeom>
          <a:noFill/>
          <a:ln w="57150">
            <a:noFill/>
            <a:miter lim="800000"/>
            <a:headEnd/>
            <a:tailEnd/>
          </a:ln>
          <a:effectLst/>
        </p:spPr>
        <p:txBody>
          <a:bodyPr wrap="square">
            <a:spAutoFit/>
          </a:bodyPr>
          <a:lstStyle/>
          <a:p>
            <a:pPr algn="just" eaLnBrk="0" hangingPunct="0">
              <a:buFont typeface="Arial" pitchFamily="34" charset="0"/>
              <a:buChar char="•"/>
            </a:pPr>
            <a:r>
              <a:rPr lang="fr-FR" sz="2000" dirty="0">
                <a:solidFill>
                  <a:schemeClr val="tx2"/>
                </a:solidFill>
                <a:latin typeface="+mj-lt"/>
                <a:ea typeface="+mj-ea"/>
                <a:cs typeface="+mj-cs"/>
              </a:rPr>
              <a:t>Pour résoudre le problème des réseaux qui se développent sans cesse  en taille et en nombre, l'Organisation internationale de normalisation (ISO) des recherches sur des projets réseau et de nombreuses reconnu qu'il y avait un besoin de créer un modèle de </a:t>
            </a:r>
            <a:r>
              <a:rPr lang="fr-FR" sz="2000" dirty="0" smtClean="0">
                <a:solidFill>
                  <a:schemeClr val="tx2"/>
                </a:solidFill>
                <a:latin typeface="+mj-lt"/>
                <a:ea typeface="+mj-ea"/>
                <a:cs typeface="+mj-cs"/>
              </a:rPr>
              <a:t>réseau</a:t>
            </a:r>
          </a:p>
          <a:p>
            <a:pPr algn="just" eaLnBrk="0" hangingPunct="0">
              <a:buFont typeface="Arial" pitchFamily="34" charset="0"/>
              <a:buChar char="•"/>
            </a:pPr>
            <a:endParaRPr lang="fr-FR" sz="2000" dirty="0" smtClean="0">
              <a:solidFill>
                <a:schemeClr val="tx2"/>
              </a:solidFill>
              <a:latin typeface="+mj-lt"/>
              <a:ea typeface="+mj-ea"/>
              <a:cs typeface="+mj-cs"/>
            </a:endParaRPr>
          </a:p>
          <a:p>
            <a:pPr algn="just" eaLnBrk="0" hangingPunct="0">
              <a:buFont typeface="Arial" pitchFamily="34" charset="0"/>
              <a:buChar char="•"/>
            </a:pPr>
            <a:r>
              <a:rPr lang="fr-FR" sz="2000" dirty="0" smtClean="0">
                <a:solidFill>
                  <a:schemeClr val="tx2"/>
                </a:solidFill>
                <a:latin typeface="+mj-lt"/>
                <a:ea typeface="+mj-ea"/>
                <a:cs typeface="+mj-cs"/>
              </a:rPr>
              <a:t>Cela aiderait à mettre en œuvre des constructeurs de réseau de réseaux qui pourraient communiquer et travailler ensemble.</a:t>
            </a:r>
          </a:p>
          <a:p>
            <a:pPr algn="just" eaLnBrk="0" hangingPunct="0">
              <a:buFont typeface="Arial" pitchFamily="34" charset="0"/>
              <a:buChar char="•"/>
            </a:pPr>
            <a:endParaRPr lang="fr-FR" sz="2000" dirty="0" smtClean="0">
              <a:solidFill>
                <a:schemeClr val="tx2"/>
              </a:solidFill>
              <a:latin typeface="+mj-lt"/>
              <a:ea typeface="+mj-ea"/>
              <a:cs typeface="+mj-cs"/>
            </a:endParaRPr>
          </a:p>
          <a:p>
            <a:pPr algn="just" eaLnBrk="0" hangingPunct="0">
              <a:buFont typeface="Arial" pitchFamily="34" charset="0"/>
              <a:buChar char="•"/>
            </a:pPr>
            <a:r>
              <a:rPr lang="fr-FR" sz="2000" dirty="0" smtClean="0">
                <a:solidFill>
                  <a:schemeClr val="tx2"/>
                </a:solidFill>
                <a:latin typeface="+mj-lt"/>
                <a:ea typeface="+mj-ea"/>
                <a:cs typeface="+mj-cs"/>
              </a:rPr>
              <a:t>Encourager </a:t>
            </a:r>
            <a:r>
              <a:rPr lang="fr-FR" sz="2000" dirty="0">
                <a:solidFill>
                  <a:schemeClr val="tx2"/>
                </a:solidFill>
                <a:latin typeface="+mj-lt"/>
                <a:ea typeface="+mj-ea"/>
                <a:cs typeface="+mj-cs"/>
              </a:rPr>
              <a:t>la concurrence </a:t>
            </a:r>
            <a:r>
              <a:rPr lang="fr-FR" sz="2000" dirty="0" smtClean="0">
                <a:solidFill>
                  <a:schemeClr val="tx2"/>
                </a:solidFill>
                <a:latin typeface="+mj-lt"/>
                <a:ea typeface="+mj-ea"/>
                <a:cs typeface="+mj-cs"/>
              </a:rPr>
              <a:t>.</a:t>
            </a:r>
          </a:p>
          <a:p>
            <a:pPr algn="just" eaLnBrk="0" hangingPunct="0">
              <a:buFont typeface="Arial" pitchFamily="34" charset="0"/>
              <a:buChar char="•"/>
            </a:pPr>
            <a:endParaRPr lang="fr-FR" sz="2000" dirty="0" smtClean="0">
              <a:solidFill>
                <a:schemeClr val="tx2"/>
              </a:solidFill>
              <a:latin typeface="+mj-lt"/>
              <a:ea typeface="+mj-ea"/>
              <a:cs typeface="+mj-cs"/>
            </a:endParaRPr>
          </a:p>
          <a:p>
            <a:pPr algn="just" eaLnBrk="0" hangingPunct="0">
              <a:buFont typeface="Arial" pitchFamily="34" charset="0"/>
              <a:buChar char="•"/>
            </a:pPr>
            <a:r>
              <a:rPr lang="fr-FR" sz="2000" dirty="0" smtClean="0">
                <a:solidFill>
                  <a:schemeClr val="tx2"/>
                </a:solidFill>
                <a:latin typeface="+mj-lt"/>
                <a:ea typeface="+mj-ea"/>
                <a:cs typeface="+mj-cs"/>
              </a:rPr>
              <a:t>ISO </a:t>
            </a:r>
            <a:r>
              <a:rPr lang="fr-FR" sz="2000" dirty="0">
                <a:solidFill>
                  <a:schemeClr val="tx2"/>
                </a:solidFill>
                <a:latin typeface="+mj-lt"/>
                <a:ea typeface="+mj-ea"/>
                <a:cs typeface="+mj-cs"/>
              </a:rPr>
              <a:t>a donc publié le modèle de référence OSI en 1984</a:t>
            </a:r>
            <a:r>
              <a:rPr lang="fr-FR" sz="2000" dirty="0"/>
              <a:t>.</a:t>
            </a:r>
            <a:endParaRPr lang="en-US" sz="2000" b="0" dirty="0">
              <a:latin typeface="Tahoma"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a:ln>
            <a:miter lim="800000"/>
            <a:headEnd/>
            <a:tailEnd/>
          </a:ln>
        </p:spPr>
        <p:txBody>
          <a:bodyPr/>
          <a:lstStyle/>
          <a:p>
            <a:fld id="{6286F8CD-6DEA-4F8F-A658-8E1368BCA0C0}" type="slidenum">
              <a:rPr lang="en-US" smtClean="0"/>
              <a:pPr/>
              <a:t>36</a:t>
            </a:fld>
            <a:endParaRPr lang="en-US" smtClean="0"/>
          </a:p>
        </p:txBody>
      </p:sp>
      <p:sp>
        <p:nvSpPr>
          <p:cNvPr id="32771" name="Rectangle 2"/>
          <p:cNvSpPr>
            <a:spLocks noGrp="1" noChangeArrowheads="1"/>
          </p:cNvSpPr>
          <p:nvPr>
            <p:ph type="title"/>
          </p:nvPr>
        </p:nvSpPr>
        <p:spPr>
          <a:xfrm>
            <a:off x="0" y="152400"/>
            <a:ext cx="9144000" cy="762000"/>
          </a:xfrm>
        </p:spPr>
        <p:txBody>
          <a:bodyPr/>
          <a:lstStyle/>
          <a:p>
            <a:pPr eaLnBrk="1" hangingPunct="1"/>
            <a:r>
              <a:rPr lang="en-US" dirty="0" smtClean="0"/>
              <a:t>  Ne pas </a:t>
            </a:r>
            <a:r>
              <a:rPr lang="en-US" dirty="0" err="1" smtClean="0"/>
              <a:t>confondre</a:t>
            </a:r>
            <a:r>
              <a:rPr lang="en-US" dirty="0" smtClean="0"/>
              <a:t> !!!</a:t>
            </a:r>
            <a:endParaRPr lang="en-US" u="sng" dirty="0" smtClean="0"/>
          </a:p>
        </p:txBody>
      </p:sp>
      <p:sp>
        <p:nvSpPr>
          <p:cNvPr id="32772" name="Text Box 3"/>
          <p:cNvSpPr txBox="1">
            <a:spLocks noChangeArrowheads="1"/>
          </p:cNvSpPr>
          <p:nvPr/>
        </p:nvSpPr>
        <p:spPr bwMode="auto">
          <a:xfrm>
            <a:off x="152400" y="2439988"/>
            <a:ext cx="8839200" cy="1938992"/>
          </a:xfrm>
          <a:prstGeom prst="rect">
            <a:avLst/>
          </a:prstGeom>
          <a:noFill/>
          <a:ln w="57150">
            <a:noFill/>
            <a:miter lim="800000"/>
            <a:headEnd/>
            <a:tailEnd/>
          </a:ln>
          <a:effectLst/>
        </p:spPr>
        <p:txBody>
          <a:bodyPr>
            <a:spAutoFit/>
          </a:bodyPr>
          <a:lstStyle/>
          <a:p>
            <a:pPr algn="l" eaLnBrk="0" hangingPunct="0"/>
            <a:r>
              <a:rPr lang="en-US" sz="2400" dirty="0">
                <a:solidFill>
                  <a:schemeClr val="tx2"/>
                </a:solidFill>
                <a:latin typeface="+mj-lt"/>
                <a:ea typeface="+mj-ea"/>
                <a:cs typeface="+mj-cs"/>
              </a:rPr>
              <a:t>ISO - International Organization for Standardization</a:t>
            </a:r>
          </a:p>
          <a:p>
            <a:pPr algn="l" eaLnBrk="0" hangingPunct="0"/>
            <a:endParaRPr lang="en-US" sz="2400" dirty="0">
              <a:solidFill>
                <a:schemeClr val="tx2"/>
              </a:solidFill>
              <a:latin typeface="+mj-lt"/>
              <a:ea typeface="+mj-ea"/>
              <a:cs typeface="+mj-cs"/>
            </a:endParaRPr>
          </a:p>
          <a:p>
            <a:pPr algn="l" eaLnBrk="0" hangingPunct="0"/>
            <a:r>
              <a:rPr lang="en-US" sz="2400" dirty="0">
                <a:solidFill>
                  <a:schemeClr val="tx2"/>
                </a:solidFill>
                <a:latin typeface="+mj-lt"/>
                <a:ea typeface="+mj-ea"/>
                <a:cs typeface="+mj-cs"/>
              </a:rPr>
              <a:t>OSI - Open System Interconnection</a:t>
            </a:r>
          </a:p>
          <a:p>
            <a:pPr algn="l" eaLnBrk="0" hangingPunct="0"/>
            <a:endParaRPr lang="en-US" sz="2400" dirty="0">
              <a:solidFill>
                <a:schemeClr val="tx2"/>
              </a:solidFill>
              <a:latin typeface="+mj-lt"/>
              <a:ea typeface="+mj-ea"/>
              <a:cs typeface="+mj-cs"/>
            </a:endParaRPr>
          </a:p>
          <a:p>
            <a:pPr algn="l" eaLnBrk="0" hangingPunct="0"/>
            <a:r>
              <a:rPr lang="en-US" sz="2400" dirty="0">
                <a:solidFill>
                  <a:schemeClr val="tx2"/>
                </a:solidFill>
                <a:latin typeface="+mj-lt"/>
                <a:ea typeface="+mj-ea"/>
                <a:cs typeface="+mj-cs"/>
              </a:rPr>
              <a:t>IOS -  Internetwork Operating System</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miter lim="800000"/>
            <a:headEnd/>
            <a:tailEnd/>
          </a:ln>
        </p:spPr>
        <p:txBody>
          <a:bodyPr/>
          <a:lstStyle/>
          <a:p>
            <a:fld id="{635CFF37-CE77-4EA2-87ED-0DD13B499EF1}" type="slidenum">
              <a:rPr lang="en-US" smtClean="0"/>
              <a:pPr/>
              <a:t>37</a:t>
            </a:fld>
            <a:endParaRPr lang="en-US" smtClean="0"/>
          </a:p>
        </p:txBody>
      </p:sp>
      <p:sp>
        <p:nvSpPr>
          <p:cNvPr id="33795" name="Rectangle 2"/>
          <p:cNvSpPr>
            <a:spLocks noGrp="1" noChangeArrowheads="1"/>
          </p:cNvSpPr>
          <p:nvPr>
            <p:ph type="title"/>
          </p:nvPr>
        </p:nvSpPr>
        <p:spPr>
          <a:xfrm>
            <a:off x="0" y="152400"/>
            <a:ext cx="9144000" cy="762000"/>
          </a:xfrm>
        </p:spPr>
        <p:txBody>
          <a:bodyPr/>
          <a:lstStyle/>
          <a:p>
            <a:pPr eaLnBrk="1" hangingPunct="1"/>
            <a:r>
              <a:rPr lang="en-US" smtClean="0"/>
              <a:t>Le modèle de référence OSI</a:t>
            </a:r>
            <a:endParaRPr lang="en-US" u="sng" smtClean="0"/>
          </a:p>
        </p:txBody>
      </p:sp>
      <p:sp>
        <p:nvSpPr>
          <p:cNvPr id="33796" name="Text Box 3"/>
          <p:cNvSpPr txBox="1">
            <a:spLocks noChangeArrowheads="1"/>
          </p:cNvSpPr>
          <p:nvPr/>
        </p:nvSpPr>
        <p:spPr bwMode="auto">
          <a:xfrm>
            <a:off x="381000" y="13716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7  Application</a:t>
            </a:r>
            <a:endParaRPr lang="en-US" sz="2800" b="0" dirty="0"/>
          </a:p>
        </p:txBody>
      </p:sp>
      <p:sp>
        <p:nvSpPr>
          <p:cNvPr id="33797" name="Text Box 4"/>
          <p:cNvSpPr txBox="1">
            <a:spLocks noChangeArrowheads="1"/>
          </p:cNvSpPr>
          <p:nvPr/>
        </p:nvSpPr>
        <p:spPr bwMode="auto">
          <a:xfrm>
            <a:off x="381000" y="19812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6  Presentation</a:t>
            </a:r>
          </a:p>
        </p:txBody>
      </p:sp>
      <p:sp>
        <p:nvSpPr>
          <p:cNvPr id="33798" name="Text Box 5"/>
          <p:cNvSpPr txBox="1">
            <a:spLocks noChangeArrowheads="1"/>
          </p:cNvSpPr>
          <p:nvPr/>
        </p:nvSpPr>
        <p:spPr bwMode="auto">
          <a:xfrm>
            <a:off x="381000" y="25908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5  Session</a:t>
            </a:r>
          </a:p>
        </p:txBody>
      </p:sp>
      <p:sp>
        <p:nvSpPr>
          <p:cNvPr id="33799" name="Text Box 6"/>
          <p:cNvSpPr txBox="1">
            <a:spLocks noChangeArrowheads="1"/>
          </p:cNvSpPr>
          <p:nvPr/>
        </p:nvSpPr>
        <p:spPr bwMode="auto">
          <a:xfrm>
            <a:off x="381000" y="32004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4  Transport</a:t>
            </a:r>
          </a:p>
        </p:txBody>
      </p:sp>
      <p:sp>
        <p:nvSpPr>
          <p:cNvPr id="33800" name="Text Box 7"/>
          <p:cNvSpPr txBox="1">
            <a:spLocks noChangeArrowheads="1"/>
          </p:cNvSpPr>
          <p:nvPr/>
        </p:nvSpPr>
        <p:spPr bwMode="auto">
          <a:xfrm>
            <a:off x="381000" y="3810000"/>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3  Réseau</a:t>
            </a:r>
          </a:p>
        </p:txBody>
      </p:sp>
      <p:sp>
        <p:nvSpPr>
          <p:cNvPr id="582664" name="Text Box 8"/>
          <p:cNvSpPr txBox="1">
            <a:spLocks noChangeArrowheads="1"/>
          </p:cNvSpPr>
          <p:nvPr/>
        </p:nvSpPr>
        <p:spPr bwMode="auto">
          <a:xfrm>
            <a:off x="381000" y="4419600"/>
            <a:ext cx="2895600" cy="954088"/>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a:spAutoFit/>
          </a:bodyPr>
          <a:lstStyle/>
          <a:p>
            <a:pPr marL="514350" indent="-514350" algn="l" eaLnBrk="0" hangingPunct="0">
              <a:buFontTx/>
              <a:buAutoNum type="arabicPlain" startAt="2"/>
              <a:defRPr/>
            </a:pPr>
            <a:r>
              <a:rPr lang="en-US" sz="2800" dirty="0"/>
              <a:t>Liaison de</a:t>
            </a:r>
          </a:p>
          <a:p>
            <a:pPr algn="l" eaLnBrk="0" hangingPunct="0">
              <a:defRPr/>
            </a:pPr>
            <a:r>
              <a:rPr lang="en-US" sz="2800" dirty="0"/>
              <a:t>     </a:t>
            </a:r>
            <a:r>
              <a:rPr lang="en-US" sz="2800" dirty="0" err="1"/>
              <a:t>Données</a:t>
            </a:r>
            <a:endParaRPr lang="en-US" sz="2800" dirty="0"/>
          </a:p>
        </p:txBody>
      </p:sp>
      <p:sp>
        <p:nvSpPr>
          <p:cNvPr id="33802" name="Text Box 9"/>
          <p:cNvSpPr txBox="1">
            <a:spLocks noChangeArrowheads="1"/>
          </p:cNvSpPr>
          <p:nvPr/>
        </p:nvSpPr>
        <p:spPr bwMode="auto">
          <a:xfrm>
            <a:off x="381000" y="5334000"/>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1  Physique</a:t>
            </a:r>
          </a:p>
        </p:txBody>
      </p:sp>
      <p:sp>
        <p:nvSpPr>
          <p:cNvPr id="582666" name="Text Box 10"/>
          <p:cNvSpPr txBox="1">
            <a:spLocks noChangeArrowheads="1"/>
          </p:cNvSpPr>
          <p:nvPr/>
        </p:nvSpPr>
        <p:spPr bwMode="auto">
          <a:xfrm>
            <a:off x="3962400" y="1371600"/>
            <a:ext cx="4343400" cy="440055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r>
              <a:rPr lang="fr-FR" sz="2800"/>
              <a:t>Le modèle OSI vous accompagnera le long de votre carrière réseau</a:t>
            </a:r>
          </a:p>
          <a:p>
            <a:endParaRPr lang="fr-FR" sz="2800"/>
          </a:p>
          <a:p>
            <a:endParaRPr lang="fr-FR" sz="2800"/>
          </a:p>
          <a:p>
            <a:endParaRPr lang="fr-FR" sz="2800"/>
          </a:p>
          <a:p>
            <a:endParaRPr lang="fr-FR" sz="2800"/>
          </a:p>
          <a:p>
            <a:endParaRPr lang="fr-FR" sz="2800"/>
          </a:p>
          <a:p>
            <a:endParaRPr lang="fr-FR" sz="2800"/>
          </a:p>
          <a:p>
            <a:endParaRPr lang="fr-FR" sz="2800"/>
          </a:p>
        </p:txBody>
      </p:sp>
      <p:sp>
        <p:nvSpPr>
          <p:cNvPr id="582667" name="Text Box 11"/>
          <p:cNvSpPr txBox="1">
            <a:spLocks noChangeArrowheads="1"/>
          </p:cNvSpPr>
          <p:nvPr/>
        </p:nvSpPr>
        <p:spPr bwMode="auto">
          <a:xfrm>
            <a:off x="4140200" y="3843338"/>
            <a:ext cx="4038600" cy="120015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eaLnBrk="0" hangingPunct="0"/>
            <a:endParaRPr lang="en-US" sz="2400"/>
          </a:p>
          <a:p>
            <a:pPr eaLnBrk="0" hangingPunct="0"/>
            <a:r>
              <a:rPr lang="en-US" sz="2400"/>
              <a:t>A mémoriser</a:t>
            </a:r>
          </a:p>
          <a:p>
            <a:pPr eaLnBrk="0" hangingPunct="0"/>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582666"/>
                                        </p:tgtEl>
                                        <p:attrNameLst>
                                          <p:attrName>style.visibility</p:attrName>
                                        </p:attrNameLst>
                                      </p:cBhvr>
                                      <p:to>
                                        <p:strVal val="visible"/>
                                      </p:to>
                                    </p:set>
                                    <p:anim to="" calcmode="lin" valueType="num">
                                      <p:cBhvr>
                                        <p:cTn id="7" dur="1" fill="hold"/>
                                        <p:tgtEl>
                                          <p:spTgt spid="582666"/>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582667"/>
                                        </p:tgtEl>
                                        <p:attrNameLst>
                                          <p:attrName>style.visibility</p:attrName>
                                        </p:attrNameLst>
                                      </p:cBhvr>
                                      <p:to>
                                        <p:strVal val="visible"/>
                                      </p:to>
                                    </p:set>
                                    <p:anim to="" calcmode="lin" valueType="num">
                                      <p:cBhvr>
                                        <p:cTn id="12" dur="1" fill="hold"/>
                                        <p:tgtEl>
                                          <p:spTgt spid="58266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66" grpId="0" animBg="1" autoUpdateAnimBg="0"/>
      <p:bldP spid="58266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p:cNvSpPr>
            <a:spLocks noGrp="1"/>
          </p:cNvSpPr>
          <p:nvPr>
            <p:ph type="sldNum" sz="quarter" idx="12"/>
          </p:nvPr>
        </p:nvSpPr>
        <p:spPr>
          <a:noFill/>
          <a:ln>
            <a:miter lim="800000"/>
            <a:headEnd/>
            <a:tailEnd/>
          </a:ln>
        </p:spPr>
        <p:txBody>
          <a:bodyPr/>
          <a:lstStyle/>
          <a:p>
            <a:fld id="{23EE012A-2393-46FD-9DA7-1CF8BCE8D2B7}" type="slidenum">
              <a:rPr lang="en-US" smtClean="0"/>
              <a:pPr/>
              <a:t>38</a:t>
            </a:fld>
            <a:endParaRPr lang="en-US" smtClean="0"/>
          </a:p>
        </p:txBody>
      </p:sp>
      <p:sp>
        <p:nvSpPr>
          <p:cNvPr id="34819" name="Rectangle 2"/>
          <p:cNvSpPr>
            <a:spLocks noGrp="1" noChangeArrowheads="1"/>
          </p:cNvSpPr>
          <p:nvPr>
            <p:ph type="title"/>
          </p:nvPr>
        </p:nvSpPr>
        <p:spPr>
          <a:xfrm>
            <a:off x="685800" y="228600"/>
            <a:ext cx="7772400" cy="842946"/>
          </a:xfrm>
        </p:spPr>
        <p:txBody>
          <a:bodyPr/>
          <a:lstStyle/>
          <a:p>
            <a:pPr eaLnBrk="1" hangingPunct="1"/>
            <a:r>
              <a:rPr lang="en-US" dirty="0" smtClean="0"/>
              <a:t>Le </a:t>
            </a:r>
            <a:r>
              <a:rPr lang="en-US" dirty="0" err="1" smtClean="0"/>
              <a:t>modèle</a:t>
            </a:r>
            <a:r>
              <a:rPr lang="en-US" dirty="0" smtClean="0"/>
              <a:t> OSI</a:t>
            </a:r>
          </a:p>
        </p:txBody>
      </p:sp>
      <p:sp>
        <p:nvSpPr>
          <p:cNvPr id="34820" name="Text Box 3"/>
          <p:cNvSpPr txBox="1">
            <a:spLocks noChangeArrowheads="1"/>
          </p:cNvSpPr>
          <p:nvPr/>
        </p:nvSpPr>
        <p:spPr bwMode="auto">
          <a:xfrm>
            <a:off x="6500826" y="4286256"/>
            <a:ext cx="1158875" cy="646113"/>
          </a:xfrm>
          <a:prstGeom prst="rect">
            <a:avLst/>
          </a:prstGeom>
          <a:noFill/>
          <a:ln w="28575">
            <a:noFill/>
            <a:miter lim="800000"/>
            <a:headEnd type="none" w="sm" len="sm"/>
            <a:tailEnd type="none" w="sm" len="sm"/>
          </a:ln>
          <a:effectLst/>
        </p:spPr>
        <p:txBody>
          <a:bodyPr wrap="none">
            <a:spAutoFit/>
          </a:bodyPr>
          <a:lstStyle/>
          <a:p>
            <a:pPr algn="l" eaLnBrk="0" hangingPunct="0"/>
            <a:r>
              <a:rPr lang="en-US" dirty="0">
                <a:latin typeface="Helvetica" pitchFamily="34" charset="0"/>
              </a:rPr>
              <a:t>Couches</a:t>
            </a:r>
          </a:p>
          <a:p>
            <a:pPr algn="l" eaLnBrk="0" hangingPunct="0"/>
            <a:r>
              <a:rPr lang="en-US" dirty="0" err="1">
                <a:latin typeface="Helvetica" pitchFamily="34" charset="0"/>
              </a:rPr>
              <a:t>Donnés</a:t>
            </a:r>
            <a:endParaRPr lang="en-US" dirty="0">
              <a:latin typeface="Helvetica" pitchFamily="34" charset="0"/>
            </a:endParaRPr>
          </a:p>
        </p:txBody>
      </p:sp>
      <p:sp>
        <p:nvSpPr>
          <p:cNvPr id="34825" name="Line 8"/>
          <p:cNvSpPr>
            <a:spLocks noChangeShapeType="1"/>
          </p:cNvSpPr>
          <p:nvPr/>
        </p:nvSpPr>
        <p:spPr bwMode="auto">
          <a:xfrm>
            <a:off x="3576638" y="3295650"/>
            <a:ext cx="1824037" cy="0"/>
          </a:xfrm>
          <a:prstGeom prst="line">
            <a:avLst/>
          </a:prstGeom>
          <a:noFill/>
          <a:ln w="28575">
            <a:solidFill>
              <a:schemeClr val="tx1"/>
            </a:solidFill>
            <a:round/>
            <a:headEnd type="none" w="sm" len="sm"/>
            <a:tailEnd type="none" w="sm" len="sm"/>
          </a:ln>
          <a:effectLst/>
        </p:spPr>
        <p:txBody>
          <a:bodyPr wrap="none" anchor="ctr">
            <a:spAutoFit/>
          </a:bodyPr>
          <a:lstStyle/>
          <a:p>
            <a:endParaRPr lang="en-US"/>
          </a:p>
        </p:txBody>
      </p:sp>
      <p:sp>
        <p:nvSpPr>
          <p:cNvPr id="34826" name="Rectangle 9"/>
          <p:cNvSpPr>
            <a:spLocks noChangeArrowheads="1"/>
          </p:cNvSpPr>
          <p:nvPr/>
        </p:nvSpPr>
        <p:spPr bwMode="auto">
          <a:xfrm>
            <a:off x="3643306" y="3357562"/>
            <a:ext cx="1817687" cy="606425"/>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anchor="ctr">
            <a:spAutoFit/>
          </a:bodyPr>
          <a:lstStyle/>
          <a:p>
            <a:endParaRPr lang="fr-FR"/>
          </a:p>
        </p:txBody>
      </p:sp>
      <p:sp>
        <p:nvSpPr>
          <p:cNvPr id="34827" name="Text Box 10"/>
          <p:cNvSpPr txBox="1">
            <a:spLocks noChangeArrowheads="1"/>
          </p:cNvSpPr>
          <p:nvPr/>
        </p:nvSpPr>
        <p:spPr bwMode="auto">
          <a:xfrm>
            <a:off x="3854450" y="3403600"/>
            <a:ext cx="1250950" cy="366713"/>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Transport</a:t>
            </a:r>
          </a:p>
        </p:txBody>
      </p:sp>
      <p:sp>
        <p:nvSpPr>
          <p:cNvPr id="34828" name="Rectangle 11"/>
          <p:cNvSpPr>
            <a:spLocks noChangeArrowheads="1"/>
          </p:cNvSpPr>
          <p:nvPr/>
        </p:nvSpPr>
        <p:spPr bwMode="auto">
          <a:xfrm>
            <a:off x="3643306" y="4562490"/>
            <a:ext cx="1843088" cy="100965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anchor="ctr">
            <a:spAutoFit/>
          </a:bodyPr>
          <a:lstStyle/>
          <a:p>
            <a:endParaRPr lang="fr-FR"/>
          </a:p>
        </p:txBody>
      </p:sp>
      <p:sp>
        <p:nvSpPr>
          <p:cNvPr id="34829" name="Text Box 12"/>
          <p:cNvSpPr txBox="1">
            <a:spLocks noChangeArrowheads="1"/>
          </p:cNvSpPr>
          <p:nvPr/>
        </p:nvSpPr>
        <p:spPr bwMode="auto">
          <a:xfrm>
            <a:off x="3870325" y="4673600"/>
            <a:ext cx="1390650" cy="646113"/>
          </a:xfrm>
          <a:prstGeom prst="rect">
            <a:avLst/>
          </a:prstGeom>
          <a:noFill/>
          <a:ln w="28575">
            <a:noFill/>
            <a:miter lim="800000"/>
            <a:headEnd type="none" w="sm" len="sm"/>
            <a:tailEnd type="none" w="sm" len="sm"/>
          </a:ln>
          <a:effectLst/>
        </p:spPr>
        <p:txBody>
          <a:bodyPr wrap="none">
            <a:spAutoFit/>
          </a:bodyPr>
          <a:lstStyle/>
          <a:p>
            <a:pPr algn="l" eaLnBrk="0" hangingPunct="0"/>
            <a:r>
              <a:rPr lang="en-US" dirty="0">
                <a:latin typeface="Helvetica" pitchFamily="34" charset="0"/>
              </a:rPr>
              <a:t>Liaison de </a:t>
            </a:r>
          </a:p>
          <a:p>
            <a:pPr algn="l" eaLnBrk="0" hangingPunct="0"/>
            <a:r>
              <a:rPr lang="en-US" dirty="0" err="1">
                <a:latin typeface="Helvetica" pitchFamily="34" charset="0"/>
              </a:rPr>
              <a:t>données</a:t>
            </a:r>
            <a:endParaRPr lang="en-US" dirty="0">
              <a:latin typeface="Helvetica" pitchFamily="34" charset="0"/>
            </a:endParaRPr>
          </a:p>
        </p:txBody>
      </p:sp>
      <p:sp>
        <p:nvSpPr>
          <p:cNvPr id="34830" name="Rectangle 13"/>
          <p:cNvSpPr>
            <a:spLocks noChangeArrowheads="1"/>
          </p:cNvSpPr>
          <p:nvPr/>
        </p:nvSpPr>
        <p:spPr bwMode="auto">
          <a:xfrm>
            <a:off x="3643306" y="3965583"/>
            <a:ext cx="1817687" cy="606425"/>
          </a:xfrm>
          <a:prstGeom prst="rect">
            <a:avLst/>
          </a:prstGeom>
          <a:ln>
            <a:headEnd type="none" w="sm" len="sm"/>
            <a:tailEnd type="none" w="sm" len="sm"/>
          </a:ln>
          <a:effectLst/>
        </p:spPr>
        <p:style>
          <a:lnRef idx="1">
            <a:schemeClr val="accent1"/>
          </a:lnRef>
          <a:fillRef idx="2">
            <a:schemeClr val="accent1"/>
          </a:fillRef>
          <a:effectRef idx="1">
            <a:schemeClr val="accent1"/>
          </a:effectRef>
          <a:fontRef idx="minor">
            <a:schemeClr val="dk1"/>
          </a:fontRef>
        </p:style>
        <p:txBody>
          <a:bodyPr anchor="ctr">
            <a:spAutoFit/>
          </a:bodyPr>
          <a:lstStyle/>
          <a:p>
            <a:endParaRPr lang="fr-FR"/>
          </a:p>
        </p:txBody>
      </p:sp>
      <p:sp>
        <p:nvSpPr>
          <p:cNvPr id="34831" name="Text Box 14"/>
          <p:cNvSpPr txBox="1">
            <a:spLocks noChangeArrowheads="1"/>
          </p:cNvSpPr>
          <p:nvPr/>
        </p:nvSpPr>
        <p:spPr bwMode="auto">
          <a:xfrm>
            <a:off x="3924300" y="4052888"/>
            <a:ext cx="1004888" cy="369887"/>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Réseau</a:t>
            </a:r>
          </a:p>
        </p:txBody>
      </p:sp>
      <p:sp>
        <p:nvSpPr>
          <p:cNvPr id="34832" name="AutoShape 15"/>
          <p:cNvSpPr>
            <a:spLocks noChangeArrowheads="1"/>
          </p:cNvSpPr>
          <p:nvPr/>
        </p:nvSpPr>
        <p:spPr bwMode="auto">
          <a:xfrm>
            <a:off x="5435600" y="3295650"/>
            <a:ext cx="1009650" cy="2633680"/>
          </a:xfrm>
          <a:prstGeom prst="homePlate">
            <a:avLst>
              <a:gd name="adj" fmla="val 2500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fr-FR"/>
          </a:p>
        </p:txBody>
      </p:sp>
      <p:sp>
        <p:nvSpPr>
          <p:cNvPr id="34834" name="Rectangle 18"/>
          <p:cNvSpPr>
            <a:spLocks noChangeArrowheads="1"/>
          </p:cNvSpPr>
          <p:nvPr/>
        </p:nvSpPr>
        <p:spPr bwMode="auto">
          <a:xfrm>
            <a:off x="3643306" y="5572140"/>
            <a:ext cx="1785950" cy="369332"/>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square" anchor="ctr">
            <a:spAutoFit/>
          </a:bodyPr>
          <a:lstStyle/>
          <a:p>
            <a:endParaRPr lang="fr-FR"/>
          </a:p>
        </p:txBody>
      </p:sp>
      <p:sp>
        <p:nvSpPr>
          <p:cNvPr id="34835" name="Text Box 19"/>
          <p:cNvSpPr txBox="1">
            <a:spLocks noChangeArrowheads="1"/>
          </p:cNvSpPr>
          <p:nvPr/>
        </p:nvSpPr>
        <p:spPr bwMode="auto">
          <a:xfrm>
            <a:off x="3932241" y="5643578"/>
            <a:ext cx="1211263" cy="369332"/>
          </a:xfrm>
          <a:prstGeom prst="rect">
            <a:avLst/>
          </a:prstGeom>
          <a:noFill/>
          <a:ln w="28575">
            <a:noFill/>
            <a:miter lim="800000"/>
            <a:headEnd type="none" w="sm" len="sm"/>
            <a:tailEnd type="none" w="sm" len="sm"/>
          </a:ln>
          <a:effectLst/>
        </p:spPr>
        <p:txBody>
          <a:bodyPr wrap="square">
            <a:spAutoFit/>
          </a:bodyPr>
          <a:lstStyle/>
          <a:p>
            <a:pPr algn="l" eaLnBrk="0" hangingPunct="0"/>
            <a:r>
              <a:rPr lang="en-US" dirty="0">
                <a:latin typeface="Helvetica" pitchFamily="34" charset="0"/>
              </a:rPr>
              <a:t>Physique</a:t>
            </a:r>
          </a:p>
        </p:txBody>
      </p:sp>
      <p:grpSp>
        <p:nvGrpSpPr>
          <p:cNvPr id="2" name="Group 20"/>
          <p:cNvGrpSpPr>
            <a:grpSpLocks/>
          </p:cNvGrpSpPr>
          <p:nvPr/>
        </p:nvGrpSpPr>
        <p:grpSpPr bwMode="auto">
          <a:xfrm>
            <a:off x="1000100" y="1500174"/>
            <a:ext cx="4410075" cy="1790700"/>
            <a:chOff x="-848" y="2646"/>
            <a:chExt cx="2778" cy="1128"/>
          </a:xfrm>
        </p:grpSpPr>
        <p:sp>
          <p:nvSpPr>
            <p:cNvPr id="34837" name="Text Box 21"/>
            <p:cNvSpPr txBox="1">
              <a:spLocks noChangeArrowheads="1"/>
            </p:cNvSpPr>
            <p:nvPr/>
          </p:nvSpPr>
          <p:spPr bwMode="auto">
            <a:xfrm>
              <a:off x="-848" y="2862"/>
              <a:ext cx="1029" cy="582"/>
            </a:xfrm>
            <a:prstGeom prst="rect">
              <a:avLst/>
            </a:prstGeom>
            <a:noFill/>
            <a:ln w="28575">
              <a:noFill/>
              <a:miter lim="800000"/>
              <a:headEnd type="none" w="sm" len="sm"/>
              <a:tailEnd type="none" w="sm" len="sm"/>
            </a:ln>
            <a:effectLst/>
          </p:spPr>
          <p:txBody>
            <a:bodyPr wrap="none">
              <a:spAutoFit/>
            </a:bodyPr>
            <a:lstStyle/>
            <a:p>
              <a:pPr algn="l" eaLnBrk="0" hangingPunct="0"/>
              <a:r>
                <a:rPr lang="en-US" dirty="0">
                  <a:latin typeface="Helvetica" pitchFamily="34" charset="0"/>
                </a:rPr>
                <a:t>Couches</a:t>
              </a:r>
            </a:p>
            <a:p>
              <a:pPr algn="l" eaLnBrk="0" hangingPunct="0"/>
              <a:r>
                <a:rPr lang="en-US" dirty="0" err="1">
                  <a:latin typeface="Helvetica" pitchFamily="34" charset="0"/>
                </a:rPr>
                <a:t>Supérieurs</a:t>
              </a:r>
              <a:r>
                <a:rPr lang="en-US" dirty="0">
                  <a:latin typeface="Helvetica" pitchFamily="34" charset="0"/>
                </a:rPr>
                <a:t> </a:t>
              </a:r>
            </a:p>
            <a:p>
              <a:pPr algn="l" eaLnBrk="0" hangingPunct="0"/>
              <a:r>
                <a:rPr lang="en-US" dirty="0" err="1">
                  <a:latin typeface="Helvetica" pitchFamily="34" charset="0"/>
                </a:rPr>
                <a:t>D’application</a:t>
              </a:r>
              <a:endParaRPr lang="en-US" dirty="0">
                <a:latin typeface="Helvetica" pitchFamily="34" charset="0"/>
              </a:endParaRPr>
            </a:p>
          </p:txBody>
        </p:sp>
        <p:sp>
          <p:nvSpPr>
            <p:cNvPr id="34838" name="Line 22"/>
            <p:cNvSpPr>
              <a:spLocks noChangeShapeType="1"/>
            </p:cNvSpPr>
            <p:nvPr/>
          </p:nvSpPr>
          <p:spPr bwMode="auto">
            <a:xfrm>
              <a:off x="769" y="3382"/>
              <a:ext cx="1150" cy="0"/>
            </a:xfrm>
            <a:prstGeom prst="line">
              <a:avLst/>
            </a:prstGeom>
            <a:noFill/>
            <a:ln w="28575">
              <a:solidFill>
                <a:schemeClr val="tx1"/>
              </a:solidFill>
              <a:round/>
              <a:headEnd type="none" w="sm" len="sm"/>
              <a:tailEnd type="none" w="sm" len="sm"/>
            </a:ln>
            <a:effectLst/>
          </p:spPr>
          <p:txBody>
            <a:bodyPr wrap="none" anchor="ctr">
              <a:spAutoFit/>
            </a:bodyPr>
            <a:lstStyle/>
            <a:p>
              <a:endParaRPr lang="en-US"/>
            </a:p>
          </p:txBody>
        </p:sp>
        <p:sp>
          <p:nvSpPr>
            <p:cNvPr id="34839" name="Line 23"/>
            <p:cNvSpPr>
              <a:spLocks noChangeShapeType="1"/>
            </p:cNvSpPr>
            <p:nvPr/>
          </p:nvSpPr>
          <p:spPr bwMode="auto">
            <a:xfrm>
              <a:off x="766" y="3020"/>
              <a:ext cx="1149" cy="0"/>
            </a:xfrm>
            <a:prstGeom prst="line">
              <a:avLst/>
            </a:prstGeom>
            <a:noFill/>
            <a:ln w="28575">
              <a:solidFill>
                <a:schemeClr val="tx1"/>
              </a:solidFill>
              <a:round/>
              <a:headEnd type="none" w="sm" len="sm"/>
              <a:tailEnd type="none" w="sm" len="sm"/>
            </a:ln>
            <a:effectLst/>
          </p:spPr>
          <p:txBody>
            <a:bodyPr wrap="none" anchor="ctr">
              <a:spAutoFit/>
            </a:bodyPr>
            <a:lstStyle/>
            <a:p>
              <a:endParaRPr lang="en-US"/>
            </a:p>
          </p:txBody>
        </p:sp>
        <p:sp>
          <p:nvSpPr>
            <p:cNvPr id="34840" name="Line 24"/>
            <p:cNvSpPr>
              <a:spLocks noChangeShapeType="1"/>
            </p:cNvSpPr>
            <p:nvPr/>
          </p:nvSpPr>
          <p:spPr bwMode="auto">
            <a:xfrm>
              <a:off x="764" y="3042"/>
              <a:ext cx="1149" cy="0"/>
            </a:xfrm>
            <a:prstGeom prst="line">
              <a:avLst/>
            </a:prstGeom>
            <a:noFill/>
            <a:ln w="28575">
              <a:solidFill>
                <a:schemeClr val="tx1"/>
              </a:solidFill>
              <a:round/>
              <a:headEnd type="none" w="sm" len="sm"/>
              <a:tailEnd type="none" w="sm" len="sm"/>
            </a:ln>
            <a:effectLst/>
          </p:spPr>
          <p:txBody>
            <a:bodyPr wrap="none" anchor="ctr">
              <a:spAutoFit/>
            </a:bodyPr>
            <a:lstStyle/>
            <a:p>
              <a:endParaRPr lang="en-US"/>
            </a:p>
          </p:txBody>
        </p:sp>
        <p:sp>
          <p:nvSpPr>
            <p:cNvPr id="34841" name="Line 25"/>
            <p:cNvSpPr>
              <a:spLocks noChangeShapeType="1"/>
            </p:cNvSpPr>
            <p:nvPr/>
          </p:nvSpPr>
          <p:spPr bwMode="auto">
            <a:xfrm>
              <a:off x="752" y="3438"/>
              <a:ext cx="1149" cy="0"/>
            </a:xfrm>
            <a:prstGeom prst="line">
              <a:avLst/>
            </a:prstGeom>
            <a:noFill/>
            <a:ln w="28575">
              <a:solidFill>
                <a:schemeClr val="tx1"/>
              </a:solidFill>
              <a:round/>
              <a:headEnd type="none" w="sm" len="sm"/>
              <a:tailEnd type="none" w="sm" len="sm"/>
            </a:ln>
            <a:effectLst/>
          </p:spPr>
          <p:txBody>
            <a:bodyPr wrap="none" anchor="ctr">
              <a:spAutoFit/>
            </a:bodyPr>
            <a:lstStyle/>
            <a:p>
              <a:endParaRPr lang="en-US"/>
            </a:p>
          </p:txBody>
        </p:sp>
        <p:sp>
          <p:nvSpPr>
            <p:cNvPr id="34842" name="Line 26"/>
            <p:cNvSpPr>
              <a:spLocks noChangeShapeType="1"/>
            </p:cNvSpPr>
            <p:nvPr/>
          </p:nvSpPr>
          <p:spPr bwMode="auto">
            <a:xfrm>
              <a:off x="749" y="3040"/>
              <a:ext cx="1149" cy="0"/>
            </a:xfrm>
            <a:prstGeom prst="line">
              <a:avLst/>
            </a:prstGeom>
            <a:noFill/>
            <a:ln w="28575">
              <a:solidFill>
                <a:schemeClr val="tx1"/>
              </a:solidFill>
              <a:round/>
              <a:headEnd type="none" w="sm" len="sm"/>
              <a:tailEnd type="none" w="sm" len="sm"/>
            </a:ln>
            <a:effectLst/>
          </p:spPr>
          <p:txBody>
            <a:bodyPr wrap="none" anchor="ctr">
              <a:spAutoFit/>
            </a:bodyPr>
            <a:lstStyle/>
            <a:p>
              <a:endParaRPr lang="en-US"/>
            </a:p>
          </p:txBody>
        </p:sp>
        <p:sp>
          <p:nvSpPr>
            <p:cNvPr id="34843" name="Line 27"/>
            <p:cNvSpPr>
              <a:spLocks noChangeShapeType="1"/>
            </p:cNvSpPr>
            <p:nvPr/>
          </p:nvSpPr>
          <p:spPr bwMode="auto">
            <a:xfrm>
              <a:off x="737" y="3424"/>
              <a:ext cx="1149" cy="1"/>
            </a:xfrm>
            <a:prstGeom prst="line">
              <a:avLst/>
            </a:prstGeom>
            <a:noFill/>
            <a:ln w="28575">
              <a:solidFill>
                <a:schemeClr val="tx1"/>
              </a:solidFill>
              <a:round/>
              <a:headEnd type="none" w="sm" len="sm"/>
              <a:tailEnd type="none" w="sm" len="sm"/>
            </a:ln>
            <a:effectLst/>
          </p:spPr>
          <p:txBody>
            <a:bodyPr wrap="none" anchor="ctr">
              <a:spAutoFit/>
            </a:bodyPr>
            <a:lstStyle/>
            <a:p>
              <a:endParaRPr lang="en-US"/>
            </a:p>
          </p:txBody>
        </p:sp>
        <p:sp>
          <p:nvSpPr>
            <p:cNvPr id="34844" name="Rectangle 28"/>
            <p:cNvSpPr>
              <a:spLocks noChangeArrowheads="1"/>
            </p:cNvSpPr>
            <p:nvPr/>
          </p:nvSpPr>
          <p:spPr bwMode="auto">
            <a:xfrm>
              <a:off x="755" y="2646"/>
              <a:ext cx="1173" cy="390"/>
            </a:xfrm>
            <a:prstGeom prst="rect">
              <a:avLst/>
            </a:prstGeom>
            <a:solidFill>
              <a:srgbClr val="99CC00"/>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34845" name="Rectangle 29"/>
            <p:cNvSpPr>
              <a:spLocks noChangeArrowheads="1"/>
            </p:cNvSpPr>
            <p:nvPr/>
          </p:nvSpPr>
          <p:spPr bwMode="auto">
            <a:xfrm>
              <a:off x="755" y="3042"/>
              <a:ext cx="1175" cy="382"/>
            </a:xfrm>
            <a:prstGeom prst="rect">
              <a:avLst/>
            </a:prstGeom>
            <a:solidFill>
              <a:srgbClr val="99CC00"/>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34846" name="Rectangle 30"/>
            <p:cNvSpPr>
              <a:spLocks noChangeArrowheads="1"/>
            </p:cNvSpPr>
            <p:nvPr/>
          </p:nvSpPr>
          <p:spPr bwMode="auto">
            <a:xfrm>
              <a:off x="755" y="3428"/>
              <a:ext cx="1175" cy="346"/>
            </a:xfrm>
            <a:prstGeom prst="rect">
              <a:avLst/>
            </a:prstGeom>
            <a:solidFill>
              <a:srgbClr val="99CC00"/>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34847" name="AutoShape 31"/>
            <p:cNvSpPr>
              <a:spLocks noChangeArrowheads="1"/>
            </p:cNvSpPr>
            <p:nvPr/>
          </p:nvSpPr>
          <p:spPr bwMode="auto">
            <a:xfrm flipH="1">
              <a:off x="106" y="2646"/>
              <a:ext cx="636" cy="1128"/>
            </a:xfrm>
            <a:prstGeom prst="homePlate">
              <a:avLst>
                <a:gd name="adj" fmla="val 25000"/>
              </a:avLst>
            </a:prstGeom>
            <a:solidFill>
              <a:srgbClr val="CCFF66"/>
            </a:solidFill>
            <a:ln w="6350">
              <a:solidFill>
                <a:schemeClr val="tx1"/>
              </a:solidFill>
              <a:miter lim="800000"/>
              <a:headEnd/>
              <a:tailEnd/>
            </a:ln>
            <a:effectLst/>
          </p:spPr>
          <p:txBody>
            <a:bodyPr wrap="none" anchor="ctr"/>
            <a:lstStyle/>
            <a:p>
              <a:endParaRPr lang="fr-FR"/>
            </a:p>
          </p:txBody>
        </p:sp>
        <p:sp>
          <p:nvSpPr>
            <p:cNvPr id="34848" name="Text Box 32"/>
            <p:cNvSpPr txBox="1">
              <a:spLocks noChangeArrowheads="1"/>
            </p:cNvSpPr>
            <p:nvPr/>
          </p:nvSpPr>
          <p:spPr bwMode="auto">
            <a:xfrm>
              <a:off x="994" y="3476"/>
              <a:ext cx="668" cy="231"/>
            </a:xfrm>
            <a:prstGeom prst="rect">
              <a:avLst/>
            </a:prstGeom>
            <a:noFill/>
            <a:ln w="28575">
              <a:noFill/>
              <a:miter lim="800000"/>
              <a:headEnd type="none" w="sm" len="sm"/>
              <a:tailEnd type="none" w="sm" len="sm"/>
            </a:ln>
            <a:effectLst/>
          </p:spPr>
          <p:txBody>
            <a:bodyPr wrap="none">
              <a:spAutoFit/>
            </a:bodyPr>
            <a:lstStyle/>
            <a:p>
              <a:pPr algn="l" eaLnBrk="0" hangingPunct="0"/>
              <a:r>
                <a:rPr lang="en-US" dirty="0">
                  <a:latin typeface="Helvetica" pitchFamily="34" charset="0"/>
                </a:rPr>
                <a:t>Session</a:t>
              </a:r>
            </a:p>
          </p:txBody>
        </p:sp>
        <p:sp>
          <p:nvSpPr>
            <p:cNvPr id="34849" name="Text Box 33"/>
            <p:cNvSpPr txBox="1">
              <a:spLocks noChangeArrowheads="1"/>
            </p:cNvSpPr>
            <p:nvPr/>
          </p:nvSpPr>
          <p:spPr bwMode="auto">
            <a:xfrm>
              <a:off x="840" y="3104"/>
              <a:ext cx="988" cy="231"/>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Presentation</a:t>
              </a:r>
            </a:p>
          </p:txBody>
        </p:sp>
        <p:sp>
          <p:nvSpPr>
            <p:cNvPr id="34850" name="Text Box 34"/>
            <p:cNvSpPr txBox="1">
              <a:spLocks noChangeArrowheads="1"/>
            </p:cNvSpPr>
            <p:nvPr/>
          </p:nvSpPr>
          <p:spPr bwMode="auto">
            <a:xfrm>
              <a:off x="890" y="2718"/>
              <a:ext cx="896" cy="231"/>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Application</a:t>
              </a: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a:ln>
            <a:miter lim="800000"/>
            <a:headEnd/>
            <a:tailEnd/>
          </a:ln>
        </p:spPr>
        <p:txBody>
          <a:bodyPr/>
          <a:lstStyle/>
          <a:p>
            <a:fld id="{2E1CB5CE-F8D7-48C9-B11E-9DE52495D862}" type="slidenum">
              <a:rPr lang="en-US" smtClean="0"/>
              <a:pPr/>
              <a:t>39</a:t>
            </a:fld>
            <a:endParaRPr lang="en-US" smtClean="0"/>
          </a:p>
        </p:txBody>
      </p:sp>
      <p:sp>
        <p:nvSpPr>
          <p:cNvPr id="35843" name="Rectangle 2"/>
          <p:cNvSpPr>
            <a:spLocks noGrp="1" noChangeArrowheads="1"/>
          </p:cNvSpPr>
          <p:nvPr>
            <p:ph type="title"/>
          </p:nvPr>
        </p:nvSpPr>
        <p:spPr>
          <a:xfrm>
            <a:off x="0" y="152400"/>
            <a:ext cx="9144000" cy="762000"/>
          </a:xfrm>
        </p:spPr>
        <p:txBody>
          <a:bodyPr/>
          <a:lstStyle/>
          <a:p>
            <a:pPr eaLnBrk="1" hangingPunct="1"/>
            <a:r>
              <a:rPr lang="en-US" smtClean="0"/>
              <a:t>Couche 7 –application</a:t>
            </a:r>
            <a:endParaRPr lang="en-US" u="sng" smtClean="0"/>
          </a:p>
        </p:txBody>
      </p:sp>
      <p:sp>
        <p:nvSpPr>
          <p:cNvPr id="35844" name="Text Box 3"/>
          <p:cNvSpPr txBox="1">
            <a:spLocks noChangeArrowheads="1"/>
          </p:cNvSpPr>
          <p:nvPr/>
        </p:nvSpPr>
        <p:spPr bwMode="auto">
          <a:xfrm>
            <a:off x="381000" y="13716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7  Application</a:t>
            </a:r>
            <a:endParaRPr lang="en-US" sz="2800" b="0" dirty="0"/>
          </a:p>
        </p:txBody>
      </p:sp>
      <p:sp>
        <p:nvSpPr>
          <p:cNvPr id="35845" name="Text Box 4"/>
          <p:cNvSpPr txBox="1">
            <a:spLocks noChangeArrowheads="1"/>
          </p:cNvSpPr>
          <p:nvPr/>
        </p:nvSpPr>
        <p:spPr bwMode="auto">
          <a:xfrm>
            <a:off x="381000" y="19812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6  Presentation</a:t>
            </a:r>
          </a:p>
        </p:txBody>
      </p:sp>
      <p:sp>
        <p:nvSpPr>
          <p:cNvPr id="35846" name="Text Box 5"/>
          <p:cNvSpPr txBox="1">
            <a:spLocks noChangeArrowheads="1"/>
          </p:cNvSpPr>
          <p:nvPr/>
        </p:nvSpPr>
        <p:spPr bwMode="auto">
          <a:xfrm>
            <a:off x="381000" y="25908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5  Session</a:t>
            </a:r>
          </a:p>
        </p:txBody>
      </p:sp>
      <p:sp>
        <p:nvSpPr>
          <p:cNvPr id="35847" name="Text Box 6"/>
          <p:cNvSpPr txBox="1">
            <a:spLocks noChangeArrowheads="1"/>
          </p:cNvSpPr>
          <p:nvPr/>
        </p:nvSpPr>
        <p:spPr bwMode="auto">
          <a:xfrm>
            <a:off x="381000" y="32004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4  Transport</a:t>
            </a:r>
          </a:p>
        </p:txBody>
      </p:sp>
      <p:sp>
        <p:nvSpPr>
          <p:cNvPr id="35848" name="Text Box 7"/>
          <p:cNvSpPr txBox="1">
            <a:spLocks noChangeArrowheads="1"/>
          </p:cNvSpPr>
          <p:nvPr/>
        </p:nvSpPr>
        <p:spPr bwMode="auto">
          <a:xfrm>
            <a:off x="381000" y="3810000"/>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3  Réseau</a:t>
            </a:r>
          </a:p>
        </p:txBody>
      </p:sp>
      <p:sp>
        <p:nvSpPr>
          <p:cNvPr id="35849" name="Text Box 8"/>
          <p:cNvSpPr txBox="1">
            <a:spLocks noChangeArrowheads="1"/>
          </p:cNvSpPr>
          <p:nvPr/>
        </p:nvSpPr>
        <p:spPr bwMode="auto">
          <a:xfrm>
            <a:off x="381000" y="4419600"/>
            <a:ext cx="2895600" cy="95408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2  Liaison de données</a:t>
            </a:r>
          </a:p>
        </p:txBody>
      </p:sp>
      <p:sp>
        <p:nvSpPr>
          <p:cNvPr id="35850" name="Text Box 9"/>
          <p:cNvSpPr txBox="1">
            <a:spLocks noChangeArrowheads="1"/>
          </p:cNvSpPr>
          <p:nvPr/>
        </p:nvSpPr>
        <p:spPr bwMode="auto">
          <a:xfrm>
            <a:off x="381000" y="5367338"/>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1  Physique</a:t>
            </a:r>
          </a:p>
        </p:txBody>
      </p:sp>
      <p:grpSp>
        <p:nvGrpSpPr>
          <p:cNvPr id="2" name="Group 10"/>
          <p:cNvGrpSpPr>
            <a:grpSpLocks/>
          </p:cNvGrpSpPr>
          <p:nvPr/>
        </p:nvGrpSpPr>
        <p:grpSpPr bwMode="auto">
          <a:xfrm>
            <a:off x="3276600" y="1262063"/>
            <a:ext cx="5181600" cy="4986337"/>
            <a:chOff x="2064" y="795"/>
            <a:chExt cx="3264" cy="3141"/>
          </a:xfrm>
        </p:grpSpPr>
        <p:sp>
          <p:nvSpPr>
            <p:cNvPr id="35853" name="Text Box 11"/>
            <p:cNvSpPr txBox="1">
              <a:spLocks noChangeArrowheads="1"/>
            </p:cNvSpPr>
            <p:nvPr/>
          </p:nvSpPr>
          <p:spPr bwMode="auto">
            <a:xfrm>
              <a:off x="2496" y="795"/>
              <a:ext cx="2832" cy="314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400" dirty="0" err="1">
                  <a:latin typeface="Tahoma" pitchFamily="34" charset="0"/>
                </a:rPr>
                <a:t>Offre</a:t>
              </a:r>
              <a:r>
                <a:rPr lang="en-US" sz="2400" dirty="0">
                  <a:latin typeface="Tahoma" pitchFamily="34" charset="0"/>
                </a:rPr>
                <a:t> </a:t>
              </a:r>
              <a:r>
                <a:rPr lang="en-US" sz="2400" dirty="0" err="1">
                  <a:latin typeface="Tahoma" pitchFamily="34" charset="0"/>
                </a:rPr>
                <a:t>une</a:t>
              </a:r>
              <a:r>
                <a:rPr lang="en-US" sz="2400" dirty="0">
                  <a:latin typeface="Tahoma" pitchFamily="34" charset="0"/>
                </a:rPr>
                <a:t> interface </a:t>
              </a:r>
              <a:r>
                <a:rPr lang="en-US" sz="2400" dirty="0" err="1">
                  <a:latin typeface="Tahoma" pitchFamily="34" charset="0"/>
                </a:rPr>
                <a:t>utilisateur</a:t>
              </a:r>
              <a:r>
                <a:rPr lang="en-US" sz="2400" dirty="0">
                  <a:latin typeface="Tahoma" pitchFamily="34" charset="0"/>
                </a:rPr>
                <a:t> </a:t>
              </a:r>
            </a:p>
            <a:p>
              <a:pPr algn="l" eaLnBrk="0" hangingPunct="0"/>
              <a:endParaRPr lang="en-US" dirty="0">
                <a:latin typeface="Tahoma" pitchFamily="34" charset="0"/>
              </a:endParaRPr>
            </a:p>
            <a:p>
              <a:pPr algn="l" eaLnBrk="0" hangingPunct="0"/>
              <a:r>
                <a:rPr lang="en-US" dirty="0" err="1">
                  <a:latin typeface="Tahoma" pitchFamily="34" charset="0"/>
                </a:rPr>
                <a:t>Exemple</a:t>
              </a:r>
              <a:r>
                <a:rPr lang="en-US" dirty="0">
                  <a:latin typeface="Tahoma" pitchFamily="34" charset="0"/>
                </a:rPr>
                <a:t>:</a:t>
              </a:r>
            </a:p>
            <a:p>
              <a:pPr algn="l" eaLnBrk="0" hangingPunct="0"/>
              <a:r>
                <a:rPr lang="en-US" dirty="0" err="1">
                  <a:latin typeface="Tahoma" pitchFamily="34" charset="0"/>
                </a:rPr>
                <a:t>Offre</a:t>
              </a:r>
              <a:r>
                <a:rPr lang="en-US" dirty="0">
                  <a:latin typeface="Tahoma" pitchFamily="34" charset="0"/>
                </a:rPr>
                <a:t> la </a:t>
              </a:r>
              <a:r>
                <a:rPr lang="en-US" dirty="0" err="1">
                  <a:latin typeface="Tahoma" pitchFamily="34" charset="0"/>
                </a:rPr>
                <a:t>méthode</a:t>
              </a:r>
              <a:r>
                <a:rPr lang="en-US" dirty="0">
                  <a:latin typeface="Tahoma" pitchFamily="34" charset="0"/>
                </a:rPr>
                <a:t> </a:t>
              </a:r>
              <a:r>
                <a:rPr lang="en-US" dirty="0" err="1">
                  <a:latin typeface="Tahoma" pitchFamily="34" charset="0"/>
                </a:rPr>
                <a:t>OuvrirFichier</a:t>
              </a:r>
              <a:r>
                <a:rPr lang="en-US" dirty="0">
                  <a:latin typeface="Tahoma" pitchFamily="34" charset="0"/>
                </a:rPr>
                <a:t>(…); </a:t>
              </a:r>
              <a:r>
                <a:rPr lang="en-US" dirty="0" err="1">
                  <a:latin typeface="Tahoma" pitchFamily="34" charset="0"/>
                </a:rPr>
                <a:t>ainsi</a:t>
              </a:r>
              <a:r>
                <a:rPr lang="en-US" dirty="0">
                  <a:latin typeface="Tahoma" pitchFamily="34" charset="0"/>
                </a:rPr>
                <a:t> les applications </a:t>
              </a:r>
              <a:r>
                <a:rPr lang="en-US" dirty="0" err="1">
                  <a:latin typeface="Tahoma" pitchFamily="34" charset="0"/>
                </a:rPr>
                <a:t>peuvent</a:t>
              </a:r>
              <a:r>
                <a:rPr lang="en-US" dirty="0">
                  <a:latin typeface="Tahoma" pitchFamily="34" charset="0"/>
                </a:rPr>
                <a:t> </a:t>
              </a:r>
              <a:r>
                <a:rPr lang="en-US" dirty="0" err="1">
                  <a:latin typeface="Tahoma" pitchFamily="34" charset="0"/>
                </a:rPr>
                <a:t>ouvrir</a:t>
              </a:r>
              <a:r>
                <a:rPr lang="en-US" dirty="0">
                  <a:latin typeface="Tahoma" pitchFamily="34" charset="0"/>
                </a:rPr>
                <a:t> un </a:t>
              </a:r>
              <a:r>
                <a:rPr lang="en-US" dirty="0" err="1">
                  <a:latin typeface="Tahoma" pitchFamily="34" charset="0"/>
                </a:rPr>
                <a:t>fichier</a:t>
              </a:r>
              <a:r>
                <a:rPr lang="en-US" dirty="0">
                  <a:latin typeface="Tahoma" pitchFamily="34" charset="0"/>
                </a:rPr>
                <a:t> ( </a:t>
              </a:r>
              <a:r>
                <a:rPr lang="en-US" dirty="0" err="1">
                  <a:latin typeface="Tahoma" pitchFamily="34" charset="0"/>
                </a:rPr>
                <a:t>Explorateur</a:t>
              </a:r>
              <a:r>
                <a:rPr lang="en-US" dirty="0">
                  <a:latin typeface="Tahoma" pitchFamily="34" charset="0"/>
                </a:rPr>
                <a:t> …)</a:t>
              </a:r>
            </a:p>
            <a:p>
              <a:pPr algn="l" eaLnBrk="0" hangingPunct="0"/>
              <a:endParaRPr lang="en-US" dirty="0">
                <a:latin typeface="Tahoma" pitchFamily="34" charset="0"/>
              </a:endParaRPr>
            </a:p>
            <a:p>
              <a:pPr algn="l" eaLnBrk="0" hangingPunct="0"/>
              <a:r>
                <a:rPr lang="en-US" sz="2400" dirty="0" err="1">
                  <a:latin typeface="Tahoma" pitchFamily="34" charset="0"/>
                </a:rPr>
                <a:t>Offre</a:t>
              </a:r>
              <a:r>
                <a:rPr lang="en-US" sz="2400" dirty="0">
                  <a:latin typeface="Tahoma" pitchFamily="34" charset="0"/>
                </a:rPr>
                <a:t> </a:t>
              </a:r>
              <a:r>
                <a:rPr lang="en-US" sz="2400" dirty="0" err="1">
                  <a:latin typeface="Tahoma" pitchFamily="34" charset="0"/>
                </a:rPr>
                <a:t>une</a:t>
              </a:r>
              <a:r>
                <a:rPr lang="en-US" sz="2400" dirty="0">
                  <a:latin typeface="Tahoma" pitchFamily="34" charset="0"/>
                </a:rPr>
                <a:t> interface aux services </a:t>
              </a:r>
              <a:r>
                <a:rPr lang="en-US" sz="2400" dirty="0" err="1">
                  <a:latin typeface="Tahoma" pitchFamily="34" charset="0"/>
                </a:rPr>
                <a:t>réseau</a:t>
              </a:r>
              <a:endParaRPr lang="en-US" sz="2400" dirty="0">
                <a:latin typeface="Tahoma" pitchFamily="34" charset="0"/>
              </a:endParaRPr>
            </a:p>
            <a:p>
              <a:pPr algn="l" eaLnBrk="0" hangingPunct="0"/>
              <a:endParaRPr lang="en-US" sz="2400" dirty="0">
                <a:latin typeface="Tahoma" pitchFamily="34" charset="0"/>
              </a:endParaRPr>
            </a:p>
            <a:p>
              <a:pPr algn="l" eaLnBrk="0" hangingPunct="0"/>
              <a:r>
                <a:rPr lang="en-US" dirty="0" err="1">
                  <a:latin typeface="Tahoma" pitchFamily="34" charset="0"/>
                </a:rPr>
                <a:t>Exemple</a:t>
              </a:r>
              <a:r>
                <a:rPr lang="en-US" dirty="0">
                  <a:latin typeface="Tahoma" pitchFamily="34" charset="0"/>
                </a:rPr>
                <a:t>: </a:t>
              </a:r>
              <a:r>
                <a:rPr lang="en-US" dirty="0" err="1">
                  <a:latin typeface="Tahoma" pitchFamily="34" charset="0"/>
                </a:rPr>
                <a:t>Transfert</a:t>
              </a:r>
              <a:r>
                <a:rPr lang="en-US" dirty="0">
                  <a:latin typeface="Tahoma" pitchFamily="34" charset="0"/>
                </a:rPr>
                <a:t> de </a:t>
              </a:r>
              <a:r>
                <a:rPr lang="en-US" dirty="0" err="1">
                  <a:latin typeface="Tahoma" pitchFamily="34" charset="0"/>
                </a:rPr>
                <a:t>fichiers</a:t>
              </a:r>
              <a:r>
                <a:rPr lang="en-US" dirty="0">
                  <a:latin typeface="Tahoma" pitchFamily="34" charset="0"/>
                </a:rPr>
                <a:t> , Emulation du terminal</a:t>
              </a:r>
            </a:p>
            <a:p>
              <a:pPr algn="l" eaLnBrk="0" hangingPunct="0"/>
              <a:endParaRPr lang="en-US" dirty="0">
                <a:latin typeface="Tahoma" pitchFamily="34" charset="0"/>
              </a:endParaRPr>
            </a:p>
            <a:p>
              <a:pPr algn="l" eaLnBrk="0" hangingPunct="0"/>
              <a:r>
                <a:rPr lang="en-US" dirty="0">
                  <a:latin typeface="Tahoma" pitchFamily="34" charset="0"/>
                </a:rPr>
                <a:t> </a:t>
              </a:r>
              <a:r>
                <a:rPr lang="en-US" dirty="0"/>
                <a:t>telnet, FTP, HTTP, SMTP.  </a:t>
              </a:r>
            </a:p>
            <a:p>
              <a:pPr algn="l" eaLnBrk="0" hangingPunct="0"/>
              <a:r>
                <a:rPr lang="en-US" dirty="0">
                  <a:latin typeface="Tahoma" pitchFamily="34" charset="0"/>
                </a:rPr>
                <a:t>PDU – USER DATA</a:t>
              </a:r>
            </a:p>
          </p:txBody>
        </p:sp>
        <p:sp>
          <p:nvSpPr>
            <p:cNvPr id="35854" name="Line 12"/>
            <p:cNvSpPr>
              <a:spLocks noChangeShapeType="1"/>
            </p:cNvSpPr>
            <p:nvPr/>
          </p:nvSpPr>
          <p:spPr bwMode="auto">
            <a:xfrm flipH="1">
              <a:off x="2064" y="1008"/>
              <a:ext cx="432" cy="0"/>
            </a:xfrm>
            <a:prstGeom prst="line">
              <a:avLst/>
            </a:prstGeom>
            <a:noFill/>
            <a:ln w="76200">
              <a:solidFill>
                <a:schemeClr val="tx1"/>
              </a:solidFill>
              <a:round/>
              <a:headEnd/>
              <a:tailEnd type="triangle" w="med" len="med"/>
            </a:ln>
            <a:effec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2"/>
          </p:nvPr>
        </p:nvSpPr>
        <p:spPr>
          <a:noFill/>
          <a:ln>
            <a:miter lim="800000"/>
            <a:headEnd/>
            <a:tailEnd/>
          </a:ln>
        </p:spPr>
        <p:txBody>
          <a:bodyPr/>
          <a:lstStyle/>
          <a:p>
            <a:fld id="{1CE5E32E-ACCE-45E4-B6D3-2B7104A56A8E}" type="slidenum">
              <a:rPr lang="en-US" smtClean="0"/>
              <a:pPr/>
              <a:t>4</a:t>
            </a:fld>
            <a:endParaRPr lang="en-US" smtClean="0"/>
          </a:p>
        </p:txBody>
      </p:sp>
      <p:sp>
        <p:nvSpPr>
          <p:cNvPr id="8195" name="Rectangle 2"/>
          <p:cNvSpPr>
            <a:spLocks noGrp="1" noChangeArrowheads="1"/>
          </p:cNvSpPr>
          <p:nvPr>
            <p:ph type="title"/>
          </p:nvPr>
        </p:nvSpPr>
        <p:spPr>
          <a:xfrm>
            <a:off x="357158" y="214290"/>
            <a:ext cx="8786842" cy="685800"/>
          </a:xfrm>
        </p:spPr>
        <p:txBody>
          <a:bodyPr>
            <a:normAutofit/>
          </a:bodyPr>
          <a:lstStyle/>
          <a:p>
            <a:pPr eaLnBrk="1" hangingPunct="1"/>
            <a:r>
              <a:rPr lang="fr-FR" dirty="0" smtClean="0">
                <a:effectLst>
                  <a:outerShdw blurRad="38100" dist="38100" dir="2700000" algn="tl">
                    <a:srgbClr val="000000">
                      <a:alpha val="43137"/>
                    </a:srgbClr>
                  </a:outerShdw>
                </a:effectLst>
              </a:rPr>
              <a:t>Réseaux de données</a:t>
            </a:r>
          </a:p>
        </p:txBody>
      </p:sp>
      <p:sp>
        <p:nvSpPr>
          <p:cNvPr id="553987" name="Text Box 3"/>
          <p:cNvSpPr txBox="1">
            <a:spLocks noChangeArrowheads="1"/>
          </p:cNvSpPr>
          <p:nvPr/>
        </p:nvSpPr>
        <p:spPr bwMode="auto">
          <a:xfrm>
            <a:off x="304800" y="1676400"/>
            <a:ext cx="8610600" cy="4093428"/>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fr-FR" sz="2000" dirty="0">
                <a:solidFill>
                  <a:schemeClr val="tx2"/>
                </a:solidFill>
                <a:latin typeface="+mj-lt"/>
                <a:ea typeface="+mj-ea"/>
                <a:cs typeface="+mj-cs"/>
              </a:rPr>
              <a:t>Le partage de données par l'utilisation de disquettes n'est pas une manière efficace ou rentable.</a:t>
            </a:r>
          </a:p>
          <a:p>
            <a:pPr algn="just">
              <a:defRPr/>
            </a:pPr>
            <a:endParaRPr lang="en-US" sz="2000" dirty="0">
              <a:solidFill>
                <a:schemeClr val="tx2"/>
              </a:solidFill>
              <a:latin typeface="+mj-lt"/>
              <a:ea typeface="+mj-ea"/>
              <a:cs typeface="+mj-cs"/>
            </a:endParaRPr>
          </a:p>
          <a:p>
            <a:pPr algn="just">
              <a:defRPr/>
            </a:pPr>
            <a:r>
              <a:rPr lang="fr-FR" sz="2000" dirty="0">
                <a:solidFill>
                  <a:schemeClr val="tx2"/>
                </a:solidFill>
                <a:latin typeface="+mj-lt"/>
                <a:ea typeface="+mj-ea"/>
                <a:cs typeface="+mj-cs"/>
              </a:rPr>
              <a:t>Les entreprises doivent trouver une solution qui réponds aux trois problèmes suivants</a:t>
            </a:r>
            <a:r>
              <a:rPr lang="en-US" sz="2000" dirty="0">
                <a:solidFill>
                  <a:schemeClr val="tx2"/>
                </a:solidFill>
                <a:latin typeface="+mj-lt"/>
                <a:ea typeface="+mj-ea"/>
                <a:cs typeface="+mj-cs"/>
              </a:rPr>
              <a:t>: </a:t>
            </a:r>
          </a:p>
          <a:p>
            <a:pPr marL="914400" indent="-914400" algn="just">
              <a:buFontTx/>
              <a:buChar char="•"/>
              <a:defRPr/>
            </a:pPr>
            <a:r>
              <a:rPr lang="fr-FR" sz="2000" dirty="0" smtClean="0">
                <a:solidFill>
                  <a:schemeClr val="tx2"/>
                </a:solidFill>
                <a:latin typeface="+mj-lt"/>
                <a:ea typeface="+mj-ea"/>
                <a:cs typeface="+mj-cs"/>
              </a:rPr>
              <a:t>Comment </a:t>
            </a:r>
            <a:r>
              <a:rPr lang="fr-FR" sz="2000" dirty="0">
                <a:solidFill>
                  <a:schemeClr val="tx2"/>
                </a:solidFill>
                <a:latin typeface="+mj-lt"/>
                <a:ea typeface="+mj-ea"/>
                <a:cs typeface="+mj-cs"/>
              </a:rPr>
              <a:t>éviter la duplication des équipements et des ressources</a:t>
            </a:r>
            <a:endParaRPr lang="en-US" sz="2000" dirty="0">
              <a:solidFill>
                <a:schemeClr val="tx2"/>
              </a:solidFill>
              <a:latin typeface="+mj-lt"/>
              <a:ea typeface="+mj-ea"/>
              <a:cs typeface="+mj-cs"/>
            </a:endParaRPr>
          </a:p>
          <a:p>
            <a:pPr algn="just">
              <a:buFontTx/>
              <a:buChar char="•"/>
              <a:defRPr/>
            </a:pPr>
            <a:r>
              <a:rPr lang="en-US" sz="2000" dirty="0">
                <a:solidFill>
                  <a:schemeClr val="tx2"/>
                </a:solidFill>
                <a:latin typeface="+mj-lt"/>
                <a:ea typeface="+mj-ea"/>
                <a:cs typeface="+mj-cs"/>
              </a:rPr>
              <a:t>  	</a:t>
            </a:r>
            <a:r>
              <a:rPr lang="fr-FR" sz="2000" dirty="0">
                <a:solidFill>
                  <a:schemeClr val="tx2"/>
                </a:solidFill>
                <a:latin typeface="+mj-lt"/>
                <a:ea typeface="+mj-ea"/>
                <a:cs typeface="+mj-cs"/>
              </a:rPr>
              <a:t>Comment communiquer efficacement</a:t>
            </a:r>
            <a:endParaRPr lang="en-US" sz="2000" dirty="0">
              <a:solidFill>
                <a:schemeClr val="tx2"/>
              </a:solidFill>
              <a:latin typeface="+mj-lt"/>
              <a:ea typeface="+mj-ea"/>
              <a:cs typeface="+mj-cs"/>
            </a:endParaRPr>
          </a:p>
          <a:p>
            <a:pPr marL="342900" indent="-342900" algn="just">
              <a:buFontTx/>
              <a:buChar char="•"/>
              <a:defRPr/>
            </a:pPr>
            <a:r>
              <a:rPr lang="en-US" sz="2000" dirty="0">
                <a:solidFill>
                  <a:schemeClr val="tx2"/>
                </a:solidFill>
                <a:latin typeface="+mj-lt"/>
                <a:ea typeface="+mj-ea"/>
                <a:cs typeface="+mj-cs"/>
              </a:rPr>
              <a:t> 	</a:t>
            </a:r>
            <a:r>
              <a:rPr lang="fr-FR" sz="2000" dirty="0">
                <a:solidFill>
                  <a:schemeClr val="tx2"/>
                </a:solidFill>
                <a:latin typeface="+mj-lt"/>
                <a:ea typeface="+mj-ea"/>
                <a:cs typeface="+mj-cs"/>
              </a:rPr>
              <a:t>Comment mettre en place et gérer un réseau</a:t>
            </a:r>
          </a:p>
          <a:p>
            <a:pPr algn="just">
              <a:buFontTx/>
              <a:buChar char="•"/>
              <a:defRPr/>
            </a:pPr>
            <a:endParaRPr lang="en-US" sz="2000" dirty="0">
              <a:solidFill>
                <a:schemeClr val="tx2"/>
              </a:solidFill>
              <a:latin typeface="+mj-lt"/>
              <a:ea typeface="+mj-ea"/>
              <a:cs typeface="+mj-cs"/>
            </a:endParaRPr>
          </a:p>
          <a:p>
            <a:pPr algn="just">
              <a:defRPr/>
            </a:pPr>
            <a:r>
              <a:rPr lang="fr-FR" sz="2000" dirty="0">
                <a:solidFill>
                  <a:schemeClr val="tx2"/>
                </a:solidFill>
                <a:latin typeface="+mj-lt"/>
                <a:ea typeface="+mj-ea"/>
                <a:cs typeface="+mj-cs"/>
              </a:rPr>
              <a:t>Entreprises ont trouvé que la </a:t>
            </a:r>
            <a:r>
              <a:rPr lang="fr-FR" sz="2000" dirty="0" smtClean="0">
                <a:solidFill>
                  <a:schemeClr val="tx2"/>
                </a:solidFill>
                <a:latin typeface="+mj-lt"/>
                <a:ea typeface="+mj-ea"/>
                <a:cs typeface="+mj-cs"/>
              </a:rPr>
              <a:t>technologie des </a:t>
            </a:r>
            <a:r>
              <a:rPr lang="fr-FR" sz="2000" dirty="0">
                <a:solidFill>
                  <a:schemeClr val="tx2"/>
                </a:solidFill>
                <a:latin typeface="+mj-lt"/>
                <a:ea typeface="+mj-ea"/>
                <a:cs typeface="+mj-cs"/>
              </a:rPr>
              <a:t>réseaux informatiques augmente la productivité tout en économisant de l'argent.</a:t>
            </a:r>
            <a:endParaRPr lang="en-US" sz="2000" dirty="0">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a:ln>
            <a:miter lim="800000"/>
            <a:headEnd/>
            <a:tailEnd/>
          </a:ln>
        </p:spPr>
        <p:txBody>
          <a:bodyPr/>
          <a:lstStyle/>
          <a:p>
            <a:fld id="{E58CEC97-6C4C-4F6E-8E22-D46ED69132BE}" type="slidenum">
              <a:rPr lang="en-US" smtClean="0"/>
              <a:pPr/>
              <a:t>40</a:t>
            </a:fld>
            <a:endParaRPr lang="en-US" smtClean="0"/>
          </a:p>
        </p:txBody>
      </p:sp>
      <p:sp>
        <p:nvSpPr>
          <p:cNvPr id="36867" name="Rectangle 2"/>
          <p:cNvSpPr>
            <a:spLocks noGrp="1" noChangeArrowheads="1"/>
          </p:cNvSpPr>
          <p:nvPr>
            <p:ph type="title"/>
          </p:nvPr>
        </p:nvSpPr>
        <p:spPr>
          <a:xfrm>
            <a:off x="0" y="152400"/>
            <a:ext cx="9144000" cy="762000"/>
          </a:xfrm>
        </p:spPr>
        <p:txBody>
          <a:bodyPr/>
          <a:lstStyle/>
          <a:p>
            <a:pPr eaLnBrk="1" hangingPunct="1"/>
            <a:r>
              <a:rPr lang="en-US" smtClean="0"/>
              <a:t>Couche 6 –Présentation</a:t>
            </a:r>
            <a:endParaRPr lang="en-US" u="sng" smtClean="0"/>
          </a:p>
        </p:txBody>
      </p:sp>
      <p:grpSp>
        <p:nvGrpSpPr>
          <p:cNvPr id="2" name="Group 10"/>
          <p:cNvGrpSpPr>
            <a:grpSpLocks/>
          </p:cNvGrpSpPr>
          <p:nvPr/>
        </p:nvGrpSpPr>
        <p:grpSpPr bwMode="auto">
          <a:xfrm>
            <a:off x="3276600" y="1371600"/>
            <a:ext cx="5410200" cy="4832350"/>
            <a:chOff x="2064" y="864"/>
            <a:chExt cx="3264" cy="3044"/>
          </a:xfrm>
        </p:grpSpPr>
        <p:sp>
          <p:nvSpPr>
            <p:cNvPr id="36876" name="Text Box 11"/>
            <p:cNvSpPr txBox="1">
              <a:spLocks noChangeArrowheads="1"/>
            </p:cNvSpPr>
            <p:nvPr/>
          </p:nvSpPr>
          <p:spPr bwMode="auto">
            <a:xfrm>
              <a:off x="2496" y="864"/>
              <a:ext cx="2832" cy="304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fr-FR" sz="2800" dirty="0"/>
                <a:t>Cette couche est responsable de la présentation des données dans le format requis, qui peuvent inclure:</a:t>
              </a:r>
              <a:endParaRPr lang="en-US" sz="2800" dirty="0">
                <a:sym typeface="Symbol" pitchFamily="18" charset="2"/>
              </a:endParaRPr>
            </a:p>
            <a:p>
              <a:pPr algn="l" eaLnBrk="0" hangingPunct="0"/>
              <a:endParaRPr lang="en-US" sz="2800" dirty="0">
                <a:sym typeface="Symbol" pitchFamily="18" charset="2"/>
              </a:endParaRPr>
            </a:p>
            <a:p>
              <a:pPr algn="l" eaLnBrk="0" hangingPunct="0">
                <a:buFont typeface="Wingdings" pitchFamily="2" charset="2"/>
                <a:buChar char="q"/>
              </a:pPr>
              <a:r>
                <a:rPr lang="en-US" sz="2800" dirty="0" err="1">
                  <a:sym typeface="Symbol" pitchFamily="18" charset="2"/>
                </a:rPr>
                <a:t>Formatage</a:t>
              </a:r>
              <a:r>
                <a:rPr lang="en-US" sz="2800" dirty="0">
                  <a:sym typeface="Symbol" pitchFamily="18" charset="2"/>
                </a:rPr>
                <a:t> du code </a:t>
              </a:r>
            </a:p>
            <a:p>
              <a:pPr algn="l" eaLnBrk="0" hangingPunct="0">
                <a:buFont typeface="Wingdings" pitchFamily="2" charset="2"/>
                <a:buChar char="q"/>
              </a:pPr>
              <a:r>
                <a:rPr lang="en-US" sz="2800" dirty="0" err="1">
                  <a:sym typeface="Symbol" pitchFamily="18" charset="2"/>
                </a:rPr>
                <a:t>Chiffrement</a:t>
              </a:r>
              <a:endParaRPr lang="en-US" sz="2800" dirty="0">
                <a:sym typeface="Symbol" pitchFamily="18" charset="2"/>
              </a:endParaRPr>
            </a:p>
            <a:p>
              <a:pPr algn="l" eaLnBrk="0" hangingPunct="0">
                <a:buFont typeface="Wingdings" pitchFamily="2" charset="2"/>
                <a:buChar char="q"/>
              </a:pPr>
              <a:r>
                <a:rPr lang="en-US" sz="2800" dirty="0">
                  <a:sym typeface="Symbol" pitchFamily="18" charset="2"/>
                </a:rPr>
                <a:t>Compression</a:t>
              </a:r>
            </a:p>
            <a:p>
              <a:pPr algn="l" eaLnBrk="0" hangingPunct="0"/>
              <a:endParaRPr lang="en-US" sz="2800" dirty="0">
                <a:sym typeface="Symbol" pitchFamily="18" charset="2"/>
              </a:endParaRPr>
            </a:p>
            <a:p>
              <a:pPr algn="l" eaLnBrk="0" hangingPunct="0"/>
              <a:r>
                <a:rPr lang="en-US" sz="2800" dirty="0">
                  <a:sym typeface="Symbol" pitchFamily="18" charset="2"/>
                </a:rPr>
                <a:t>PDU - Formatted Data</a:t>
              </a:r>
              <a:endParaRPr lang="en-US" sz="2400" dirty="0"/>
            </a:p>
          </p:txBody>
        </p:sp>
        <p:sp>
          <p:nvSpPr>
            <p:cNvPr id="36877" name="Line 12"/>
            <p:cNvSpPr>
              <a:spLocks noChangeShapeType="1"/>
            </p:cNvSpPr>
            <p:nvPr/>
          </p:nvSpPr>
          <p:spPr bwMode="auto">
            <a:xfrm flipH="1">
              <a:off x="2064" y="1392"/>
              <a:ext cx="432" cy="0"/>
            </a:xfrm>
            <a:prstGeom prst="line">
              <a:avLst/>
            </a:prstGeom>
            <a:noFill/>
            <a:ln w="76200">
              <a:solidFill>
                <a:schemeClr val="tx1"/>
              </a:solidFill>
              <a:round/>
              <a:headEnd/>
              <a:tailEnd type="triangle" w="med" len="med"/>
            </a:ln>
            <a:effectLst/>
          </p:spPr>
          <p:txBody>
            <a:bodyPr wrap="none" anchor="ctr"/>
            <a:lstStyle/>
            <a:p>
              <a:endParaRPr lang="en-US"/>
            </a:p>
          </p:txBody>
        </p:sp>
      </p:grpSp>
      <p:sp>
        <p:nvSpPr>
          <p:cNvPr id="14" name="Text Box 3"/>
          <p:cNvSpPr txBox="1">
            <a:spLocks noChangeArrowheads="1"/>
          </p:cNvSpPr>
          <p:nvPr/>
        </p:nvSpPr>
        <p:spPr bwMode="auto">
          <a:xfrm>
            <a:off x="381000" y="13716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7  Application</a:t>
            </a:r>
            <a:endParaRPr lang="en-US" sz="2800" b="0" dirty="0"/>
          </a:p>
        </p:txBody>
      </p:sp>
      <p:sp>
        <p:nvSpPr>
          <p:cNvPr id="15" name="Text Box 4"/>
          <p:cNvSpPr txBox="1">
            <a:spLocks noChangeArrowheads="1"/>
          </p:cNvSpPr>
          <p:nvPr/>
        </p:nvSpPr>
        <p:spPr bwMode="auto">
          <a:xfrm>
            <a:off x="381000" y="19812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6  Presentation</a:t>
            </a:r>
          </a:p>
        </p:txBody>
      </p:sp>
      <p:sp>
        <p:nvSpPr>
          <p:cNvPr id="16" name="Text Box 5"/>
          <p:cNvSpPr txBox="1">
            <a:spLocks noChangeArrowheads="1"/>
          </p:cNvSpPr>
          <p:nvPr/>
        </p:nvSpPr>
        <p:spPr bwMode="auto">
          <a:xfrm>
            <a:off x="381000" y="25908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5  Session</a:t>
            </a:r>
          </a:p>
        </p:txBody>
      </p:sp>
      <p:sp>
        <p:nvSpPr>
          <p:cNvPr id="17" name="Text Box 6"/>
          <p:cNvSpPr txBox="1">
            <a:spLocks noChangeArrowheads="1"/>
          </p:cNvSpPr>
          <p:nvPr/>
        </p:nvSpPr>
        <p:spPr bwMode="auto">
          <a:xfrm>
            <a:off x="381000" y="32004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4  Transport</a:t>
            </a:r>
          </a:p>
        </p:txBody>
      </p:sp>
      <p:sp>
        <p:nvSpPr>
          <p:cNvPr id="18" name="Text Box 7"/>
          <p:cNvSpPr txBox="1">
            <a:spLocks noChangeArrowheads="1"/>
          </p:cNvSpPr>
          <p:nvPr/>
        </p:nvSpPr>
        <p:spPr bwMode="auto">
          <a:xfrm>
            <a:off x="381000" y="3810000"/>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3  Réseau</a:t>
            </a:r>
          </a:p>
        </p:txBody>
      </p:sp>
      <p:sp>
        <p:nvSpPr>
          <p:cNvPr id="19" name="Text Box 8"/>
          <p:cNvSpPr txBox="1">
            <a:spLocks noChangeArrowheads="1"/>
          </p:cNvSpPr>
          <p:nvPr/>
        </p:nvSpPr>
        <p:spPr bwMode="auto">
          <a:xfrm>
            <a:off x="381000" y="4419600"/>
            <a:ext cx="2895600" cy="95408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2  Liaison de données</a:t>
            </a:r>
          </a:p>
        </p:txBody>
      </p:sp>
      <p:sp>
        <p:nvSpPr>
          <p:cNvPr id="20" name="Text Box 9"/>
          <p:cNvSpPr txBox="1">
            <a:spLocks noChangeArrowheads="1"/>
          </p:cNvSpPr>
          <p:nvPr/>
        </p:nvSpPr>
        <p:spPr bwMode="auto">
          <a:xfrm>
            <a:off x="381000" y="5367338"/>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1  Physique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a:ln>
            <a:miter lim="800000"/>
            <a:headEnd/>
            <a:tailEnd/>
          </a:ln>
        </p:spPr>
        <p:txBody>
          <a:bodyPr/>
          <a:lstStyle/>
          <a:p>
            <a:fld id="{07325939-BF87-43E1-A327-8CF51C5F68A5}" type="slidenum">
              <a:rPr lang="en-US" smtClean="0"/>
              <a:pPr/>
              <a:t>41</a:t>
            </a:fld>
            <a:endParaRPr lang="en-US" smtClean="0"/>
          </a:p>
        </p:txBody>
      </p:sp>
      <p:sp>
        <p:nvSpPr>
          <p:cNvPr id="37891" name="Rectangle 2"/>
          <p:cNvSpPr>
            <a:spLocks noGrp="1" noChangeArrowheads="1"/>
          </p:cNvSpPr>
          <p:nvPr>
            <p:ph type="title"/>
          </p:nvPr>
        </p:nvSpPr>
        <p:spPr>
          <a:xfrm>
            <a:off x="0" y="152400"/>
            <a:ext cx="9144000" cy="762000"/>
          </a:xfrm>
        </p:spPr>
        <p:txBody>
          <a:bodyPr/>
          <a:lstStyle/>
          <a:p>
            <a:pPr eaLnBrk="1" hangingPunct="1"/>
            <a:r>
              <a:rPr lang="en-US" dirty="0" smtClean="0"/>
              <a:t>Couche 5 –Session</a:t>
            </a:r>
            <a:endParaRPr lang="en-US" u="sng" dirty="0" smtClean="0"/>
          </a:p>
        </p:txBody>
      </p:sp>
      <p:grpSp>
        <p:nvGrpSpPr>
          <p:cNvPr id="2" name="Group 10"/>
          <p:cNvGrpSpPr>
            <a:grpSpLocks/>
          </p:cNvGrpSpPr>
          <p:nvPr/>
        </p:nvGrpSpPr>
        <p:grpSpPr bwMode="auto">
          <a:xfrm>
            <a:off x="3048000" y="1420813"/>
            <a:ext cx="5867400" cy="4708523"/>
            <a:chOff x="2064" y="864"/>
            <a:chExt cx="3408" cy="2966"/>
          </a:xfrm>
        </p:grpSpPr>
        <p:sp>
          <p:nvSpPr>
            <p:cNvPr id="37901" name="Text Box 11"/>
            <p:cNvSpPr txBox="1">
              <a:spLocks noChangeArrowheads="1"/>
            </p:cNvSpPr>
            <p:nvPr/>
          </p:nvSpPr>
          <p:spPr bwMode="auto">
            <a:xfrm>
              <a:off x="2515" y="864"/>
              <a:ext cx="2957" cy="296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eaLnBrk="0" hangingPunct="0">
                <a:buFont typeface="Wingdings" pitchFamily="2" charset="2"/>
                <a:buChar char="q"/>
              </a:pPr>
              <a:r>
                <a:rPr lang="fr-FR" sz="2000" dirty="0" smtClean="0">
                  <a:solidFill>
                    <a:schemeClr val="tx2"/>
                  </a:solidFill>
                  <a:latin typeface="+mj-lt"/>
                  <a:ea typeface="+mj-ea"/>
                  <a:cs typeface="+mj-cs"/>
                </a:rPr>
                <a:t>Cette couche crée, gère et met fin à des sessions entre deux hôtes communicant.</a:t>
              </a:r>
            </a:p>
            <a:p>
              <a:pPr algn="just" eaLnBrk="0" hangingPunct="0"/>
              <a:endParaRPr lang="en-US" sz="2000" dirty="0" smtClean="0">
                <a:solidFill>
                  <a:schemeClr val="tx2"/>
                </a:solidFill>
                <a:latin typeface="+mj-lt"/>
                <a:ea typeface="+mj-ea"/>
                <a:cs typeface="+mj-cs"/>
              </a:endParaRPr>
            </a:p>
            <a:p>
              <a:pPr algn="just" eaLnBrk="0" hangingPunct="0">
                <a:buFont typeface="Wingdings" pitchFamily="2" charset="2"/>
                <a:buChar char="q"/>
              </a:pPr>
              <a:r>
                <a:rPr lang="en-US" sz="2000" dirty="0" err="1" smtClean="0">
                  <a:solidFill>
                    <a:schemeClr val="tx2"/>
                  </a:solidFill>
                  <a:latin typeface="+mj-lt"/>
                  <a:ea typeface="+mj-ea"/>
                  <a:cs typeface="+mj-cs"/>
                </a:rPr>
                <a:t>Crée</a:t>
              </a:r>
              <a:r>
                <a:rPr lang="en-US" sz="2000" dirty="0" smtClean="0">
                  <a:solidFill>
                    <a:schemeClr val="tx2"/>
                  </a:solidFill>
                  <a:latin typeface="+mj-lt"/>
                  <a:ea typeface="+mj-ea"/>
                  <a:cs typeface="+mj-cs"/>
                </a:rPr>
                <a:t> un circuit  </a:t>
              </a:r>
              <a:r>
                <a:rPr lang="en-US" sz="2000" dirty="0" err="1" smtClean="0">
                  <a:solidFill>
                    <a:schemeClr val="tx2"/>
                  </a:solidFill>
                  <a:latin typeface="+mj-lt"/>
                  <a:ea typeface="+mj-ea"/>
                  <a:cs typeface="+mj-cs"/>
                </a:rPr>
                <a:t>virtuel</a:t>
              </a:r>
              <a:r>
                <a:rPr lang="en-US" sz="2000" dirty="0" smtClean="0">
                  <a:solidFill>
                    <a:schemeClr val="tx2"/>
                  </a:solidFill>
                  <a:latin typeface="+mj-lt"/>
                  <a:ea typeface="+mj-ea"/>
                  <a:cs typeface="+mj-cs"/>
                </a:rPr>
                <a:t>.</a:t>
              </a:r>
            </a:p>
            <a:p>
              <a:pPr algn="just" eaLnBrk="0" hangingPunct="0"/>
              <a:endParaRPr lang="en-US" sz="2000" dirty="0" smtClean="0">
                <a:solidFill>
                  <a:schemeClr val="tx2"/>
                </a:solidFill>
                <a:latin typeface="+mj-lt"/>
                <a:ea typeface="+mj-ea"/>
                <a:cs typeface="+mj-cs"/>
              </a:endParaRPr>
            </a:p>
            <a:p>
              <a:pPr algn="just" eaLnBrk="0" hangingPunct="0">
                <a:buFont typeface="Wingdings" pitchFamily="2" charset="2"/>
                <a:buChar char="q"/>
              </a:pPr>
              <a:r>
                <a:rPr lang="en-US" sz="2000" dirty="0" err="1" smtClean="0">
                  <a:solidFill>
                    <a:schemeClr val="tx2"/>
                  </a:solidFill>
                  <a:latin typeface="+mj-lt"/>
                  <a:ea typeface="+mj-ea"/>
                  <a:cs typeface="+mj-cs"/>
                </a:rPr>
                <a:t>Coordonner</a:t>
              </a:r>
              <a:r>
                <a:rPr lang="en-US" sz="2000" dirty="0" smtClean="0">
                  <a:solidFill>
                    <a:schemeClr val="tx2"/>
                  </a:solidFill>
                  <a:latin typeface="+mj-lt"/>
                  <a:ea typeface="+mj-ea"/>
                  <a:cs typeface="+mj-cs"/>
                </a:rPr>
                <a:t> les communications entre les </a:t>
              </a:r>
              <a:r>
                <a:rPr lang="en-US" sz="2000" dirty="0" err="1" smtClean="0">
                  <a:solidFill>
                    <a:schemeClr val="tx2"/>
                  </a:solidFill>
                  <a:latin typeface="+mj-lt"/>
                  <a:ea typeface="+mj-ea"/>
                  <a:cs typeface="+mj-cs"/>
                </a:rPr>
                <a:t>systèmes</a:t>
              </a:r>
              <a:r>
                <a:rPr lang="en-US" sz="2000" dirty="0" smtClean="0">
                  <a:solidFill>
                    <a:schemeClr val="tx2"/>
                  </a:solidFill>
                  <a:latin typeface="+mj-lt"/>
                  <a:ea typeface="+mj-ea"/>
                  <a:cs typeface="+mj-cs"/>
                </a:rPr>
                <a:t>. ( </a:t>
              </a:r>
              <a:r>
                <a:rPr lang="en-US" sz="2000" dirty="0" err="1" smtClean="0">
                  <a:solidFill>
                    <a:schemeClr val="tx2"/>
                  </a:solidFill>
                  <a:latin typeface="+mj-lt"/>
                  <a:ea typeface="+mj-ea"/>
                  <a:cs typeface="+mj-cs"/>
                </a:rPr>
                <a:t>Protocole</a:t>
              </a:r>
              <a:r>
                <a:rPr lang="en-US" sz="2000" dirty="0" smtClean="0">
                  <a:solidFill>
                    <a:schemeClr val="tx2"/>
                  </a:solidFill>
                  <a:latin typeface="+mj-lt"/>
                  <a:ea typeface="+mj-ea"/>
                  <a:cs typeface="+mj-cs"/>
                </a:rPr>
                <a:t> RPC )</a:t>
              </a:r>
            </a:p>
            <a:p>
              <a:pPr algn="just" eaLnBrk="0" hangingPunct="0"/>
              <a:endParaRPr lang="en-US" sz="2000" dirty="0" smtClean="0">
                <a:solidFill>
                  <a:schemeClr val="tx2"/>
                </a:solidFill>
                <a:latin typeface="+mj-lt"/>
                <a:ea typeface="+mj-ea"/>
                <a:cs typeface="+mj-cs"/>
              </a:endParaRPr>
            </a:p>
            <a:p>
              <a:pPr algn="just" eaLnBrk="0" hangingPunct="0">
                <a:buFont typeface="Wingdings" pitchFamily="2" charset="2"/>
                <a:buChar char="q"/>
              </a:pPr>
              <a:r>
                <a:rPr lang="en-US" sz="2000" dirty="0" err="1" smtClean="0">
                  <a:solidFill>
                    <a:schemeClr val="tx2"/>
                  </a:solidFill>
                  <a:latin typeface="+mj-lt"/>
                  <a:ea typeface="+mj-ea"/>
                  <a:cs typeface="+mj-cs"/>
                </a:rPr>
                <a:t>Organiser</a:t>
              </a:r>
              <a:r>
                <a:rPr lang="en-US" sz="2000" dirty="0" smtClean="0">
                  <a:solidFill>
                    <a:schemeClr val="tx2"/>
                  </a:solidFill>
                  <a:latin typeface="+mj-lt"/>
                  <a:ea typeface="+mj-ea"/>
                  <a:cs typeface="+mj-cs"/>
                </a:rPr>
                <a:t> les communications en se </a:t>
              </a:r>
              <a:r>
                <a:rPr lang="en-US" sz="2000" dirty="0" err="1" smtClean="0">
                  <a:solidFill>
                    <a:schemeClr val="tx2"/>
                  </a:solidFill>
                  <a:latin typeface="+mj-lt"/>
                  <a:ea typeface="+mj-ea"/>
                  <a:cs typeface="+mj-cs"/>
                </a:rPr>
                <a:t>basant</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sur</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trois</a:t>
              </a:r>
              <a:r>
                <a:rPr lang="en-US" sz="2000" dirty="0" smtClean="0">
                  <a:solidFill>
                    <a:schemeClr val="tx2"/>
                  </a:solidFill>
                  <a:latin typeface="+mj-lt"/>
                  <a:ea typeface="+mj-ea"/>
                  <a:cs typeface="+mj-cs"/>
                </a:rPr>
                <a:t> modes </a:t>
              </a:r>
              <a:r>
                <a:rPr lang="en-US" sz="2000" dirty="0" err="1" smtClean="0">
                  <a:solidFill>
                    <a:schemeClr val="tx2"/>
                  </a:solidFill>
                  <a:latin typeface="+mj-lt"/>
                  <a:ea typeface="+mj-ea"/>
                  <a:cs typeface="+mj-cs"/>
                </a:rPr>
                <a:t>différents</a:t>
              </a:r>
              <a:endParaRPr lang="en-US" sz="2000" dirty="0" smtClean="0">
                <a:solidFill>
                  <a:schemeClr val="tx2"/>
                </a:solidFill>
                <a:latin typeface="+mj-lt"/>
                <a:ea typeface="+mj-ea"/>
                <a:cs typeface="+mj-cs"/>
              </a:endParaRPr>
            </a:p>
            <a:p>
              <a:pPr lvl="1" algn="just" eaLnBrk="0" hangingPunct="0">
                <a:buFont typeface="Wingdings" pitchFamily="2" charset="2"/>
                <a:buChar char="q"/>
              </a:pPr>
              <a:r>
                <a:rPr lang="en-US" sz="2000" dirty="0" smtClean="0">
                  <a:solidFill>
                    <a:schemeClr val="tx2"/>
                  </a:solidFill>
                  <a:latin typeface="+mj-lt"/>
                  <a:ea typeface="+mj-ea"/>
                  <a:cs typeface="+mj-cs"/>
                </a:rPr>
                <a:t>Simplex</a:t>
              </a:r>
            </a:p>
            <a:p>
              <a:pPr lvl="1" algn="just" eaLnBrk="0" hangingPunct="0">
                <a:buFont typeface="Wingdings" pitchFamily="2" charset="2"/>
                <a:buChar char="q"/>
              </a:pPr>
              <a:r>
                <a:rPr lang="en-US" sz="2000" dirty="0" smtClean="0">
                  <a:solidFill>
                    <a:schemeClr val="tx2"/>
                  </a:solidFill>
                  <a:latin typeface="+mj-lt"/>
                  <a:ea typeface="+mj-ea"/>
                  <a:cs typeface="+mj-cs"/>
                </a:rPr>
                <a:t>Half Duplex</a:t>
              </a:r>
            </a:p>
            <a:p>
              <a:pPr lvl="1" algn="just" eaLnBrk="0" hangingPunct="0">
                <a:buFont typeface="Wingdings" pitchFamily="2" charset="2"/>
                <a:buChar char="q"/>
              </a:pPr>
              <a:r>
                <a:rPr lang="en-US" sz="2000" dirty="0" smtClean="0">
                  <a:solidFill>
                    <a:schemeClr val="tx2"/>
                  </a:solidFill>
                  <a:latin typeface="+mj-lt"/>
                  <a:ea typeface="+mj-ea"/>
                  <a:cs typeface="+mj-cs"/>
                </a:rPr>
                <a:t>Full Duplex </a:t>
              </a:r>
              <a:endParaRPr lang="en-US" sz="2400" dirty="0">
                <a:latin typeface="Tahoma" pitchFamily="34" charset="0"/>
                <a:sym typeface="Symbol" pitchFamily="18" charset="2"/>
              </a:endParaRPr>
            </a:p>
            <a:p>
              <a:pPr algn="just" eaLnBrk="0" hangingPunct="0"/>
              <a:r>
                <a:rPr lang="en-US" sz="2000" dirty="0" smtClean="0">
                  <a:solidFill>
                    <a:schemeClr val="tx2"/>
                  </a:solidFill>
                  <a:latin typeface="+mj-lt"/>
                  <a:ea typeface="+mj-ea"/>
                  <a:cs typeface="+mj-cs"/>
                  <a:sym typeface="Symbol" pitchFamily="18" charset="2"/>
                </a:rPr>
                <a:t>PDU - Formatted Data</a:t>
              </a:r>
            </a:p>
          </p:txBody>
        </p:sp>
        <p:sp>
          <p:nvSpPr>
            <p:cNvPr id="37902" name="Line 12"/>
            <p:cNvSpPr>
              <a:spLocks noChangeShapeType="1"/>
            </p:cNvSpPr>
            <p:nvPr/>
          </p:nvSpPr>
          <p:spPr bwMode="auto">
            <a:xfrm flipH="1">
              <a:off x="2064" y="1776"/>
              <a:ext cx="451" cy="0"/>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grpSp>
      <p:sp>
        <p:nvSpPr>
          <p:cNvPr id="37893" name="Rectangle 1"/>
          <p:cNvSpPr>
            <a:spLocks noChangeArrowheads="1"/>
          </p:cNvSpPr>
          <p:nvPr/>
        </p:nvSpPr>
        <p:spPr bwMode="auto">
          <a:xfrm>
            <a:off x="2286000" y="2967038"/>
            <a:ext cx="4572000" cy="369887"/>
          </a:xfrm>
          <a:prstGeom prst="rect">
            <a:avLst/>
          </a:prstGeom>
          <a:noFill/>
          <a:ln w="9525">
            <a:noFill/>
            <a:miter lim="800000"/>
            <a:headEnd/>
            <a:tailEnd/>
          </a:ln>
        </p:spPr>
        <p:txBody>
          <a:bodyPr>
            <a:spAutoFit/>
          </a:bodyPr>
          <a:lstStyle/>
          <a:p>
            <a:endParaRPr lang="fr-FR"/>
          </a:p>
        </p:txBody>
      </p:sp>
      <p:sp>
        <p:nvSpPr>
          <p:cNvPr id="15" name="Text Box 3"/>
          <p:cNvSpPr txBox="1">
            <a:spLocks noChangeArrowheads="1"/>
          </p:cNvSpPr>
          <p:nvPr/>
        </p:nvSpPr>
        <p:spPr bwMode="auto">
          <a:xfrm>
            <a:off x="381000" y="13716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7  Application</a:t>
            </a:r>
            <a:endParaRPr lang="en-US" sz="2800" b="0" dirty="0"/>
          </a:p>
        </p:txBody>
      </p:sp>
      <p:sp>
        <p:nvSpPr>
          <p:cNvPr id="16" name="Text Box 4"/>
          <p:cNvSpPr txBox="1">
            <a:spLocks noChangeArrowheads="1"/>
          </p:cNvSpPr>
          <p:nvPr/>
        </p:nvSpPr>
        <p:spPr bwMode="auto">
          <a:xfrm>
            <a:off x="381000" y="19812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6  Presentation</a:t>
            </a:r>
          </a:p>
        </p:txBody>
      </p:sp>
      <p:sp>
        <p:nvSpPr>
          <p:cNvPr id="17" name="Text Box 5"/>
          <p:cNvSpPr txBox="1">
            <a:spLocks noChangeArrowheads="1"/>
          </p:cNvSpPr>
          <p:nvPr/>
        </p:nvSpPr>
        <p:spPr bwMode="auto">
          <a:xfrm>
            <a:off x="381000" y="25908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5  Session</a:t>
            </a:r>
          </a:p>
        </p:txBody>
      </p:sp>
      <p:sp>
        <p:nvSpPr>
          <p:cNvPr id="18" name="Text Box 6"/>
          <p:cNvSpPr txBox="1">
            <a:spLocks noChangeArrowheads="1"/>
          </p:cNvSpPr>
          <p:nvPr/>
        </p:nvSpPr>
        <p:spPr bwMode="auto">
          <a:xfrm>
            <a:off x="381000" y="32004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4  Transport</a:t>
            </a:r>
          </a:p>
        </p:txBody>
      </p:sp>
      <p:sp>
        <p:nvSpPr>
          <p:cNvPr id="19" name="Text Box 7"/>
          <p:cNvSpPr txBox="1">
            <a:spLocks noChangeArrowheads="1"/>
          </p:cNvSpPr>
          <p:nvPr/>
        </p:nvSpPr>
        <p:spPr bwMode="auto">
          <a:xfrm>
            <a:off x="381000" y="3810000"/>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3  Réseau</a:t>
            </a:r>
          </a:p>
        </p:txBody>
      </p:sp>
      <p:sp>
        <p:nvSpPr>
          <p:cNvPr id="20" name="Text Box 8"/>
          <p:cNvSpPr txBox="1">
            <a:spLocks noChangeArrowheads="1"/>
          </p:cNvSpPr>
          <p:nvPr/>
        </p:nvSpPr>
        <p:spPr bwMode="auto">
          <a:xfrm>
            <a:off x="381000" y="4419600"/>
            <a:ext cx="2895600" cy="95408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2  Liaison de données</a:t>
            </a:r>
          </a:p>
        </p:txBody>
      </p:sp>
      <p:sp>
        <p:nvSpPr>
          <p:cNvPr id="21" name="Text Box 9"/>
          <p:cNvSpPr txBox="1">
            <a:spLocks noChangeArrowheads="1"/>
          </p:cNvSpPr>
          <p:nvPr/>
        </p:nvSpPr>
        <p:spPr bwMode="auto">
          <a:xfrm>
            <a:off x="381000" y="5367338"/>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1  Physique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a:ln>
            <a:miter lim="800000"/>
            <a:headEnd/>
            <a:tailEnd/>
          </a:ln>
        </p:spPr>
        <p:txBody>
          <a:bodyPr/>
          <a:lstStyle/>
          <a:p>
            <a:fld id="{1F78A4A7-F6E3-40EE-BCC2-3E1444719E1F}" type="slidenum">
              <a:rPr lang="en-US" smtClean="0"/>
              <a:pPr/>
              <a:t>42</a:t>
            </a:fld>
            <a:endParaRPr lang="en-US" smtClean="0"/>
          </a:p>
        </p:txBody>
      </p:sp>
      <p:sp>
        <p:nvSpPr>
          <p:cNvPr id="38915" name="Rectangle 2"/>
          <p:cNvSpPr>
            <a:spLocks noGrp="1" noChangeArrowheads="1"/>
          </p:cNvSpPr>
          <p:nvPr>
            <p:ph type="title"/>
          </p:nvPr>
        </p:nvSpPr>
        <p:spPr/>
        <p:txBody>
          <a:bodyPr/>
          <a:lstStyle/>
          <a:p>
            <a:pPr eaLnBrk="1" hangingPunct="1"/>
            <a:r>
              <a:rPr lang="en-US" smtClean="0"/>
              <a:t>Half Duplex</a:t>
            </a:r>
          </a:p>
        </p:txBody>
      </p:sp>
      <p:sp>
        <p:nvSpPr>
          <p:cNvPr id="38916" name="Rectangle 3"/>
          <p:cNvSpPr>
            <a:spLocks noGrp="1" noChangeArrowheads="1"/>
          </p:cNvSpPr>
          <p:nvPr>
            <p:ph type="body" idx="1"/>
          </p:nvPr>
        </p:nvSpPr>
        <p:spPr>
          <a:xfrm>
            <a:off x="457200" y="1600200"/>
            <a:ext cx="8382000" cy="4876800"/>
          </a:xfrm>
        </p:spPr>
        <p:txBody>
          <a:bodyPr>
            <a:normAutofit/>
          </a:bodyPr>
          <a:lstStyle/>
          <a:p>
            <a:pPr algn="just" eaLnBrk="1" hangingPunct="1">
              <a:lnSpc>
                <a:spcPct val="80000"/>
              </a:lnSpc>
              <a:defRPr/>
            </a:pPr>
            <a:r>
              <a:rPr lang="fr-FR" sz="2000" dirty="0" smtClean="0">
                <a:solidFill>
                  <a:schemeClr val="tx2"/>
                </a:solidFill>
                <a:latin typeface="+mj-lt"/>
                <a:ea typeface="+mj-ea"/>
                <a:cs typeface="+mj-cs"/>
              </a:rPr>
              <a:t>Il utilise une seule paire de fil avec un signal numérique dans les deux directions sur le fil.</a:t>
            </a:r>
          </a:p>
          <a:p>
            <a:pPr algn="just" eaLnBrk="1" hangingPunct="1">
              <a:lnSpc>
                <a:spcPct val="80000"/>
              </a:lnSpc>
              <a:defRPr/>
            </a:pPr>
            <a:endParaRPr lang="fr-FR" sz="2000" dirty="0" smtClean="0">
              <a:solidFill>
                <a:schemeClr val="tx2"/>
              </a:solidFill>
              <a:latin typeface="+mj-lt"/>
              <a:ea typeface="+mj-ea"/>
              <a:cs typeface="+mj-cs"/>
            </a:endParaRPr>
          </a:p>
          <a:p>
            <a:pPr algn="just" eaLnBrk="1" hangingPunct="1">
              <a:lnSpc>
                <a:spcPct val="80000"/>
              </a:lnSpc>
              <a:defRPr/>
            </a:pPr>
            <a:r>
              <a:rPr lang="fr-FR" sz="2000" dirty="0" err="1" smtClean="0">
                <a:solidFill>
                  <a:schemeClr val="tx2"/>
                </a:solidFill>
                <a:latin typeface="+mj-lt"/>
                <a:ea typeface="+mj-ea"/>
                <a:cs typeface="+mj-cs"/>
              </a:rPr>
              <a:t>Enovoyer</a:t>
            </a:r>
            <a:r>
              <a:rPr lang="fr-FR" sz="2000" dirty="0" smtClean="0">
                <a:solidFill>
                  <a:schemeClr val="tx2"/>
                </a:solidFill>
                <a:latin typeface="+mj-lt"/>
                <a:ea typeface="+mj-ea"/>
                <a:cs typeface="+mj-cs"/>
              </a:rPr>
              <a:t> ou Recevoir</a:t>
            </a:r>
          </a:p>
          <a:p>
            <a:pPr algn="just" eaLnBrk="1" hangingPunct="1">
              <a:lnSpc>
                <a:spcPct val="80000"/>
              </a:lnSpc>
              <a:defRPr/>
            </a:pPr>
            <a:endParaRPr lang="en-US" sz="2000" dirty="0" err="1" smtClean="0">
              <a:solidFill>
                <a:schemeClr val="tx2"/>
              </a:solidFill>
              <a:latin typeface="+mj-lt"/>
              <a:ea typeface="+mj-ea"/>
              <a:cs typeface="+mj-cs"/>
            </a:endParaRPr>
          </a:p>
          <a:p>
            <a:pPr algn="just" eaLnBrk="1" hangingPunct="1">
              <a:lnSpc>
                <a:spcPct val="80000"/>
              </a:lnSpc>
              <a:defRPr/>
            </a:pPr>
            <a:r>
              <a:rPr lang="fr-FR" sz="2000" dirty="0" err="1" smtClean="0">
                <a:solidFill>
                  <a:schemeClr val="tx2"/>
                </a:solidFill>
                <a:latin typeface="+mj-lt"/>
                <a:ea typeface="+mj-ea"/>
                <a:cs typeface="+mj-cs"/>
              </a:rPr>
              <a:t>Il utilise également le protocole CSMA / CD pour aider à prévenir les collisions et pour permettre de retransmettre si une collision se produit.</a:t>
            </a:r>
          </a:p>
          <a:p>
            <a:pPr marL="0" indent="0" algn="just" eaLnBrk="1" hangingPunct="1">
              <a:lnSpc>
                <a:spcPct val="80000"/>
              </a:lnSpc>
              <a:buFontTx/>
              <a:buNone/>
              <a:defRPr/>
            </a:pPr>
            <a:endParaRPr lang="en-US" sz="2000" dirty="0" err="1" smtClean="0">
              <a:solidFill>
                <a:schemeClr val="tx2"/>
              </a:solidFill>
              <a:latin typeface="+mj-lt"/>
              <a:ea typeface="+mj-ea"/>
              <a:cs typeface="+mj-cs"/>
            </a:endParaRPr>
          </a:p>
          <a:p>
            <a:pPr algn="just" eaLnBrk="1" hangingPunct="1">
              <a:lnSpc>
                <a:spcPct val="80000"/>
              </a:lnSpc>
              <a:defRPr/>
            </a:pPr>
            <a:r>
              <a:rPr lang="fr-FR" sz="2000" dirty="0" err="1" smtClean="0">
                <a:solidFill>
                  <a:schemeClr val="tx2"/>
                </a:solidFill>
                <a:latin typeface="+mj-lt"/>
                <a:ea typeface="+mj-ea"/>
                <a:cs typeface="+mj-cs"/>
              </a:rPr>
              <a:t>Si un concentrateur est connecté à un commutateur, il doit fonctionner en mode half-duplex car les stations d'extrémité doivent être capable de détecter les collisions.</a:t>
            </a:r>
          </a:p>
          <a:p>
            <a:pPr marL="0" indent="0" algn="just" eaLnBrk="1" hangingPunct="1">
              <a:lnSpc>
                <a:spcPct val="80000"/>
              </a:lnSpc>
              <a:buFontTx/>
              <a:buNone/>
              <a:defRPr/>
            </a:pPr>
            <a:endParaRPr lang="en-US" sz="2000" dirty="0" err="1" smtClean="0">
              <a:solidFill>
                <a:schemeClr val="tx2"/>
              </a:solidFill>
              <a:latin typeface="+mj-lt"/>
              <a:ea typeface="+mj-ea"/>
              <a:cs typeface="+mj-cs"/>
            </a:endParaRPr>
          </a:p>
          <a:p>
            <a:pPr algn="just" eaLnBrk="1" hangingPunct="1">
              <a:lnSpc>
                <a:spcPct val="80000"/>
              </a:lnSpc>
              <a:defRPr/>
            </a:pPr>
            <a:r>
              <a:rPr lang="fr-FR" sz="2000" dirty="0" err="1">
                <a:solidFill>
                  <a:schemeClr val="tx2"/>
                </a:solidFill>
                <a:latin typeface="+mj-lt"/>
                <a:ea typeface="+mj-ea"/>
                <a:cs typeface="+mj-cs"/>
              </a:rPr>
              <a:t>Supporte des transmissions de données à des débits jusqu'à 10 Mbit/s sur paires </a:t>
            </a:r>
            <a:r>
              <a:rPr lang="fr-FR" sz="2000" dirty="0" err="1" smtClean="0">
                <a:solidFill>
                  <a:schemeClr val="tx2"/>
                </a:solidFill>
                <a:latin typeface="+mj-lt"/>
                <a:ea typeface="+mj-ea"/>
                <a:cs typeface="+mj-cs"/>
              </a:rPr>
              <a:t>torsadées </a:t>
            </a:r>
            <a:r>
              <a:rPr lang="fr-FR" sz="2000" dirty="0" err="1">
                <a:solidFill>
                  <a:schemeClr val="tx2"/>
                </a:solidFill>
                <a:latin typeface="+mj-lt"/>
                <a:ea typeface="+mj-ea"/>
                <a:cs typeface="+mj-cs"/>
              </a:rPr>
              <a:t>d'une longueur de 100 mètres et sans </a:t>
            </a:r>
            <a:r>
              <a:rPr lang="fr-FR" sz="2000" dirty="0" err="1" smtClean="0">
                <a:solidFill>
                  <a:schemeClr val="tx2"/>
                </a:solidFill>
                <a:latin typeface="+mj-lt"/>
                <a:ea typeface="+mj-ea"/>
                <a:cs typeface="+mj-cs"/>
              </a:rPr>
              <a:t>répéteurs.</a:t>
            </a:r>
            <a:endParaRPr lang="en-US" sz="2000" dirty="0" err="1">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a:ln>
            <a:miter lim="800000"/>
            <a:headEnd/>
            <a:tailEnd/>
          </a:ln>
        </p:spPr>
        <p:txBody>
          <a:bodyPr/>
          <a:lstStyle/>
          <a:p>
            <a:fld id="{D2212C81-B429-446D-B817-3352B5E8FB8C}" type="slidenum">
              <a:rPr lang="en-US" smtClean="0"/>
              <a:pPr/>
              <a:t>43</a:t>
            </a:fld>
            <a:endParaRPr lang="en-US" smtClean="0"/>
          </a:p>
        </p:txBody>
      </p:sp>
      <p:sp>
        <p:nvSpPr>
          <p:cNvPr id="39939" name="Rectangle 2"/>
          <p:cNvSpPr>
            <a:spLocks noGrp="1" noChangeArrowheads="1"/>
          </p:cNvSpPr>
          <p:nvPr>
            <p:ph type="title"/>
          </p:nvPr>
        </p:nvSpPr>
        <p:spPr>
          <a:xfrm>
            <a:off x="457200" y="381000"/>
            <a:ext cx="8229600" cy="838200"/>
          </a:xfrm>
        </p:spPr>
        <p:txBody>
          <a:bodyPr/>
          <a:lstStyle/>
          <a:p>
            <a:pPr eaLnBrk="1" hangingPunct="1"/>
            <a:r>
              <a:rPr lang="en-US" smtClean="0"/>
              <a:t>Full Duplex</a:t>
            </a:r>
          </a:p>
        </p:txBody>
      </p:sp>
      <p:sp>
        <p:nvSpPr>
          <p:cNvPr id="39940" name="Text Box 3"/>
          <p:cNvSpPr txBox="1">
            <a:spLocks noChangeArrowheads="1"/>
          </p:cNvSpPr>
          <p:nvPr/>
        </p:nvSpPr>
        <p:spPr bwMode="auto">
          <a:xfrm>
            <a:off x="152400" y="1204256"/>
            <a:ext cx="8839200" cy="2846933"/>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463550" algn="l"/>
              </a:tabLst>
              <a:defRPr b="1">
                <a:solidFill>
                  <a:schemeClr val="tx1"/>
                </a:solidFill>
                <a:latin typeface="Arial" pitchFamily="34" charset="0"/>
              </a:defRPr>
            </a:lvl1pPr>
            <a:lvl2pPr marL="742950" indent="-285750" eaLnBrk="0" hangingPunct="0">
              <a:tabLst>
                <a:tab pos="463550" algn="l"/>
              </a:tabLst>
              <a:defRPr b="1">
                <a:solidFill>
                  <a:schemeClr val="tx1"/>
                </a:solidFill>
                <a:latin typeface="Arial" pitchFamily="34" charset="0"/>
              </a:defRPr>
            </a:lvl2pPr>
            <a:lvl3pPr marL="1143000" indent="-228600" eaLnBrk="0" hangingPunct="0">
              <a:tabLst>
                <a:tab pos="463550" algn="l"/>
              </a:tabLst>
              <a:defRPr b="1">
                <a:solidFill>
                  <a:schemeClr val="tx1"/>
                </a:solidFill>
                <a:latin typeface="Arial" pitchFamily="34" charset="0"/>
              </a:defRPr>
            </a:lvl3pPr>
            <a:lvl4pPr marL="1600200" indent="-228600" eaLnBrk="0" hangingPunct="0">
              <a:tabLst>
                <a:tab pos="463550" algn="l"/>
              </a:tabLst>
              <a:defRPr b="1">
                <a:solidFill>
                  <a:schemeClr val="tx1"/>
                </a:solidFill>
                <a:latin typeface="Arial" pitchFamily="34" charset="0"/>
              </a:defRPr>
            </a:lvl4pPr>
            <a:lvl5pPr marL="2057400" indent="-228600" eaLnBrk="0" hangingPunct="0">
              <a:tabLst>
                <a:tab pos="463550" algn="l"/>
              </a:tabLst>
              <a:defRPr b="1">
                <a:solidFill>
                  <a:schemeClr val="tx1"/>
                </a:solidFill>
                <a:latin typeface="Arial" pitchFamily="34" charset="0"/>
              </a:defRPr>
            </a:lvl5pPr>
            <a:lvl6pPr marL="2514600" indent="-228600" algn="ctr" eaLnBrk="0" fontAlgn="base" hangingPunct="0">
              <a:spcBef>
                <a:spcPct val="0"/>
              </a:spcBef>
              <a:spcAft>
                <a:spcPct val="0"/>
              </a:spcAft>
              <a:tabLst>
                <a:tab pos="463550" algn="l"/>
              </a:tabLst>
              <a:defRPr b="1">
                <a:solidFill>
                  <a:schemeClr val="tx1"/>
                </a:solidFill>
                <a:latin typeface="Arial" pitchFamily="34" charset="0"/>
              </a:defRPr>
            </a:lvl6pPr>
            <a:lvl7pPr marL="2971800" indent="-228600" algn="ctr" eaLnBrk="0" fontAlgn="base" hangingPunct="0">
              <a:spcBef>
                <a:spcPct val="0"/>
              </a:spcBef>
              <a:spcAft>
                <a:spcPct val="0"/>
              </a:spcAft>
              <a:tabLst>
                <a:tab pos="463550" algn="l"/>
              </a:tabLst>
              <a:defRPr b="1">
                <a:solidFill>
                  <a:schemeClr val="tx1"/>
                </a:solidFill>
                <a:latin typeface="Arial" pitchFamily="34" charset="0"/>
              </a:defRPr>
            </a:lvl7pPr>
            <a:lvl8pPr marL="3429000" indent="-228600" algn="ctr" eaLnBrk="0" fontAlgn="base" hangingPunct="0">
              <a:spcBef>
                <a:spcPct val="0"/>
              </a:spcBef>
              <a:spcAft>
                <a:spcPct val="0"/>
              </a:spcAft>
              <a:tabLst>
                <a:tab pos="463550" algn="l"/>
              </a:tabLst>
              <a:defRPr b="1">
                <a:solidFill>
                  <a:schemeClr val="tx1"/>
                </a:solidFill>
                <a:latin typeface="Arial" pitchFamily="34" charset="0"/>
              </a:defRPr>
            </a:lvl8pPr>
            <a:lvl9pPr marL="3886200" indent="-228600" algn="ctr" eaLnBrk="0" fontAlgn="base" hangingPunct="0">
              <a:spcBef>
                <a:spcPct val="0"/>
              </a:spcBef>
              <a:spcAft>
                <a:spcPct val="0"/>
              </a:spcAft>
              <a:tabLst>
                <a:tab pos="463550" algn="l"/>
              </a:tabLst>
              <a:defRPr b="1">
                <a:solidFill>
                  <a:schemeClr val="tx1"/>
                </a:solidFill>
                <a:latin typeface="Arial" pitchFamily="34" charset="0"/>
              </a:defRPr>
            </a:lvl9pPr>
          </a:lstStyle>
          <a:p>
            <a:pPr marL="274320" indent="-274320" algn="just" eaLnBrk="1" hangingPunct="1">
              <a:lnSpc>
                <a:spcPct val="80000"/>
              </a:lnSpc>
              <a:spcBef>
                <a:spcPts val="600"/>
              </a:spcBef>
              <a:buClr>
                <a:schemeClr val="accent1"/>
              </a:buClr>
              <a:buSzPct val="76000"/>
              <a:buFont typeface="Wingdings 3"/>
              <a:buChar char=""/>
              <a:defRPr/>
            </a:pPr>
            <a:r>
              <a:rPr lang="fr-FR" sz="2000" b="0" dirty="0" err="1" smtClean="0">
                <a:solidFill>
                  <a:schemeClr val="tx2"/>
                </a:solidFill>
                <a:latin typeface="+mj-lt"/>
                <a:ea typeface="+mj-ea"/>
                <a:cs typeface="+mj-cs"/>
              </a:rPr>
              <a:t>Dans un réseau qui utilise le câblage à paires torsadées, une paire est utilisée pour transporter le signal transmis d'un nœud à l'autre nœud. </a:t>
            </a:r>
            <a:r>
              <a:rPr lang="fr-FR" sz="2000" b="0" dirty="0" smtClean="0">
                <a:solidFill>
                  <a:schemeClr val="tx2"/>
                </a:solidFill>
                <a:latin typeface="+mj-lt"/>
                <a:ea typeface="+mj-ea"/>
                <a:cs typeface="+mj-cs"/>
              </a:rPr>
              <a:t>Une paire séparée est utilisée pour le retour ou le signal reçu.</a:t>
            </a:r>
          </a:p>
          <a:p>
            <a:pPr algn="just" eaLnBrk="1" hangingPunct="1">
              <a:defRPr/>
            </a:pPr>
            <a:endParaRPr lang="fr-FR" sz="2000" b="0" dirty="0" smtClean="0">
              <a:solidFill>
                <a:schemeClr val="tx2"/>
              </a:solidFill>
              <a:latin typeface="+mj-lt"/>
              <a:ea typeface="+mj-ea"/>
              <a:cs typeface="+mj-cs"/>
            </a:endParaRPr>
          </a:p>
          <a:p>
            <a:pPr marL="274320" indent="-274320" algn="just" eaLnBrk="1" hangingPunct="1">
              <a:lnSpc>
                <a:spcPct val="80000"/>
              </a:lnSpc>
              <a:spcBef>
                <a:spcPts val="600"/>
              </a:spcBef>
              <a:buClr>
                <a:schemeClr val="accent1"/>
              </a:buClr>
              <a:buSzPct val="76000"/>
              <a:buFont typeface="Wingdings 3"/>
              <a:buChar char=""/>
              <a:defRPr/>
            </a:pPr>
            <a:r>
              <a:rPr lang="fr-FR" sz="2000" b="0" dirty="0" smtClean="0">
                <a:solidFill>
                  <a:schemeClr val="tx2"/>
                </a:solidFill>
                <a:latin typeface="+mj-lt"/>
                <a:ea typeface="+mj-ea"/>
                <a:cs typeface="+mj-cs"/>
              </a:rPr>
              <a:t>Envoyer et Recevoir</a:t>
            </a:r>
          </a:p>
          <a:p>
            <a:pPr marL="274320" indent="-274320" algn="just" eaLnBrk="1" hangingPunct="1">
              <a:lnSpc>
                <a:spcPct val="80000"/>
              </a:lnSpc>
              <a:spcBef>
                <a:spcPts val="600"/>
              </a:spcBef>
              <a:buClr>
                <a:schemeClr val="accent1"/>
              </a:buClr>
              <a:buSzPct val="76000"/>
              <a:buFont typeface="Wingdings 3"/>
              <a:buChar char=""/>
              <a:defRPr/>
            </a:pPr>
            <a:endParaRPr lang="fr-FR" sz="2000" b="0" dirty="0" smtClean="0">
              <a:solidFill>
                <a:schemeClr val="tx2"/>
              </a:solidFill>
              <a:latin typeface="+mj-lt"/>
              <a:ea typeface="+mj-ea"/>
              <a:cs typeface="+mj-cs"/>
            </a:endParaRPr>
          </a:p>
          <a:p>
            <a:pPr marL="274320" indent="-274320" algn="just" eaLnBrk="1" hangingPunct="1">
              <a:lnSpc>
                <a:spcPct val="80000"/>
              </a:lnSpc>
              <a:spcBef>
                <a:spcPts val="600"/>
              </a:spcBef>
              <a:buClr>
                <a:schemeClr val="accent1"/>
              </a:buClr>
              <a:buSzPct val="76000"/>
              <a:buFont typeface="Wingdings 3"/>
              <a:buChar char=""/>
              <a:defRPr/>
            </a:pPr>
            <a:r>
              <a:rPr lang="fr-FR" sz="2000" b="0" dirty="0" smtClean="0">
                <a:solidFill>
                  <a:schemeClr val="tx2"/>
                </a:solidFill>
                <a:latin typeface="+mj-lt"/>
                <a:ea typeface="+mj-ea"/>
                <a:cs typeface="+mj-cs"/>
              </a:rPr>
              <a:t> Il est possible pour les signaux de passer à travers les deux paires simultanément. </a:t>
            </a:r>
            <a:r>
              <a:rPr lang="fr-FR" sz="2000" b="0" dirty="0" err="1" smtClean="0">
                <a:solidFill>
                  <a:schemeClr val="tx2"/>
                </a:solidFill>
                <a:latin typeface="+mj-lt"/>
                <a:ea typeface="+mj-ea"/>
                <a:cs typeface="+mj-cs"/>
              </a:rPr>
              <a:t>La capacité de communication dans les deux directions à la fois est connue comme full duplex.</a:t>
            </a:r>
            <a:endParaRPr lang="en-US" sz="2000" b="0" dirty="0" err="1" smtClean="0">
              <a:solidFill>
                <a:schemeClr val="tx2"/>
              </a:solidFill>
              <a:latin typeface="+mj-lt"/>
              <a:ea typeface="+mj-ea"/>
              <a:cs typeface="+mj-cs"/>
            </a:endParaRPr>
          </a:p>
        </p:txBody>
      </p:sp>
      <p:graphicFrame>
        <p:nvGraphicFramePr>
          <p:cNvPr id="1785860" name="Object 4"/>
          <p:cNvGraphicFramePr>
            <a:graphicFrameLocks noGrp="1" noChangeAspect="1"/>
          </p:cNvGraphicFramePr>
          <p:nvPr>
            <p:ph idx="1"/>
          </p:nvPr>
        </p:nvGraphicFramePr>
        <p:xfrm>
          <a:off x="457200" y="4429132"/>
          <a:ext cx="8229600" cy="2214578"/>
        </p:xfrm>
        <a:graphic>
          <a:graphicData uri="http://schemas.openxmlformats.org/presentationml/2006/ole">
            <mc:AlternateContent xmlns:mc="http://schemas.openxmlformats.org/markup-compatibility/2006">
              <mc:Choice xmlns:v="urn:schemas-microsoft-com:vml" Requires="v">
                <p:oleObj spid="_x0000_s12311" name="Bitmap Image" r:id="rId4" imgW="5990476" imgH="3258005" progId="PBrush">
                  <p:embed/>
                </p:oleObj>
              </mc:Choice>
              <mc:Fallback>
                <p:oleObj name="Bitmap Image" r:id="rId4" imgW="5990476" imgH="3258005"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429132"/>
                        <a:ext cx="8229600" cy="2214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1785860"/>
                                        </p:tgtEl>
                                        <p:attrNameLst>
                                          <p:attrName>style.visibility</p:attrName>
                                        </p:attrNameLst>
                                      </p:cBhvr>
                                      <p:to>
                                        <p:strVal val="visible"/>
                                      </p:to>
                                    </p:set>
                                    <p:anim to="" calcmode="lin" valueType="num">
                                      <p:cBhvr>
                                        <p:cTn id="7" dur="1" fill="hold"/>
                                        <p:tgtEl>
                                          <p:spTgt spid="178586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a:ln>
            <a:miter lim="800000"/>
            <a:headEnd/>
            <a:tailEnd/>
          </a:ln>
        </p:spPr>
        <p:txBody>
          <a:bodyPr/>
          <a:lstStyle/>
          <a:p>
            <a:fld id="{532ABAFB-13A5-4A2B-B16C-A500422F03F3}" type="slidenum">
              <a:rPr lang="en-US" smtClean="0"/>
              <a:pPr/>
              <a:t>44</a:t>
            </a:fld>
            <a:endParaRPr lang="en-US" smtClean="0"/>
          </a:p>
        </p:txBody>
      </p:sp>
      <p:sp>
        <p:nvSpPr>
          <p:cNvPr id="40963" name="Rectangle 2"/>
          <p:cNvSpPr>
            <a:spLocks noGrp="1" noChangeArrowheads="1"/>
          </p:cNvSpPr>
          <p:nvPr>
            <p:ph type="title"/>
          </p:nvPr>
        </p:nvSpPr>
        <p:spPr>
          <a:xfrm>
            <a:off x="428596" y="285728"/>
            <a:ext cx="9144000" cy="762000"/>
          </a:xfrm>
        </p:spPr>
        <p:txBody>
          <a:bodyPr/>
          <a:lstStyle/>
          <a:p>
            <a:pPr eaLnBrk="1" hangingPunct="1"/>
            <a:r>
              <a:rPr lang="en-US" dirty="0" err="1" smtClean="0"/>
              <a:t>Couche</a:t>
            </a:r>
            <a:r>
              <a:rPr lang="en-US" dirty="0" smtClean="0"/>
              <a:t> 4 –Transport</a:t>
            </a:r>
            <a:endParaRPr lang="en-US" u="sng" dirty="0" smtClean="0"/>
          </a:p>
        </p:txBody>
      </p:sp>
      <p:grpSp>
        <p:nvGrpSpPr>
          <p:cNvPr id="3" name="Group 10"/>
          <p:cNvGrpSpPr>
            <a:grpSpLocks/>
          </p:cNvGrpSpPr>
          <p:nvPr/>
        </p:nvGrpSpPr>
        <p:grpSpPr bwMode="auto">
          <a:xfrm>
            <a:off x="3124200" y="1371600"/>
            <a:ext cx="5867400" cy="3478213"/>
            <a:chOff x="2064" y="864"/>
            <a:chExt cx="3696" cy="2191"/>
          </a:xfrm>
        </p:grpSpPr>
        <p:sp>
          <p:nvSpPr>
            <p:cNvPr id="2" name="Text Box 11"/>
            <p:cNvSpPr txBox="1">
              <a:spLocks noChangeArrowheads="1"/>
            </p:cNvSpPr>
            <p:nvPr/>
          </p:nvSpPr>
          <p:spPr bwMode="auto">
            <a:xfrm>
              <a:off x="2553" y="864"/>
              <a:ext cx="3207" cy="2191"/>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defRPr>
              </a:lvl9pPr>
            </a:lstStyle>
            <a:p>
              <a:pPr algn="just">
                <a:buFont typeface="Wingdings" pitchFamily="2" charset="2"/>
                <a:buChar char="q"/>
                <a:defRPr/>
              </a:pPr>
              <a:r>
                <a:rPr lang="en-US" sz="2000" b="0" dirty="0" err="1" smtClean="0">
                  <a:solidFill>
                    <a:schemeClr val="tx2"/>
                  </a:solidFill>
                  <a:latin typeface="+mj-lt"/>
                  <a:ea typeface="+mj-ea"/>
                  <a:cs typeface="+mj-cs"/>
                </a:rPr>
                <a:t>ségmentation</a:t>
              </a:r>
              <a:r>
                <a:rPr lang="en-US" sz="2000" b="0" dirty="0" smtClean="0">
                  <a:solidFill>
                    <a:schemeClr val="tx2"/>
                  </a:solidFill>
                  <a:latin typeface="+mj-lt"/>
                  <a:ea typeface="+mj-ea"/>
                  <a:cs typeface="+mj-cs"/>
                </a:rPr>
                <a:t> et </a:t>
              </a:r>
              <a:r>
                <a:rPr lang="en-US" sz="2000" b="0" dirty="0" err="1" smtClean="0">
                  <a:solidFill>
                    <a:schemeClr val="tx2"/>
                  </a:solidFill>
                  <a:latin typeface="+mj-lt"/>
                  <a:ea typeface="+mj-ea"/>
                  <a:cs typeface="+mj-cs"/>
                </a:rPr>
                <a:t>réassemblage</a:t>
              </a:r>
              <a:r>
                <a:rPr lang="en-US" sz="2000" b="0" dirty="0" smtClean="0">
                  <a:solidFill>
                    <a:schemeClr val="tx2"/>
                  </a:solidFill>
                  <a:latin typeface="+mj-lt"/>
                  <a:ea typeface="+mj-ea"/>
                  <a:cs typeface="+mj-cs"/>
                </a:rPr>
                <a:t> </a:t>
              </a:r>
            </a:p>
            <a:p>
              <a:pPr algn="just">
                <a:buFont typeface="Wingdings" pitchFamily="2" charset="2"/>
                <a:buChar char="q"/>
                <a:defRPr/>
              </a:pPr>
              <a:endParaRPr lang="en-US" sz="2000" b="0" dirty="0" smtClean="0">
                <a:solidFill>
                  <a:schemeClr val="tx2"/>
                </a:solidFill>
                <a:latin typeface="+mj-lt"/>
                <a:ea typeface="+mj-ea"/>
                <a:cs typeface="+mj-cs"/>
              </a:endParaRPr>
            </a:p>
            <a:p>
              <a:pPr algn="just">
                <a:buFont typeface="Wingdings" pitchFamily="2" charset="2"/>
                <a:buChar char="q"/>
                <a:defRPr/>
              </a:pPr>
              <a:r>
                <a:rPr lang="en-US" sz="2000" b="0" dirty="0" smtClean="0">
                  <a:solidFill>
                    <a:schemeClr val="tx2"/>
                  </a:solidFill>
                  <a:latin typeface="+mj-lt"/>
                  <a:ea typeface="+mj-ea"/>
                  <a:cs typeface="+mj-cs"/>
                </a:rPr>
                <a:t>Assurer un transport </a:t>
              </a:r>
              <a:r>
                <a:rPr lang="en-US" sz="2000" b="0" dirty="0" err="1" smtClean="0">
                  <a:solidFill>
                    <a:schemeClr val="tx2"/>
                  </a:solidFill>
                  <a:latin typeface="+mj-lt"/>
                  <a:ea typeface="+mj-ea"/>
                  <a:cs typeface="+mj-cs"/>
                </a:rPr>
                <a:t>fiable</a:t>
              </a:r>
              <a:r>
                <a:rPr lang="en-US" sz="2000" b="0" dirty="0" smtClean="0">
                  <a:solidFill>
                    <a:schemeClr val="tx2"/>
                  </a:solidFill>
                  <a:latin typeface="+mj-lt"/>
                  <a:ea typeface="+mj-ea"/>
                  <a:cs typeface="+mj-cs"/>
                </a:rPr>
                <a:t> des </a:t>
              </a:r>
              <a:r>
                <a:rPr lang="en-US" sz="2000" b="0" dirty="0" err="1" smtClean="0">
                  <a:solidFill>
                    <a:schemeClr val="tx2"/>
                  </a:solidFill>
                  <a:latin typeface="+mj-lt"/>
                  <a:ea typeface="+mj-ea"/>
                  <a:cs typeface="+mj-cs"/>
                </a:rPr>
                <a:t>données</a:t>
              </a:r>
              <a:endParaRPr lang="en-US" sz="2000" b="0" dirty="0" smtClean="0">
                <a:solidFill>
                  <a:schemeClr val="tx2"/>
                </a:solidFill>
                <a:latin typeface="+mj-lt"/>
                <a:ea typeface="+mj-ea"/>
                <a:cs typeface="+mj-cs"/>
              </a:endParaRPr>
            </a:p>
            <a:p>
              <a:pPr algn="just">
                <a:buFont typeface="Wingdings" pitchFamily="2" charset="2"/>
                <a:buChar char="q"/>
                <a:defRPr/>
              </a:pPr>
              <a:r>
                <a:rPr lang="en-US" sz="2000" b="0" dirty="0" err="1" smtClean="0">
                  <a:solidFill>
                    <a:schemeClr val="tx2"/>
                  </a:solidFill>
                  <a:latin typeface="+mj-lt"/>
                  <a:ea typeface="+mj-ea"/>
                  <a:cs typeface="+mj-cs"/>
                </a:rPr>
                <a:t>Peut</a:t>
              </a:r>
              <a:r>
                <a:rPr lang="en-US" sz="2000" b="0" dirty="0" smtClean="0">
                  <a:solidFill>
                    <a:schemeClr val="tx2"/>
                  </a:solidFill>
                  <a:latin typeface="+mj-lt"/>
                  <a:ea typeface="+mj-ea"/>
                  <a:cs typeface="+mj-cs"/>
                </a:rPr>
                <a:t> </a:t>
              </a:r>
              <a:r>
                <a:rPr lang="en-US" sz="2000" b="0" dirty="0" err="1" smtClean="0">
                  <a:solidFill>
                    <a:schemeClr val="tx2"/>
                  </a:solidFill>
                  <a:latin typeface="+mj-lt"/>
                  <a:ea typeface="+mj-ea"/>
                  <a:cs typeface="+mj-cs"/>
                </a:rPr>
                <a:t>être</a:t>
              </a:r>
              <a:r>
                <a:rPr lang="en-US" sz="2000" b="0" dirty="0" smtClean="0">
                  <a:solidFill>
                    <a:schemeClr val="tx2"/>
                  </a:solidFill>
                  <a:latin typeface="+mj-lt"/>
                  <a:ea typeface="+mj-ea"/>
                  <a:cs typeface="+mj-cs"/>
                </a:rPr>
                <a:t> </a:t>
              </a:r>
              <a:r>
                <a:rPr lang="en-US" sz="2000" b="0" dirty="0" err="1" smtClean="0">
                  <a:solidFill>
                    <a:schemeClr val="tx2"/>
                  </a:solidFill>
                  <a:latin typeface="+mj-lt"/>
                  <a:ea typeface="+mj-ea"/>
                  <a:cs typeface="+mj-cs"/>
                </a:rPr>
                <a:t>Fiable</a:t>
              </a:r>
              <a:r>
                <a:rPr lang="en-US" sz="2000" b="0" dirty="0" smtClean="0">
                  <a:solidFill>
                    <a:schemeClr val="tx2"/>
                  </a:solidFill>
                  <a:latin typeface="+mj-lt"/>
                  <a:ea typeface="+mj-ea"/>
                  <a:cs typeface="+mj-cs"/>
                </a:rPr>
                <a:t> </a:t>
              </a:r>
              <a:r>
                <a:rPr lang="en-US" sz="2000" b="0" dirty="0" err="1" smtClean="0">
                  <a:solidFill>
                    <a:schemeClr val="tx2"/>
                  </a:solidFill>
                  <a:latin typeface="+mj-lt"/>
                  <a:ea typeface="+mj-ea"/>
                  <a:cs typeface="+mj-cs"/>
                </a:rPr>
                <a:t>ou</a:t>
              </a:r>
              <a:r>
                <a:rPr lang="en-US" sz="2000" b="0" dirty="0" smtClean="0">
                  <a:solidFill>
                    <a:schemeClr val="tx2"/>
                  </a:solidFill>
                  <a:latin typeface="+mj-lt"/>
                  <a:ea typeface="+mj-ea"/>
                  <a:cs typeface="+mj-cs"/>
                </a:rPr>
                <a:t> Non </a:t>
              </a:r>
              <a:r>
                <a:rPr lang="en-US" sz="2000" b="0" dirty="0" err="1" smtClean="0">
                  <a:solidFill>
                    <a:schemeClr val="tx2"/>
                  </a:solidFill>
                  <a:latin typeface="+mj-lt"/>
                  <a:ea typeface="+mj-ea"/>
                  <a:cs typeface="+mj-cs"/>
                </a:rPr>
                <a:t>Fiable</a:t>
              </a:r>
              <a:endParaRPr lang="en-US" sz="2000" b="0" dirty="0" smtClean="0">
                <a:solidFill>
                  <a:schemeClr val="tx2"/>
                </a:solidFill>
                <a:latin typeface="+mj-lt"/>
                <a:ea typeface="+mj-ea"/>
                <a:cs typeface="+mj-cs"/>
              </a:endParaRPr>
            </a:p>
            <a:p>
              <a:pPr marL="233363" indent="-233363" algn="just">
                <a:buFont typeface="Wingdings" pitchFamily="2" charset="2"/>
                <a:buChar char="q"/>
                <a:defRPr/>
              </a:pPr>
              <a:r>
                <a:rPr lang="fr-FR" sz="2000" b="0" dirty="0" smtClean="0">
                  <a:solidFill>
                    <a:schemeClr val="tx2"/>
                  </a:solidFill>
                  <a:latin typeface="+mj-lt"/>
                  <a:ea typeface="+mj-ea"/>
                  <a:cs typeface="+mj-cs"/>
                </a:rPr>
                <a:t>Séquençage</a:t>
              </a:r>
              <a:endParaRPr lang="en-US" sz="2000" b="0" dirty="0" smtClean="0">
                <a:solidFill>
                  <a:schemeClr val="tx2"/>
                </a:solidFill>
                <a:latin typeface="+mj-lt"/>
                <a:ea typeface="+mj-ea"/>
                <a:cs typeface="+mj-cs"/>
              </a:endParaRPr>
            </a:p>
            <a:p>
              <a:pPr algn="just">
                <a:buFont typeface="Wingdings" pitchFamily="2" charset="2"/>
                <a:buChar char="q"/>
                <a:defRPr/>
              </a:pPr>
              <a:r>
                <a:rPr lang="en-US" sz="2000" b="0" dirty="0" smtClean="0">
                  <a:solidFill>
                    <a:schemeClr val="tx2"/>
                  </a:solidFill>
                  <a:latin typeface="+mj-lt"/>
                  <a:ea typeface="+mj-ea"/>
                  <a:cs typeface="+mj-cs"/>
                </a:rPr>
                <a:t>Acknowledgment</a:t>
              </a:r>
            </a:p>
            <a:p>
              <a:pPr algn="just">
                <a:buFont typeface="Wingdings" pitchFamily="2" charset="2"/>
                <a:buChar char="q"/>
                <a:defRPr/>
              </a:pPr>
              <a:r>
                <a:rPr lang="en-US" sz="2000" b="0" dirty="0" smtClean="0">
                  <a:solidFill>
                    <a:schemeClr val="tx2"/>
                  </a:solidFill>
                  <a:latin typeface="+mj-lt"/>
                  <a:ea typeface="+mj-ea"/>
                  <a:cs typeface="+mj-cs"/>
                </a:rPr>
                <a:t>Retransmission</a:t>
              </a:r>
              <a:endParaRPr lang="en-US" sz="2000" b="0" dirty="0" smtClean="0">
                <a:solidFill>
                  <a:schemeClr val="tx2"/>
                </a:solidFill>
                <a:latin typeface="+mj-lt"/>
                <a:ea typeface="+mj-ea"/>
                <a:cs typeface="+mj-cs"/>
              </a:endParaRPr>
            </a:p>
            <a:p>
              <a:pPr algn="just">
                <a:buFont typeface="Wingdings" pitchFamily="2" charset="2"/>
                <a:buChar char="q"/>
                <a:defRPr/>
              </a:pPr>
              <a:r>
                <a:rPr lang="en-US" sz="2000" b="0" dirty="0" err="1" smtClean="0">
                  <a:solidFill>
                    <a:schemeClr val="tx2"/>
                  </a:solidFill>
                  <a:latin typeface="+mj-lt"/>
                  <a:ea typeface="+mj-ea"/>
                  <a:cs typeface="+mj-cs"/>
                </a:rPr>
                <a:t>Contrôle</a:t>
              </a:r>
              <a:r>
                <a:rPr lang="en-US" sz="2000" b="0" dirty="0" smtClean="0">
                  <a:solidFill>
                    <a:schemeClr val="tx2"/>
                  </a:solidFill>
                  <a:latin typeface="+mj-lt"/>
                  <a:ea typeface="+mj-ea"/>
                  <a:cs typeface="+mj-cs"/>
                </a:rPr>
                <a:t> du flux</a:t>
              </a:r>
            </a:p>
            <a:p>
              <a:pPr algn="just">
                <a:defRPr/>
              </a:pPr>
              <a:endParaRPr lang="en-US" sz="2000" b="0" dirty="0" smtClean="0">
                <a:solidFill>
                  <a:schemeClr val="tx2"/>
                </a:solidFill>
                <a:latin typeface="+mj-lt"/>
                <a:ea typeface="+mj-ea"/>
                <a:cs typeface="+mj-cs"/>
              </a:endParaRPr>
            </a:p>
            <a:p>
              <a:pPr algn="l">
                <a:defRPr/>
              </a:pPr>
              <a:r>
                <a:rPr lang="en-US" sz="2000" b="0" dirty="0" smtClean="0">
                  <a:solidFill>
                    <a:schemeClr val="tx2"/>
                  </a:solidFill>
                  <a:latin typeface="+mj-lt"/>
                  <a:ea typeface="+mj-ea"/>
                  <a:cs typeface="+mj-cs"/>
                </a:rPr>
                <a:t>PDU - Segments</a:t>
              </a:r>
              <a:endParaRPr lang="en-US" sz="2000" b="0" dirty="0" smtClean="0">
                <a:solidFill>
                  <a:schemeClr val="tx2"/>
                </a:solidFill>
                <a:latin typeface="+mj-lt"/>
                <a:ea typeface="+mj-ea"/>
                <a:cs typeface="+mj-cs"/>
                <a:sym typeface="Symbol" pitchFamily="18" charset="2"/>
              </a:endParaRPr>
            </a:p>
          </p:txBody>
        </p:sp>
        <p:sp>
          <p:nvSpPr>
            <p:cNvPr id="40980" name="Line 12"/>
            <p:cNvSpPr>
              <a:spLocks noChangeShapeType="1"/>
            </p:cNvSpPr>
            <p:nvPr/>
          </p:nvSpPr>
          <p:spPr bwMode="auto">
            <a:xfrm flipH="1">
              <a:off x="2064" y="2160"/>
              <a:ext cx="489" cy="0"/>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grpSp>
      <p:sp>
        <p:nvSpPr>
          <p:cNvPr id="21" name="Text Box 3"/>
          <p:cNvSpPr txBox="1">
            <a:spLocks noChangeArrowheads="1"/>
          </p:cNvSpPr>
          <p:nvPr/>
        </p:nvSpPr>
        <p:spPr bwMode="auto">
          <a:xfrm>
            <a:off x="381000" y="13716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7  Application</a:t>
            </a:r>
            <a:endParaRPr lang="en-US" sz="2800" b="0" dirty="0"/>
          </a:p>
        </p:txBody>
      </p:sp>
      <p:sp>
        <p:nvSpPr>
          <p:cNvPr id="22" name="Text Box 4"/>
          <p:cNvSpPr txBox="1">
            <a:spLocks noChangeArrowheads="1"/>
          </p:cNvSpPr>
          <p:nvPr/>
        </p:nvSpPr>
        <p:spPr bwMode="auto">
          <a:xfrm>
            <a:off x="381000" y="19812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6  Presentation</a:t>
            </a:r>
          </a:p>
        </p:txBody>
      </p:sp>
      <p:sp>
        <p:nvSpPr>
          <p:cNvPr id="23" name="Text Box 5"/>
          <p:cNvSpPr txBox="1">
            <a:spLocks noChangeArrowheads="1"/>
          </p:cNvSpPr>
          <p:nvPr/>
        </p:nvSpPr>
        <p:spPr bwMode="auto">
          <a:xfrm>
            <a:off x="381000" y="25908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5  Session</a:t>
            </a:r>
          </a:p>
        </p:txBody>
      </p:sp>
      <p:sp>
        <p:nvSpPr>
          <p:cNvPr id="24" name="Text Box 6"/>
          <p:cNvSpPr txBox="1">
            <a:spLocks noChangeArrowheads="1"/>
          </p:cNvSpPr>
          <p:nvPr/>
        </p:nvSpPr>
        <p:spPr bwMode="auto">
          <a:xfrm>
            <a:off x="381000" y="32004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4  Transport</a:t>
            </a:r>
          </a:p>
        </p:txBody>
      </p:sp>
      <p:sp>
        <p:nvSpPr>
          <p:cNvPr id="25" name="Text Box 7"/>
          <p:cNvSpPr txBox="1">
            <a:spLocks noChangeArrowheads="1"/>
          </p:cNvSpPr>
          <p:nvPr/>
        </p:nvSpPr>
        <p:spPr bwMode="auto">
          <a:xfrm>
            <a:off x="381000" y="3810000"/>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3  Réseau</a:t>
            </a:r>
          </a:p>
        </p:txBody>
      </p:sp>
      <p:sp>
        <p:nvSpPr>
          <p:cNvPr id="26" name="Text Box 8"/>
          <p:cNvSpPr txBox="1">
            <a:spLocks noChangeArrowheads="1"/>
          </p:cNvSpPr>
          <p:nvPr/>
        </p:nvSpPr>
        <p:spPr bwMode="auto">
          <a:xfrm>
            <a:off x="381000" y="4419600"/>
            <a:ext cx="2895600" cy="95408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2  Liaison de données</a:t>
            </a:r>
          </a:p>
        </p:txBody>
      </p:sp>
      <p:sp>
        <p:nvSpPr>
          <p:cNvPr id="27" name="Text Box 9"/>
          <p:cNvSpPr txBox="1">
            <a:spLocks noChangeArrowheads="1"/>
          </p:cNvSpPr>
          <p:nvPr/>
        </p:nvSpPr>
        <p:spPr bwMode="auto">
          <a:xfrm>
            <a:off x="381000" y="5367338"/>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1  Physique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anim to="" calcmode="lin" valueType="num">
                                      <p:cBhvr>
                                        <p:cTn id="7" dur="1" fill="hold"/>
                                        <p:tgtEl>
                                          <p:spTgt spid="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r>
              <a:rPr lang="en-US" dirty="0" err="1" smtClean="0"/>
              <a:t>Couche</a:t>
            </a:r>
            <a:r>
              <a:rPr lang="en-US" dirty="0" smtClean="0"/>
              <a:t> 3 - </a:t>
            </a:r>
            <a:r>
              <a:rPr lang="en-US" dirty="0" err="1" smtClean="0"/>
              <a:t>Réseau</a:t>
            </a:r>
            <a:endParaRPr lang="en-US" u="sng" dirty="0" smtClean="0"/>
          </a:p>
        </p:txBody>
      </p:sp>
      <p:sp>
        <p:nvSpPr>
          <p:cNvPr id="41986" name="Slide Number Placeholder 5"/>
          <p:cNvSpPr>
            <a:spLocks noGrp="1"/>
          </p:cNvSpPr>
          <p:nvPr>
            <p:ph type="sldNum" sz="quarter" idx="12"/>
          </p:nvPr>
        </p:nvSpPr>
        <p:spPr>
          <a:noFill/>
          <a:ln>
            <a:miter lim="800000"/>
            <a:headEnd/>
            <a:tailEnd/>
          </a:ln>
        </p:spPr>
        <p:txBody>
          <a:bodyPr/>
          <a:lstStyle/>
          <a:p>
            <a:fld id="{00609C36-DC0A-44A2-A289-8B0D3B5BCB2D}" type="slidenum">
              <a:rPr lang="en-US" smtClean="0"/>
              <a:pPr/>
              <a:t>45</a:t>
            </a:fld>
            <a:endParaRPr lang="en-US" smtClean="0"/>
          </a:p>
        </p:txBody>
      </p:sp>
      <p:grpSp>
        <p:nvGrpSpPr>
          <p:cNvPr id="2" name="Group 10"/>
          <p:cNvGrpSpPr>
            <a:grpSpLocks/>
          </p:cNvGrpSpPr>
          <p:nvPr/>
        </p:nvGrpSpPr>
        <p:grpSpPr bwMode="auto">
          <a:xfrm>
            <a:off x="3276600" y="1371600"/>
            <a:ext cx="5867400" cy="5324479"/>
            <a:chOff x="2064" y="864"/>
            <a:chExt cx="3696" cy="3354"/>
          </a:xfrm>
        </p:grpSpPr>
        <p:sp>
          <p:nvSpPr>
            <p:cNvPr id="587787" name="Text Box 11"/>
            <p:cNvSpPr txBox="1">
              <a:spLocks noChangeArrowheads="1"/>
            </p:cNvSpPr>
            <p:nvPr/>
          </p:nvSpPr>
          <p:spPr bwMode="auto">
            <a:xfrm>
              <a:off x="2553" y="864"/>
              <a:ext cx="3207" cy="3354"/>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a:spAutoFit/>
            </a:bodyPr>
            <a:lstStyle/>
            <a:p>
              <a:pPr algn="just" eaLnBrk="0" hangingPunct="0">
                <a:buFont typeface="Wingdings" pitchFamily="2" charset="2"/>
                <a:buChar char="q"/>
                <a:defRPr/>
              </a:pPr>
              <a:r>
                <a:rPr lang="en-US" sz="2000" dirty="0">
                  <a:solidFill>
                    <a:schemeClr val="tx2"/>
                  </a:solidFill>
                  <a:latin typeface="+mj-lt"/>
                  <a:ea typeface="+mj-ea"/>
                  <a:cs typeface="+mj-cs"/>
                </a:rPr>
                <a:t>Assemblage des </a:t>
              </a:r>
              <a:r>
                <a:rPr lang="en-US" sz="2000" dirty="0" err="1">
                  <a:solidFill>
                    <a:schemeClr val="tx2"/>
                  </a:solidFill>
                  <a:latin typeface="+mj-lt"/>
                  <a:ea typeface="+mj-ea"/>
                  <a:cs typeface="+mj-cs"/>
                </a:rPr>
                <a:t>paquets</a:t>
              </a:r>
              <a:endParaRPr lang="en-US" sz="2000" dirty="0">
                <a:solidFill>
                  <a:schemeClr val="tx2"/>
                </a:solidFill>
                <a:latin typeface="+mj-lt"/>
                <a:ea typeface="+mj-ea"/>
                <a:cs typeface="+mj-cs"/>
              </a:endParaRPr>
            </a:p>
            <a:p>
              <a:pPr algn="just" eaLnBrk="0" hangingPunct="0">
                <a:defRPr/>
              </a:pPr>
              <a:endParaRPr lang="en-US" sz="2000" dirty="0">
                <a:solidFill>
                  <a:schemeClr val="tx2"/>
                </a:solidFill>
                <a:latin typeface="+mj-lt"/>
                <a:ea typeface="+mj-ea"/>
                <a:cs typeface="+mj-cs"/>
              </a:endParaRPr>
            </a:p>
            <a:p>
              <a:pPr algn="just" eaLnBrk="0" hangingPunct="0">
                <a:buFont typeface="Wingdings" pitchFamily="2" charset="2"/>
                <a:buChar char="q"/>
                <a:defRPr/>
              </a:pPr>
              <a:r>
                <a:rPr lang="en-US" sz="2000" dirty="0" err="1">
                  <a:solidFill>
                    <a:schemeClr val="tx2"/>
                  </a:solidFill>
                  <a:latin typeface="+mj-lt"/>
                  <a:ea typeface="+mj-ea"/>
                  <a:cs typeface="+mj-cs"/>
                </a:rPr>
                <a:t>Acheminiment</a:t>
              </a:r>
              <a:r>
                <a:rPr lang="en-US" sz="2000" dirty="0">
                  <a:solidFill>
                    <a:schemeClr val="tx2"/>
                  </a:solidFill>
                  <a:latin typeface="+mj-lt"/>
                  <a:ea typeface="+mj-ea"/>
                  <a:cs typeface="+mj-cs"/>
                </a:rPr>
                <a:t> des </a:t>
              </a:r>
              <a:r>
                <a:rPr lang="en-US" sz="2000" dirty="0" err="1">
                  <a:solidFill>
                    <a:schemeClr val="tx2"/>
                  </a:solidFill>
                  <a:latin typeface="+mj-lt"/>
                  <a:ea typeface="+mj-ea"/>
                  <a:cs typeface="+mj-cs"/>
                </a:rPr>
                <a:t>paquets</a:t>
              </a:r>
              <a:endParaRPr lang="en-US" sz="2000" dirty="0">
                <a:solidFill>
                  <a:schemeClr val="tx2"/>
                </a:solidFill>
                <a:latin typeface="+mj-lt"/>
                <a:ea typeface="+mj-ea"/>
                <a:cs typeface="+mj-cs"/>
              </a:endParaRPr>
            </a:p>
            <a:p>
              <a:pPr algn="just" eaLnBrk="0" hangingPunct="0">
                <a:defRPr/>
              </a:pPr>
              <a:endParaRPr lang="en-US" sz="2000" dirty="0">
                <a:solidFill>
                  <a:schemeClr val="tx2"/>
                </a:solidFill>
                <a:latin typeface="+mj-lt"/>
                <a:ea typeface="+mj-ea"/>
                <a:cs typeface="+mj-cs"/>
              </a:endParaRPr>
            </a:p>
            <a:p>
              <a:pPr algn="just" eaLnBrk="0" hangingPunct="0">
                <a:buFont typeface="Wingdings" pitchFamily="2" charset="2"/>
                <a:buChar char="q"/>
                <a:defRPr/>
              </a:pPr>
              <a:r>
                <a:rPr lang="en-US" sz="2000" dirty="0" err="1">
                  <a:solidFill>
                    <a:schemeClr val="tx2"/>
                  </a:solidFill>
                  <a:latin typeface="+mj-lt"/>
                  <a:ea typeface="+mj-ea"/>
                  <a:cs typeface="+mj-cs"/>
                </a:rPr>
                <a:t>Adressage</a:t>
              </a:r>
              <a:r>
                <a:rPr lang="en-US" sz="2000" dirty="0">
                  <a:solidFill>
                    <a:schemeClr val="tx2"/>
                  </a:solidFill>
                  <a:latin typeface="+mj-lt"/>
                  <a:ea typeface="+mj-ea"/>
                  <a:cs typeface="+mj-cs"/>
                </a:rPr>
                <a:t> : </a:t>
              </a:r>
              <a:r>
                <a:rPr lang="en-US" sz="2000" dirty="0" err="1">
                  <a:solidFill>
                    <a:schemeClr val="tx2"/>
                  </a:solidFill>
                  <a:latin typeface="+mj-lt"/>
                  <a:ea typeface="+mj-ea"/>
                  <a:cs typeface="+mj-cs"/>
                </a:rPr>
                <a:t>Hiéarchique</a:t>
              </a:r>
              <a:endParaRPr lang="en-US" sz="2000" dirty="0">
                <a:solidFill>
                  <a:schemeClr val="tx2"/>
                </a:solidFill>
                <a:latin typeface="+mj-lt"/>
                <a:ea typeface="+mj-ea"/>
                <a:cs typeface="+mj-cs"/>
              </a:endParaRPr>
            </a:p>
            <a:p>
              <a:pPr algn="just" eaLnBrk="0" hangingPunct="0">
                <a:defRPr/>
              </a:pPr>
              <a:endParaRPr lang="en-US" sz="2000" dirty="0">
                <a:solidFill>
                  <a:schemeClr val="tx2"/>
                </a:solidFill>
                <a:latin typeface="+mj-lt"/>
                <a:ea typeface="+mj-ea"/>
                <a:cs typeface="+mj-cs"/>
              </a:endParaRPr>
            </a:p>
            <a:p>
              <a:pPr algn="just" eaLnBrk="0" hangingPunct="0">
                <a:buFont typeface="Wingdings" pitchFamily="2" charset="2"/>
                <a:buChar char="q"/>
                <a:defRPr/>
              </a:pPr>
              <a:r>
                <a:rPr lang="en-US" sz="2000" dirty="0">
                  <a:solidFill>
                    <a:schemeClr val="tx2"/>
                  </a:solidFill>
                  <a:latin typeface="+mj-lt"/>
                  <a:ea typeface="+mj-ea"/>
                  <a:cs typeface="+mj-cs"/>
                </a:rPr>
                <a:t>Encapsulation </a:t>
              </a:r>
              <a:r>
                <a:rPr lang="en-US" sz="2000" dirty="0" err="1">
                  <a:solidFill>
                    <a:schemeClr val="tx2"/>
                  </a:solidFill>
                  <a:latin typeface="+mj-lt"/>
                  <a:ea typeface="+mj-ea"/>
                  <a:cs typeface="+mj-cs"/>
                </a:rPr>
                <a:t>segement</a:t>
              </a:r>
              <a:endParaRPr lang="en-US" sz="2000" dirty="0">
                <a:solidFill>
                  <a:schemeClr val="tx2"/>
                </a:solidFill>
                <a:latin typeface="+mj-lt"/>
                <a:ea typeface="+mj-ea"/>
                <a:cs typeface="+mj-cs"/>
              </a:endParaRPr>
            </a:p>
            <a:p>
              <a:pPr algn="just" eaLnBrk="0" hangingPunct="0">
                <a:defRPr/>
              </a:pPr>
              <a:endParaRPr lang="en-US" sz="2000" dirty="0">
                <a:solidFill>
                  <a:schemeClr val="tx2"/>
                </a:solidFill>
                <a:latin typeface="+mj-lt"/>
                <a:ea typeface="+mj-ea"/>
                <a:cs typeface="+mj-cs"/>
              </a:endParaRPr>
            </a:p>
            <a:p>
              <a:pPr algn="just" eaLnBrk="0" hangingPunct="0">
                <a:buFont typeface="Wingdings" pitchFamily="2" charset="2"/>
                <a:buChar char="q"/>
                <a:defRPr/>
              </a:pPr>
              <a:r>
                <a:rPr lang="en-US" sz="2000" dirty="0" err="1">
                  <a:solidFill>
                    <a:schemeClr val="tx2"/>
                  </a:solidFill>
                  <a:latin typeface="+mj-lt"/>
                  <a:ea typeface="+mj-ea"/>
                  <a:cs typeface="+mj-cs"/>
                </a:rPr>
                <a:t>Routage</a:t>
              </a:r>
              <a:r>
                <a:rPr lang="en-US" sz="2000" dirty="0">
                  <a:solidFill>
                    <a:schemeClr val="tx2"/>
                  </a:solidFill>
                  <a:latin typeface="+mj-lt"/>
                  <a:ea typeface="+mj-ea"/>
                  <a:cs typeface="+mj-cs"/>
                </a:rPr>
                <a:t> :</a:t>
              </a:r>
            </a:p>
            <a:p>
              <a:pPr marL="796925" algn="just" eaLnBrk="0" hangingPunct="0">
                <a:buFont typeface="Arial" pitchFamily="34" charset="0"/>
                <a:buChar char="•"/>
                <a:defRPr/>
              </a:pPr>
              <a:r>
                <a:rPr lang="en-US" sz="2000" dirty="0">
                  <a:solidFill>
                    <a:schemeClr val="tx2"/>
                  </a:solidFill>
                  <a:latin typeface="+mj-lt"/>
                  <a:ea typeface="+mj-ea"/>
                  <a:cs typeface="+mj-cs"/>
                </a:rPr>
                <a:t>	 </a:t>
              </a:r>
              <a:r>
                <a:rPr lang="en-US" sz="2000" dirty="0" err="1">
                  <a:solidFill>
                    <a:schemeClr val="tx2"/>
                  </a:solidFill>
                  <a:latin typeface="+mj-lt"/>
                  <a:ea typeface="+mj-ea"/>
                  <a:cs typeface="+mj-cs"/>
                </a:rPr>
                <a:t>Détermination</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meilleur</a:t>
              </a:r>
              <a:r>
                <a:rPr lang="en-US" sz="2000" dirty="0">
                  <a:solidFill>
                    <a:schemeClr val="tx2"/>
                  </a:solidFill>
                  <a:latin typeface="+mj-lt"/>
                  <a:ea typeface="+mj-ea"/>
                  <a:cs typeface="+mj-cs"/>
                </a:rPr>
                <a:t> </a:t>
              </a:r>
              <a:r>
                <a:rPr lang="en-US" sz="2000" dirty="0" err="1" smtClean="0">
                  <a:solidFill>
                    <a:schemeClr val="tx2"/>
                  </a:solidFill>
                  <a:latin typeface="+mj-lt"/>
                  <a:ea typeface="+mj-ea"/>
                  <a:cs typeface="+mj-cs"/>
                </a:rPr>
                <a:t>chemin</a:t>
              </a:r>
              <a:r>
                <a:rPr lang="en-US" sz="2000" dirty="0" smtClean="0">
                  <a:solidFill>
                    <a:schemeClr val="tx2"/>
                  </a:solidFill>
                  <a:latin typeface="+mj-lt"/>
                  <a:ea typeface="+mj-ea"/>
                  <a:cs typeface="+mj-cs"/>
                </a:rPr>
                <a:t> ( </a:t>
              </a:r>
              <a:r>
                <a:rPr lang="en-US" sz="2000" dirty="0" err="1" smtClean="0">
                  <a:solidFill>
                    <a:schemeClr val="tx2"/>
                  </a:solidFill>
                  <a:latin typeface="+mj-lt"/>
                  <a:ea typeface="+mj-ea"/>
                  <a:cs typeface="+mj-cs"/>
                </a:rPr>
                <a:t>en</a:t>
              </a:r>
              <a:r>
                <a:rPr lang="en-US" sz="2000" dirty="0" smtClean="0">
                  <a:solidFill>
                    <a:schemeClr val="tx2"/>
                  </a:solidFill>
                  <a:latin typeface="+mj-lt"/>
                  <a:ea typeface="+mj-ea"/>
                  <a:cs typeface="+mj-cs"/>
                </a:rPr>
                <a:t> function des </a:t>
              </a:r>
              <a:r>
                <a:rPr lang="fr-FR" sz="2000" dirty="0" smtClean="0">
                  <a:solidFill>
                    <a:schemeClr val="tx2"/>
                  </a:solidFill>
                  <a:latin typeface="+mj-lt"/>
                  <a:ea typeface="+mj-ea"/>
                  <a:cs typeface="+mj-cs"/>
                </a:rPr>
                <a:t>métriques)</a:t>
              </a:r>
              <a:r>
                <a:rPr lang="en-US" sz="2000" dirty="0" smtClean="0">
                  <a:solidFill>
                    <a:schemeClr val="tx2"/>
                  </a:solidFill>
                  <a:latin typeface="+mj-lt"/>
                  <a:ea typeface="+mj-ea"/>
                  <a:cs typeface="+mj-cs"/>
                </a:rPr>
                <a:t>.</a:t>
              </a:r>
              <a:endParaRPr lang="en-US" sz="2000" dirty="0">
                <a:solidFill>
                  <a:schemeClr val="tx2"/>
                </a:solidFill>
                <a:latin typeface="+mj-lt"/>
                <a:ea typeface="+mj-ea"/>
                <a:cs typeface="+mj-cs"/>
              </a:endParaRPr>
            </a:p>
            <a:p>
              <a:pPr marL="796925" algn="just" eaLnBrk="0" hangingPunct="0">
                <a:buFont typeface="Arial" pitchFamily="34" charset="0"/>
                <a:buChar char="•"/>
                <a:defRPr/>
              </a:pPr>
              <a:r>
                <a:rPr lang="en-US" sz="2000" dirty="0">
                  <a:solidFill>
                    <a:schemeClr val="tx2"/>
                  </a:solidFill>
                  <a:latin typeface="+mj-lt"/>
                  <a:ea typeface="+mj-ea"/>
                  <a:cs typeface="+mj-cs"/>
                </a:rPr>
                <a:t>  </a:t>
              </a:r>
              <a:r>
                <a:rPr lang="en-US" sz="2000" dirty="0" err="1">
                  <a:solidFill>
                    <a:schemeClr val="tx2"/>
                  </a:solidFill>
                  <a:latin typeface="+mj-lt"/>
                  <a:ea typeface="+mj-ea"/>
                  <a:cs typeface="+mj-cs"/>
                </a:rPr>
                <a:t>Réseau</a:t>
              </a:r>
              <a:r>
                <a:rPr lang="en-US" sz="2000" dirty="0">
                  <a:solidFill>
                    <a:schemeClr val="tx2"/>
                  </a:solidFill>
                  <a:latin typeface="+mj-lt"/>
                  <a:ea typeface="+mj-ea"/>
                  <a:cs typeface="+mj-cs"/>
                </a:rPr>
                <a:t> Local </a:t>
              </a:r>
              <a:r>
                <a:rPr lang="en-US" sz="2000" dirty="0" err="1">
                  <a:solidFill>
                    <a:schemeClr val="tx2"/>
                  </a:solidFill>
                  <a:latin typeface="+mj-lt"/>
                  <a:ea typeface="+mj-ea"/>
                  <a:cs typeface="+mj-cs"/>
                </a:rPr>
                <a:t>Routage</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directe</a:t>
              </a:r>
              <a:endParaRPr lang="en-US" sz="2000" dirty="0">
                <a:solidFill>
                  <a:schemeClr val="tx2"/>
                </a:solidFill>
                <a:latin typeface="+mj-lt"/>
                <a:ea typeface="+mj-ea"/>
                <a:cs typeface="+mj-cs"/>
              </a:endParaRPr>
            </a:p>
            <a:p>
              <a:pPr marL="796925" algn="just" eaLnBrk="0" hangingPunct="0">
                <a:buFont typeface="Arial" pitchFamily="34" charset="0"/>
                <a:buChar char="•"/>
                <a:defRPr/>
              </a:pPr>
              <a:r>
                <a:rPr lang="en-US" sz="2000" dirty="0">
                  <a:solidFill>
                    <a:schemeClr val="tx2"/>
                  </a:solidFill>
                  <a:latin typeface="+mj-lt"/>
                  <a:ea typeface="+mj-ea"/>
                  <a:cs typeface="+mj-cs"/>
                </a:rPr>
                <a:t>  </a:t>
              </a:r>
              <a:r>
                <a:rPr lang="en-US" sz="2000" dirty="0" err="1">
                  <a:solidFill>
                    <a:schemeClr val="tx2"/>
                  </a:solidFill>
                  <a:latin typeface="+mj-lt"/>
                  <a:ea typeface="+mj-ea"/>
                  <a:cs typeface="+mj-cs"/>
                </a:rPr>
                <a:t>Autres</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réseau</a:t>
              </a:r>
              <a:r>
                <a:rPr lang="en-US" sz="2000" dirty="0">
                  <a:solidFill>
                    <a:schemeClr val="tx2"/>
                  </a:solidFill>
                  <a:latin typeface="+mj-lt"/>
                  <a:ea typeface="+mj-ea"/>
                  <a:cs typeface="+mj-cs"/>
                </a:rPr>
                <a:t> : </a:t>
              </a:r>
              <a:r>
                <a:rPr lang="en-US" sz="2000" dirty="0" err="1">
                  <a:solidFill>
                    <a:schemeClr val="tx2"/>
                  </a:solidFill>
                  <a:latin typeface="+mj-lt"/>
                  <a:ea typeface="+mj-ea"/>
                  <a:cs typeface="+mj-cs"/>
                </a:rPr>
                <a:t>Prochains</a:t>
              </a:r>
              <a:r>
                <a:rPr lang="en-US" sz="2000" dirty="0">
                  <a:solidFill>
                    <a:schemeClr val="tx2"/>
                  </a:solidFill>
                  <a:latin typeface="+mj-lt"/>
                  <a:ea typeface="+mj-ea"/>
                  <a:cs typeface="+mj-cs"/>
                </a:rPr>
                <a:t> </a:t>
              </a:r>
              <a:r>
                <a:rPr lang="en-US" sz="2000" dirty="0" err="1">
                  <a:solidFill>
                    <a:schemeClr val="tx2"/>
                  </a:solidFill>
                  <a:latin typeface="+mj-lt"/>
                  <a:ea typeface="+mj-ea"/>
                  <a:cs typeface="+mj-cs"/>
                </a:rPr>
                <a:t>routeurs</a:t>
              </a:r>
              <a:endParaRPr lang="en-US" sz="2000" dirty="0">
                <a:solidFill>
                  <a:schemeClr val="tx2"/>
                </a:solidFill>
                <a:latin typeface="+mj-lt"/>
                <a:ea typeface="+mj-ea"/>
                <a:cs typeface="+mj-cs"/>
              </a:endParaRPr>
            </a:p>
            <a:p>
              <a:pPr marL="1200150" lvl="2" indent="-285750" algn="just" eaLnBrk="0" hangingPunct="0">
                <a:buFont typeface="Arial" pitchFamily="34" charset="0"/>
                <a:buChar char="•"/>
                <a:defRPr/>
              </a:pPr>
              <a:endParaRPr lang="en-US" sz="2000" dirty="0">
                <a:solidFill>
                  <a:schemeClr val="tx2"/>
                </a:solidFill>
                <a:latin typeface="+mj-lt"/>
                <a:ea typeface="+mj-ea"/>
                <a:cs typeface="+mj-cs"/>
              </a:endParaRPr>
            </a:p>
            <a:p>
              <a:pPr algn="just" eaLnBrk="0" hangingPunct="0">
                <a:defRPr/>
              </a:pPr>
              <a:endParaRPr lang="en-US" sz="2000" dirty="0">
                <a:solidFill>
                  <a:schemeClr val="tx2"/>
                </a:solidFill>
                <a:latin typeface="+mj-lt"/>
                <a:ea typeface="+mj-ea"/>
                <a:cs typeface="+mj-cs"/>
              </a:endParaRPr>
            </a:p>
            <a:p>
              <a:pPr algn="just" eaLnBrk="0" hangingPunct="0">
                <a:defRPr/>
              </a:pPr>
              <a:r>
                <a:rPr lang="en-US" sz="2000" dirty="0">
                  <a:solidFill>
                    <a:schemeClr val="tx2"/>
                  </a:solidFill>
                  <a:latin typeface="+mj-lt"/>
                  <a:ea typeface="+mj-ea"/>
                  <a:cs typeface="+mj-cs"/>
                </a:rPr>
                <a:t>PDU – Packets – IP/IPX</a:t>
              </a:r>
            </a:p>
          </p:txBody>
        </p:sp>
        <p:sp>
          <p:nvSpPr>
            <p:cNvPr id="42004" name="Line 12"/>
            <p:cNvSpPr>
              <a:spLocks noChangeShapeType="1"/>
            </p:cNvSpPr>
            <p:nvPr/>
          </p:nvSpPr>
          <p:spPr bwMode="auto">
            <a:xfrm flipH="1">
              <a:off x="2064" y="2544"/>
              <a:ext cx="489" cy="0"/>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grpSp>
      <p:sp>
        <p:nvSpPr>
          <p:cNvPr id="21" name="Text Box 3"/>
          <p:cNvSpPr txBox="1">
            <a:spLocks noChangeArrowheads="1"/>
          </p:cNvSpPr>
          <p:nvPr/>
        </p:nvSpPr>
        <p:spPr bwMode="auto">
          <a:xfrm>
            <a:off x="381000" y="13716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7  Application</a:t>
            </a:r>
            <a:endParaRPr lang="en-US" sz="2800" b="0" dirty="0"/>
          </a:p>
        </p:txBody>
      </p:sp>
      <p:sp>
        <p:nvSpPr>
          <p:cNvPr id="22" name="Text Box 4"/>
          <p:cNvSpPr txBox="1">
            <a:spLocks noChangeArrowheads="1"/>
          </p:cNvSpPr>
          <p:nvPr/>
        </p:nvSpPr>
        <p:spPr bwMode="auto">
          <a:xfrm>
            <a:off x="381000" y="19812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6  Presentation</a:t>
            </a:r>
          </a:p>
        </p:txBody>
      </p:sp>
      <p:sp>
        <p:nvSpPr>
          <p:cNvPr id="23" name="Text Box 5"/>
          <p:cNvSpPr txBox="1">
            <a:spLocks noChangeArrowheads="1"/>
          </p:cNvSpPr>
          <p:nvPr/>
        </p:nvSpPr>
        <p:spPr bwMode="auto">
          <a:xfrm>
            <a:off x="381000" y="25908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5  Session</a:t>
            </a:r>
          </a:p>
        </p:txBody>
      </p:sp>
      <p:sp>
        <p:nvSpPr>
          <p:cNvPr id="24" name="Text Box 6"/>
          <p:cNvSpPr txBox="1">
            <a:spLocks noChangeArrowheads="1"/>
          </p:cNvSpPr>
          <p:nvPr/>
        </p:nvSpPr>
        <p:spPr bwMode="auto">
          <a:xfrm>
            <a:off x="381000" y="32004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4  Transport</a:t>
            </a:r>
          </a:p>
        </p:txBody>
      </p:sp>
      <p:sp>
        <p:nvSpPr>
          <p:cNvPr id="25" name="Text Box 7"/>
          <p:cNvSpPr txBox="1">
            <a:spLocks noChangeArrowheads="1"/>
          </p:cNvSpPr>
          <p:nvPr/>
        </p:nvSpPr>
        <p:spPr bwMode="auto">
          <a:xfrm>
            <a:off x="381000" y="3839567"/>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3  </a:t>
            </a:r>
            <a:r>
              <a:rPr lang="en-US" sz="2800" dirty="0" err="1"/>
              <a:t>Réseau</a:t>
            </a:r>
            <a:endParaRPr lang="en-US" sz="2800" dirty="0"/>
          </a:p>
        </p:txBody>
      </p:sp>
      <p:sp>
        <p:nvSpPr>
          <p:cNvPr id="26" name="Text Box 8"/>
          <p:cNvSpPr txBox="1">
            <a:spLocks noChangeArrowheads="1"/>
          </p:cNvSpPr>
          <p:nvPr/>
        </p:nvSpPr>
        <p:spPr bwMode="auto">
          <a:xfrm>
            <a:off x="381000" y="4419600"/>
            <a:ext cx="2895600" cy="95408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2  Liaison de données</a:t>
            </a:r>
          </a:p>
        </p:txBody>
      </p:sp>
      <p:sp>
        <p:nvSpPr>
          <p:cNvPr id="27" name="Text Box 9"/>
          <p:cNvSpPr txBox="1">
            <a:spLocks noChangeArrowheads="1"/>
          </p:cNvSpPr>
          <p:nvPr/>
        </p:nvSpPr>
        <p:spPr bwMode="auto">
          <a:xfrm>
            <a:off x="381000" y="5367338"/>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1  Physique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Au-delà du réseau local</a:t>
            </a:r>
            <a:endParaRPr lang="en-US" dirty="0"/>
          </a:p>
        </p:txBody>
      </p:sp>
      <p:sp>
        <p:nvSpPr>
          <p:cNvPr id="43010" name="Slide Number Placeholder 1"/>
          <p:cNvSpPr>
            <a:spLocks noGrp="1"/>
          </p:cNvSpPr>
          <p:nvPr>
            <p:ph type="sldNum" sz="quarter" idx="12"/>
          </p:nvPr>
        </p:nvSpPr>
        <p:spPr>
          <a:noFill/>
          <a:ln>
            <a:miter lim="800000"/>
            <a:headEnd/>
            <a:tailEnd/>
          </a:ln>
        </p:spPr>
        <p:txBody>
          <a:bodyPr/>
          <a:lstStyle/>
          <a:p>
            <a:fld id="{C178776C-2813-481D-BD65-0BA169161733}" type="slidenum">
              <a:rPr lang="en-US" smtClean="0"/>
              <a:pPr/>
              <a:t>46</a:t>
            </a:fld>
            <a:endParaRPr lang="en-US" smtClean="0"/>
          </a:p>
        </p:txBody>
      </p:sp>
      <p:pic>
        <p:nvPicPr>
          <p:cNvPr id="43011" name="Picture 2"/>
          <p:cNvPicPr>
            <a:picLocks noChangeAspect="1" noChangeArrowheads="1"/>
          </p:cNvPicPr>
          <p:nvPr/>
        </p:nvPicPr>
        <p:blipFill>
          <a:blip r:embed="rId2">
            <a:lum bright="20000"/>
          </a:blip>
          <a:srcRect/>
          <a:stretch>
            <a:fillRect/>
          </a:stretch>
        </p:blipFill>
        <p:spPr bwMode="auto">
          <a:xfrm>
            <a:off x="390525" y="1371600"/>
            <a:ext cx="8362950" cy="4700606"/>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a:ln>
            <a:miter lim="800000"/>
            <a:headEnd/>
            <a:tailEnd/>
          </a:ln>
        </p:spPr>
        <p:txBody>
          <a:bodyPr/>
          <a:lstStyle/>
          <a:p>
            <a:fld id="{C2FC1DE2-71A0-4B19-9208-0D0C06AF1CE8}" type="slidenum">
              <a:rPr lang="en-US" smtClean="0"/>
              <a:pPr/>
              <a:t>47</a:t>
            </a:fld>
            <a:endParaRPr lang="en-US" smtClean="0"/>
          </a:p>
        </p:txBody>
      </p:sp>
      <p:sp>
        <p:nvSpPr>
          <p:cNvPr id="44035" name="Rectangle 2"/>
          <p:cNvSpPr>
            <a:spLocks noGrp="1" noChangeArrowheads="1"/>
          </p:cNvSpPr>
          <p:nvPr>
            <p:ph type="title"/>
          </p:nvPr>
        </p:nvSpPr>
        <p:spPr>
          <a:xfrm>
            <a:off x="457200" y="274638"/>
            <a:ext cx="8229600" cy="868346"/>
          </a:xfrm>
        </p:spPr>
        <p:txBody>
          <a:bodyPr/>
          <a:lstStyle/>
          <a:p>
            <a:pPr eaLnBrk="1" hangingPunct="1"/>
            <a:r>
              <a:rPr lang="en-US" dirty="0" err="1" smtClean="0"/>
              <a:t>Couche</a:t>
            </a:r>
            <a:r>
              <a:rPr lang="en-US" dirty="0" smtClean="0"/>
              <a:t> 2 – Liaison de </a:t>
            </a:r>
            <a:r>
              <a:rPr lang="en-US" dirty="0" err="1" smtClean="0"/>
              <a:t>données</a:t>
            </a:r>
            <a:endParaRPr lang="en-US" u="sng" dirty="0" smtClean="0"/>
          </a:p>
        </p:txBody>
      </p:sp>
      <p:grpSp>
        <p:nvGrpSpPr>
          <p:cNvPr id="2" name="Group 10"/>
          <p:cNvGrpSpPr>
            <a:grpSpLocks/>
          </p:cNvGrpSpPr>
          <p:nvPr/>
        </p:nvGrpSpPr>
        <p:grpSpPr bwMode="auto">
          <a:xfrm>
            <a:off x="3276600" y="1295400"/>
            <a:ext cx="5486400" cy="4648203"/>
            <a:chOff x="2064" y="864"/>
            <a:chExt cx="3696" cy="2928"/>
          </a:xfrm>
        </p:grpSpPr>
        <p:sp>
          <p:nvSpPr>
            <p:cNvPr id="44074" name="Text Box 11"/>
            <p:cNvSpPr txBox="1">
              <a:spLocks noChangeArrowheads="1"/>
            </p:cNvSpPr>
            <p:nvPr/>
          </p:nvSpPr>
          <p:spPr bwMode="auto">
            <a:xfrm>
              <a:off x="2553" y="864"/>
              <a:ext cx="3207" cy="292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endParaRPr lang="en-US" dirty="0">
                <a:latin typeface="Tahoma" pitchFamily="34" charset="0"/>
              </a:endParaRPr>
            </a:p>
            <a:p>
              <a:pPr algn="l" eaLnBrk="0" hangingPunct="0"/>
              <a:endParaRPr lang="en-US" dirty="0">
                <a:solidFill>
                  <a:srgbClr val="000000"/>
                </a:solidFill>
                <a:latin typeface="Tahoma" pitchFamily="34" charset="0"/>
                <a:ea typeface="Arial Unicode MS" pitchFamily="34" charset="-128"/>
                <a:cs typeface="Arial Unicode MS" pitchFamily="34" charset="-128"/>
              </a:endParaRPr>
            </a:p>
            <a:p>
              <a:pPr algn="l" eaLnBrk="0" hangingPunct="0">
                <a:buFont typeface="Wingdings" pitchFamily="2" charset="2"/>
                <a:buChar char="q"/>
              </a:pPr>
              <a:r>
                <a:rPr lang="fr-CA" sz="2000" dirty="0" smtClean="0">
                  <a:solidFill>
                    <a:schemeClr val="tx2"/>
                  </a:solidFill>
                  <a:latin typeface="+mj-lt"/>
                  <a:ea typeface="+mj-ea"/>
                  <a:cs typeface="+mj-cs"/>
                </a:rPr>
                <a:t>Organisation des données dans des trames logiques</a:t>
              </a:r>
            </a:p>
            <a:p>
              <a:pPr algn="l" eaLnBrk="0" hangingPunct="0"/>
              <a:endParaRPr lang="en-US" sz="2000" dirty="0" smtClean="0">
                <a:solidFill>
                  <a:schemeClr val="tx2"/>
                </a:solidFill>
                <a:latin typeface="+mj-lt"/>
                <a:ea typeface="+mj-ea"/>
                <a:cs typeface="+mj-cs"/>
              </a:endParaRPr>
            </a:p>
            <a:p>
              <a:pPr algn="l" eaLnBrk="0" hangingPunct="0">
                <a:buFont typeface="Wingdings" pitchFamily="2" charset="2"/>
                <a:buChar char="q"/>
              </a:pPr>
              <a:r>
                <a:rPr lang="en-US" sz="2000" dirty="0" smtClean="0">
                  <a:solidFill>
                    <a:schemeClr val="tx2"/>
                  </a:solidFill>
                  <a:latin typeface="+mj-lt"/>
                  <a:ea typeface="+mj-ea"/>
                  <a:cs typeface="+mj-cs"/>
                </a:rPr>
                <a:t> </a:t>
              </a:r>
              <a:r>
                <a:rPr lang="fr-CA" sz="2000" dirty="0" smtClean="0">
                  <a:solidFill>
                    <a:schemeClr val="tx2"/>
                  </a:solidFill>
                  <a:latin typeface="+mj-lt"/>
                  <a:ea typeface="+mj-ea"/>
                  <a:cs typeface="+mj-cs"/>
                </a:rPr>
                <a:t>Contrôle d’accès au canal de transmission</a:t>
              </a:r>
            </a:p>
            <a:p>
              <a:pPr algn="l" eaLnBrk="0" hangingPunct="0"/>
              <a:endParaRPr lang="en-US" sz="2000" dirty="0" smtClean="0">
                <a:solidFill>
                  <a:schemeClr val="tx2"/>
                </a:solidFill>
                <a:latin typeface="+mj-lt"/>
                <a:ea typeface="+mj-ea"/>
                <a:cs typeface="+mj-cs"/>
              </a:endParaRPr>
            </a:p>
            <a:p>
              <a:pPr algn="l">
                <a:buFont typeface="Wingdings" pitchFamily="2" charset="2"/>
                <a:buChar char="q"/>
              </a:pPr>
              <a:r>
                <a:rPr lang="en-US" sz="2000" dirty="0" smtClean="0">
                  <a:solidFill>
                    <a:schemeClr val="tx2"/>
                  </a:solidFill>
                  <a:latin typeface="+mj-lt"/>
                  <a:ea typeface="+mj-ea"/>
                  <a:cs typeface="+mj-cs"/>
                </a:rPr>
                <a:t> </a:t>
              </a:r>
              <a:r>
                <a:rPr lang="fr-CA" sz="2000" dirty="0" smtClean="0">
                  <a:solidFill>
                    <a:schemeClr val="tx2"/>
                  </a:solidFill>
                  <a:latin typeface="+mj-lt"/>
                  <a:ea typeface="+mj-ea"/>
                  <a:cs typeface="+mj-cs"/>
                </a:rPr>
                <a:t>Identification de certains ordinateurs dans le réseau </a:t>
              </a:r>
            </a:p>
            <a:p>
              <a:pPr algn="l"/>
              <a:endParaRPr lang="en-US" sz="2000" dirty="0" smtClean="0">
                <a:solidFill>
                  <a:schemeClr val="tx2"/>
                </a:solidFill>
                <a:latin typeface="+mj-lt"/>
                <a:ea typeface="+mj-ea"/>
                <a:cs typeface="+mj-cs"/>
              </a:endParaRPr>
            </a:p>
            <a:p>
              <a:pPr algn="l">
                <a:buFont typeface="Wingdings" pitchFamily="2" charset="2"/>
                <a:buChar char="q"/>
              </a:pPr>
              <a:r>
                <a:rPr lang="en-US" sz="2000" dirty="0" smtClean="0">
                  <a:solidFill>
                    <a:schemeClr val="tx2"/>
                  </a:solidFill>
                  <a:latin typeface="+mj-lt"/>
                  <a:ea typeface="+mj-ea"/>
                  <a:cs typeface="+mj-cs"/>
                </a:rPr>
                <a:t> </a:t>
              </a:r>
              <a:r>
                <a:rPr lang="fr-CA" sz="2000" dirty="0" smtClean="0">
                  <a:solidFill>
                    <a:schemeClr val="tx2"/>
                  </a:solidFill>
                  <a:latin typeface="+mj-lt"/>
                  <a:ea typeface="+mj-ea"/>
                  <a:cs typeface="+mj-cs"/>
                </a:rPr>
                <a:t>Détection des </a:t>
              </a:r>
              <a:r>
                <a:rPr lang="fr-CA" sz="2000" dirty="0" smtClean="0">
                  <a:solidFill>
                    <a:schemeClr val="tx2"/>
                  </a:solidFill>
                  <a:latin typeface="+mj-lt"/>
                  <a:ea typeface="+mj-ea"/>
                  <a:cs typeface="+mj-cs"/>
                </a:rPr>
                <a:t>erreurs</a:t>
              </a:r>
            </a:p>
            <a:p>
              <a:pPr algn="l">
                <a:buFont typeface="Wingdings" pitchFamily="2" charset="2"/>
                <a:buChar char="q"/>
              </a:pPr>
              <a:endParaRPr lang="fr-CA" sz="2000" dirty="0" smtClean="0">
                <a:solidFill>
                  <a:schemeClr val="tx2"/>
                </a:solidFill>
                <a:latin typeface="+mj-lt"/>
                <a:ea typeface="+mj-ea"/>
                <a:cs typeface="+mj-cs"/>
              </a:endParaRPr>
            </a:p>
            <a:p>
              <a:pPr algn="l"/>
              <a:endParaRPr lang="en-US" sz="2000" dirty="0" smtClean="0">
                <a:solidFill>
                  <a:schemeClr val="tx2"/>
                </a:solidFill>
                <a:latin typeface="+mj-lt"/>
                <a:ea typeface="+mj-ea"/>
                <a:cs typeface="+mj-cs"/>
              </a:endParaRPr>
            </a:p>
            <a:p>
              <a:pPr algn="l" eaLnBrk="0" hangingPunct="0"/>
              <a:r>
                <a:rPr lang="en-US" sz="2000" dirty="0" smtClean="0">
                  <a:solidFill>
                    <a:schemeClr val="tx2"/>
                  </a:solidFill>
                  <a:latin typeface="+mj-lt"/>
                  <a:ea typeface="+mj-ea"/>
                  <a:cs typeface="+mj-cs"/>
                </a:rPr>
                <a:t>PDU </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Trames</a:t>
              </a:r>
              <a:endParaRPr lang="en-US" sz="2000" dirty="0" smtClean="0">
                <a:solidFill>
                  <a:schemeClr val="tx2"/>
                </a:solidFill>
                <a:latin typeface="+mj-lt"/>
                <a:ea typeface="+mj-ea"/>
                <a:cs typeface="+mj-cs"/>
              </a:endParaRPr>
            </a:p>
          </p:txBody>
        </p:sp>
        <p:sp>
          <p:nvSpPr>
            <p:cNvPr id="44075" name="Line 12"/>
            <p:cNvSpPr>
              <a:spLocks noChangeShapeType="1"/>
            </p:cNvSpPr>
            <p:nvPr/>
          </p:nvSpPr>
          <p:spPr bwMode="auto">
            <a:xfrm flipH="1">
              <a:off x="2064" y="2928"/>
              <a:ext cx="489" cy="0"/>
            </a:xfrm>
            <a:prstGeom prst="line">
              <a:avLst/>
            </a:prstGeom>
            <a:noFill/>
            <a:ln w="76200">
              <a:solidFill>
                <a:schemeClr val="tx1"/>
              </a:solidFill>
              <a:round/>
              <a:headEnd/>
              <a:tailEnd type="triangle" w="med" len="med"/>
            </a:ln>
            <a:effectLst/>
          </p:spPr>
          <p:txBody>
            <a:bodyPr wrap="none" anchor="ctr"/>
            <a:lstStyle/>
            <a:p>
              <a:endParaRPr lang="en-US"/>
            </a:p>
          </p:txBody>
        </p:sp>
      </p:grpSp>
      <p:graphicFrame>
        <p:nvGraphicFramePr>
          <p:cNvPr id="588857" name="Group 57"/>
          <p:cNvGraphicFramePr>
            <a:graphicFrameLocks noGrp="1"/>
          </p:cNvGraphicFramePr>
          <p:nvPr>
            <p:ph idx="1"/>
          </p:nvPr>
        </p:nvGraphicFramePr>
        <p:xfrm>
          <a:off x="457200" y="5943600"/>
          <a:ext cx="8382000" cy="335052"/>
        </p:xfrm>
        <a:graphic>
          <a:graphicData uri="http://schemas.openxmlformats.org/drawingml/2006/table">
            <a:tbl>
              <a:tblPr>
                <a:tableStyleId>{BC89EF96-8CEA-46FF-86C4-4CE0E7609802}</a:tableStyleId>
              </a:tblPr>
              <a:tblGrid>
                <a:gridCol w="1397000">
                  <a:extLst>
                    <a:ext uri="{9D8B030D-6E8A-4147-A177-3AD203B41FA5}">
                      <a16:colId xmlns:a16="http://schemas.microsoft.com/office/drawing/2014/main" val="20000"/>
                    </a:ext>
                  </a:extLst>
                </a:gridCol>
                <a:gridCol w="1398588">
                  <a:extLst>
                    <a:ext uri="{9D8B030D-6E8A-4147-A177-3AD203B41FA5}">
                      <a16:colId xmlns:a16="http://schemas.microsoft.com/office/drawing/2014/main" val="20001"/>
                    </a:ext>
                  </a:extLst>
                </a:gridCol>
                <a:gridCol w="1393825">
                  <a:extLst>
                    <a:ext uri="{9D8B030D-6E8A-4147-A177-3AD203B41FA5}">
                      <a16:colId xmlns:a16="http://schemas.microsoft.com/office/drawing/2014/main" val="20002"/>
                    </a:ext>
                  </a:extLst>
                </a:gridCol>
                <a:gridCol w="1601787">
                  <a:extLst>
                    <a:ext uri="{9D8B030D-6E8A-4147-A177-3AD203B41FA5}">
                      <a16:colId xmlns:a16="http://schemas.microsoft.com/office/drawing/2014/main" val="20003"/>
                    </a:ext>
                  </a:extLst>
                </a:gridCol>
                <a:gridCol w="1193800">
                  <a:extLst>
                    <a:ext uri="{9D8B030D-6E8A-4147-A177-3AD203B41FA5}">
                      <a16:colId xmlns:a16="http://schemas.microsoft.com/office/drawing/2014/main" val="20004"/>
                    </a:ext>
                  </a:extLst>
                </a:gridCol>
                <a:gridCol w="1397000">
                  <a:extLst>
                    <a:ext uri="{9D8B030D-6E8A-4147-A177-3AD203B41FA5}">
                      <a16:colId xmlns:a16="http://schemas.microsoft.com/office/drawing/2014/main" val="20005"/>
                    </a:ext>
                  </a:extLst>
                </a:gridCol>
              </a:tblGrid>
              <a:tr h="3349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rPr>
                        <a:t>Preamble</a:t>
                      </a:r>
                      <a:endParaRPr kumimoji="0" lang="en-US" sz="1600" b="0" i="0" u="none" strike="noStrike" cap="none" normalizeH="0" baseline="0" dirty="0" smtClean="0">
                        <a:ln>
                          <a:noFill/>
                        </a:ln>
                        <a:solidFill>
                          <a:schemeClr val="accent2"/>
                        </a:solidFill>
                        <a:effectLst/>
                        <a:latin typeface="Arial Black" pitchFamily="34" charset="0"/>
                      </a:endParaRPr>
                    </a:p>
                  </a:txBody>
                  <a:tcPr marT="45606" marB="45606"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rPr>
                        <a:t>DMAC</a:t>
                      </a:r>
                      <a:endParaRPr kumimoji="0" lang="en-US" sz="1600" b="0" i="0" u="none" strike="noStrike" cap="none" normalizeH="0" baseline="0" dirty="0" smtClean="0">
                        <a:ln>
                          <a:noFill/>
                        </a:ln>
                        <a:solidFill>
                          <a:schemeClr val="accent2"/>
                        </a:solidFill>
                        <a:effectLst/>
                        <a:latin typeface="Arial Black" pitchFamily="34" charset="0"/>
                      </a:endParaRPr>
                    </a:p>
                  </a:txBody>
                  <a:tcPr marT="45606" marB="45606"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rPr>
                        <a:t>SMAC</a:t>
                      </a:r>
                      <a:endParaRPr kumimoji="0" lang="en-US" sz="1600" b="0" i="0" u="none" strike="noStrike" cap="none" normalizeH="0" baseline="0" dirty="0" smtClean="0">
                        <a:ln>
                          <a:noFill/>
                        </a:ln>
                        <a:solidFill>
                          <a:schemeClr val="accent2"/>
                        </a:solidFill>
                        <a:effectLst/>
                        <a:latin typeface="Arial Black" pitchFamily="34" charset="0"/>
                      </a:endParaRPr>
                    </a:p>
                  </a:txBody>
                  <a:tcPr marT="45606" marB="45606"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rPr>
                        <a:t>Data length</a:t>
                      </a:r>
                      <a:endParaRPr kumimoji="0" lang="en-US" sz="1600" b="0" i="0" u="none" strike="noStrike" cap="none" normalizeH="0" baseline="0" dirty="0" smtClean="0">
                        <a:ln>
                          <a:noFill/>
                        </a:ln>
                        <a:solidFill>
                          <a:schemeClr val="accent2"/>
                        </a:solidFill>
                        <a:effectLst/>
                        <a:latin typeface="Arial Black" pitchFamily="34" charset="0"/>
                      </a:endParaRPr>
                    </a:p>
                  </a:txBody>
                  <a:tcPr marT="45606" marB="45606"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rPr>
                        <a:t>DATA</a:t>
                      </a:r>
                      <a:endParaRPr kumimoji="0" lang="en-US" sz="1600" b="0" i="0" u="none" strike="noStrike" cap="none" normalizeH="0" baseline="0" dirty="0" smtClean="0">
                        <a:ln>
                          <a:noFill/>
                        </a:ln>
                        <a:solidFill>
                          <a:schemeClr val="accent2"/>
                        </a:solidFill>
                        <a:effectLst/>
                        <a:latin typeface="Arial Black" pitchFamily="34" charset="0"/>
                      </a:endParaRPr>
                    </a:p>
                  </a:txBody>
                  <a:tcPr marT="45606" marB="45606"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rPr>
                        <a:t>FCS</a:t>
                      </a:r>
                      <a:endParaRPr kumimoji="0" lang="en-US" sz="1600" b="0" i="0" u="none" strike="noStrike" cap="none" normalizeH="0" baseline="0" dirty="0" smtClean="0">
                        <a:ln>
                          <a:noFill/>
                        </a:ln>
                        <a:solidFill>
                          <a:schemeClr val="accent2"/>
                        </a:solidFill>
                        <a:effectLst/>
                        <a:latin typeface="Arial Black" pitchFamily="34" charset="0"/>
                      </a:endParaRPr>
                    </a:p>
                  </a:txBody>
                  <a:tcPr marT="45606" marB="45606" horzOverflow="overflow"/>
                </a:tc>
                <a:extLst>
                  <a:ext uri="{0D108BD9-81ED-4DB2-BD59-A6C34878D82A}">
                    <a16:rowId xmlns:a16="http://schemas.microsoft.com/office/drawing/2014/main" val="10000"/>
                  </a:ext>
                </a:extLst>
              </a:tr>
            </a:tbl>
          </a:graphicData>
        </a:graphic>
      </p:graphicFrame>
      <p:sp>
        <p:nvSpPr>
          <p:cNvPr id="30" name="Text Box 3"/>
          <p:cNvSpPr txBox="1">
            <a:spLocks noChangeArrowheads="1"/>
          </p:cNvSpPr>
          <p:nvPr/>
        </p:nvSpPr>
        <p:spPr bwMode="auto">
          <a:xfrm>
            <a:off x="381000" y="13716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7  Application</a:t>
            </a:r>
            <a:endParaRPr lang="en-US" sz="2800" b="0" dirty="0"/>
          </a:p>
        </p:txBody>
      </p:sp>
      <p:sp>
        <p:nvSpPr>
          <p:cNvPr id="31" name="Text Box 4"/>
          <p:cNvSpPr txBox="1">
            <a:spLocks noChangeArrowheads="1"/>
          </p:cNvSpPr>
          <p:nvPr/>
        </p:nvSpPr>
        <p:spPr bwMode="auto">
          <a:xfrm>
            <a:off x="381000" y="19812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6  Presentation</a:t>
            </a:r>
          </a:p>
        </p:txBody>
      </p:sp>
      <p:sp>
        <p:nvSpPr>
          <p:cNvPr id="32" name="Text Box 5"/>
          <p:cNvSpPr txBox="1">
            <a:spLocks noChangeArrowheads="1"/>
          </p:cNvSpPr>
          <p:nvPr/>
        </p:nvSpPr>
        <p:spPr bwMode="auto">
          <a:xfrm>
            <a:off x="381000" y="25908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5  Session</a:t>
            </a:r>
          </a:p>
        </p:txBody>
      </p:sp>
      <p:sp>
        <p:nvSpPr>
          <p:cNvPr id="33" name="Text Box 6"/>
          <p:cNvSpPr txBox="1">
            <a:spLocks noChangeArrowheads="1"/>
          </p:cNvSpPr>
          <p:nvPr/>
        </p:nvSpPr>
        <p:spPr bwMode="auto">
          <a:xfrm>
            <a:off x="381000" y="32004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4  Transport</a:t>
            </a:r>
          </a:p>
        </p:txBody>
      </p:sp>
      <p:sp>
        <p:nvSpPr>
          <p:cNvPr id="34" name="Text Box 7"/>
          <p:cNvSpPr txBox="1">
            <a:spLocks noChangeArrowheads="1"/>
          </p:cNvSpPr>
          <p:nvPr/>
        </p:nvSpPr>
        <p:spPr bwMode="auto">
          <a:xfrm>
            <a:off x="381000" y="3810000"/>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3  Réseau</a:t>
            </a:r>
          </a:p>
        </p:txBody>
      </p:sp>
      <p:sp>
        <p:nvSpPr>
          <p:cNvPr id="35" name="Text Box 8"/>
          <p:cNvSpPr txBox="1">
            <a:spLocks noChangeArrowheads="1"/>
          </p:cNvSpPr>
          <p:nvPr/>
        </p:nvSpPr>
        <p:spPr bwMode="auto">
          <a:xfrm>
            <a:off x="381000" y="4419600"/>
            <a:ext cx="2895600" cy="95408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2  Liaison de </a:t>
            </a:r>
            <a:r>
              <a:rPr lang="en-US" sz="2800" dirty="0" err="1"/>
              <a:t>données</a:t>
            </a:r>
            <a:endParaRPr lang="en-US" sz="2800" dirty="0"/>
          </a:p>
        </p:txBody>
      </p:sp>
      <p:sp>
        <p:nvSpPr>
          <p:cNvPr id="36" name="Text Box 9"/>
          <p:cNvSpPr txBox="1">
            <a:spLocks noChangeArrowheads="1"/>
          </p:cNvSpPr>
          <p:nvPr/>
        </p:nvSpPr>
        <p:spPr bwMode="auto">
          <a:xfrm>
            <a:off x="381000" y="5367338"/>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1  Physique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74638"/>
            <a:ext cx="8229600" cy="796908"/>
          </a:xfrm>
        </p:spPr>
        <p:txBody>
          <a:bodyPr/>
          <a:lstStyle/>
          <a:p>
            <a:r>
              <a:rPr lang="fr-FR" dirty="0" smtClean="0"/>
              <a:t>Détection d’erreurs</a:t>
            </a:r>
          </a:p>
        </p:txBody>
      </p:sp>
      <p:sp>
        <p:nvSpPr>
          <p:cNvPr id="45059" name="Slide Number Placeholder 3"/>
          <p:cNvSpPr>
            <a:spLocks noGrp="1"/>
          </p:cNvSpPr>
          <p:nvPr>
            <p:ph type="sldNum" sz="quarter" idx="12"/>
          </p:nvPr>
        </p:nvSpPr>
        <p:spPr>
          <a:noFill/>
          <a:ln>
            <a:miter lim="800000"/>
            <a:headEnd/>
            <a:tailEnd/>
          </a:ln>
        </p:spPr>
        <p:txBody>
          <a:bodyPr/>
          <a:lstStyle/>
          <a:p>
            <a:fld id="{EA73C707-45D7-4AE9-8DA1-A9E4F0A10E3F}" type="slidenum">
              <a:rPr lang="en-US" smtClean="0"/>
              <a:pPr/>
              <a:t>48</a:t>
            </a:fld>
            <a:endParaRPr lang="en-US" smtClean="0"/>
          </a:p>
        </p:txBody>
      </p:sp>
      <p:sp>
        <p:nvSpPr>
          <p:cNvPr id="45060" name="Rectangle 4"/>
          <p:cNvSpPr>
            <a:spLocks noChangeArrowheads="1"/>
          </p:cNvSpPr>
          <p:nvPr/>
        </p:nvSpPr>
        <p:spPr bwMode="auto">
          <a:xfrm>
            <a:off x="457200" y="1214422"/>
            <a:ext cx="8305800" cy="5570756"/>
          </a:xfrm>
          <a:prstGeom prst="rect">
            <a:avLst/>
          </a:prstGeom>
          <a:noFill/>
          <a:ln w="9525">
            <a:noFill/>
            <a:miter lim="800000"/>
            <a:headEnd/>
            <a:tailEnd/>
          </a:ln>
        </p:spPr>
        <p:txBody>
          <a:bodyPr>
            <a:spAutoFit/>
          </a:bodyPr>
          <a:lstStyle/>
          <a:p>
            <a:pPr algn="just"/>
            <a:r>
              <a:rPr lang="fr-FR" sz="2000" u="sng" dirty="0" smtClean="0">
                <a:solidFill>
                  <a:schemeClr val="tx2"/>
                </a:solidFill>
                <a:effectLst>
                  <a:outerShdw blurRad="38100" dist="38100" dir="2700000" algn="tl">
                    <a:srgbClr val="000000">
                      <a:alpha val="43137"/>
                    </a:srgbClr>
                  </a:outerShdw>
                </a:effectLst>
                <a:latin typeface="+mj-lt"/>
                <a:ea typeface="+mj-ea"/>
                <a:cs typeface="+mj-cs"/>
              </a:rPr>
              <a:t>Vertical </a:t>
            </a:r>
            <a:r>
              <a:rPr lang="fr-FR" sz="2000" u="sng" dirty="0" err="1" smtClean="0">
                <a:solidFill>
                  <a:schemeClr val="tx2"/>
                </a:solidFill>
                <a:effectLst>
                  <a:outerShdw blurRad="38100" dist="38100" dir="2700000" algn="tl">
                    <a:srgbClr val="000000">
                      <a:alpha val="43137"/>
                    </a:srgbClr>
                  </a:outerShdw>
                </a:effectLst>
                <a:latin typeface="+mj-lt"/>
                <a:ea typeface="+mj-ea"/>
                <a:cs typeface="+mj-cs"/>
              </a:rPr>
              <a:t>Redundancy</a:t>
            </a:r>
            <a:r>
              <a:rPr lang="fr-FR" sz="2000" u="sng" dirty="0" smtClean="0">
                <a:solidFill>
                  <a:schemeClr val="tx2"/>
                </a:solidFill>
                <a:effectLst>
                  <a:outerShdw blurRad="38100" dist="38100" dir="2700000" algn="tl">
                    <a:srgbClr val="000000">
                      <a:alpha val="43137"/>
                    </a:srgbClr>
                  </a:outerShdw>
                </a:effectLst>
                <a:latin typeface="+mj-lt"/>
                <a:ea typeface="+mj-ea"/>
                <a:cs typeface="+mj-cs"/>
              </a:rPr>
              <a:t> Check (VRC) : </a:t>
            </a:r>
            <a:r>
              <a:rPr lang="fr-FR" sz="2000" dirty="0" smtClean="0">
                <a:solidFill>
                  <a:schemeClr val="tx2"/>
                </a:solidFill>
                <a:latin typeface="+mj-lt"/>
                <a:ea typeface="+mj-ea"/>
                <a:cs typeface="+mj-cs"/>
              </a:rPr>
              <a:t>on effectue un calcul de parité pour chaque caractère. Permet de déterminer si un nombre impair d'erreur s'est produit lors de la transmission d'un caractère.</a:t>
            </a:r>
          </a:p>
          <a:p>
            <a:pPr algn="just"/>
            <a:r>
              <a:rPr lang="fr-FR" sz="2000" u="sng" dirty="0" smtClean="0">
                <a:solidFill>
                  <a:schemeClr val="tx2"/>
                </a:solidFill>
                <a:effectLst>
                  <a:outerShdw blurRad="38100" dist="38100" dir="2700000" algn="tl">
                    <a:srgbClr val="000000">
                      <a:alpha val="43137"/>
                    </a:srgbClr>
                  </a:outerShdw>
                </a:effectLst>
                <a:latin typeface="+mj-lt"/>
                <a:ea typeface="+mj-ea"/>
                <a:cs typeface="+mj-cs"/>
              </a:rPr>
              <a:t>Longitudinal </a:t>
            </a:r>
            <a:r>
              <a:rPr lang="fr-FR" sz="2000" u="sng" dirty="0" err="1" smtClean="0">
                <a:solidFill>
                  <a:schemeClr val="tx2"/>
                </a:solidFill>
                <a:effectLst>
                  <a:outerShdw blurRad="38100" dist="38100" dir="2700000" algn="tl">
                    <a:srgbClr val="000000">
                      <a:alpha val="43137"/>
                    </a:srgbClr>
                  </a:outerShdw>
                </a:effectLst>
                <a:latin typeface="+mj-lt"/>
                <a:ea typeface="+mj-ea"/>
                <a:cs typeface="+mj-cs"/>
              </a:rPr>
              <a:t>Redundancy</a:t>
            </a:r>
            <a:r>
              <a:rPr lang="fr-FR" sz="2000" u="sng" dirty="0" smtClean="0">
                <a:solidFill>
                  <a:schemeClr val="tx2"/>
                </a:solidFill>
                <a:effectLst>
                  <a:outerShdw blurRad="38100" dist="38100" dir="2700000" algn="tl">
                    <a:srgbClr val="000000">
                      <a:alpha val="43137"/>
                    </a:srgbClr>
                  </a:outerShdw>
                </a:effectLst>
                <a:latin typeface="+mj-lt"/>
                <a:ea typeface="+mj-ea"/>
                <a:cs typeface="+mj-cs"/>
              </a:rPr>
              <a:t> Check (LRC) </a:t>
            </a:r>
            <a:r>
              <a:rPr lang="fr-FR" sz="2000" dirty="0" smtClean="0">
                <a:solidFill>
                  <a:schemeClr val="tx2"/>
                </a:solidFill>
                <a:latin typeface="+mj-lt"/>
                <a:ea typeface="+mj-ea"/>
                <a:cs typeface="+mj-cs"/>
              </a:rPr>
              <a:t>: on effectue un calcul de parité </a:t>
            </a:r>
            <a:r>
              <a:rPr lang="fr-FR" sz="2000" dirty="0" err="1" smtClean="0">
                <a:solidFill>
                  <a:schemeClr val="tx2"/>
                </a:solidFill>
                <a:latin typeface="+mj-lt"/>
                <a:ea typeface="+mj-ea"/>
                <a:cs typeface="+mj-cs"/>
              </a:rPr>
              <a:t>surles</a:t>
            </a:r>
            <a:r>
              <a:rPr lang="fr-FR" sz="2000" dirty="0" smtClean="0">
                <a:solidFill>
                  <a:schemeClr val="tx2"/>
                </a:solidFill>
                <a:latin typeface="+mj-lt"/>
                <a:ea typeface="+mj-ea"/>
                <a:cs typeface="+mj-cs"/>
              </a:rPr>
              <a:t> bits de même rang. S'utilise souvent avec VRC pour renforcer le code</a:t>
            </a:r>
            <a:r>
              <a:rPr lang="fr-FR" b="0" dirty="0" smtClean="0"/>
              <a:t>.</a:t>
            </a:r>
            <a:endParaRPr lang="fr-FR" b="0" dirty="0"/>
          </a:p>
          <a:p>
            <a:pPr algn="just"/>
            <a:r>
              <a:rPr lang="fr-FR" b="0" dirty="0"/>
              <a:t>Exemple : VRC + LRC</a:t>
            </a:r>
          </a:p>
          <a:p>
            <a:pPr algn="l"/>
            <a:r>
              <a:rPr lang="fr-FR" b="0" dirty="0"/>
              <a:t>lettre         </a:t>
            </a:r>
            <a:r>
              <a:rPr lang="fr-FR" b="0" dirty="0" err="1"/>
              <a:t>lettre</a:t>
            </a:r>
            <a:r>
              <a:rPr lang="fr-FR" b="0" dirty="0"/>
              <a:t> codée          VRC</a:t>
            </a:r>
          </a:p>
          <a:p>
            <a:pPr algn="l"/>
            <a:r>
              <a:rPr lang="fr-FR" b="0" dirty="0"/>
              <a:t>___________________________</a:t>
            </a:r>
          </a:p>
          <a:p>
            <a:pPr algn="l"/>
            <a:r>
              <a:rPr lang="fr-FR" b="0" dirty="0"/>
              <a:t>H               0001001               </a:t>
            </a:r>
            <a:r>
              <a:rPr lang="fr-FR" dirty="0">
                <a:solidFill>
                  <a:srgbClr val="0070C0"/>
                </a:solidFill>
              </a:rPr>
              <a:t>0</a:t>
            </a:r>
          </a:p>
          <a:p>
            <a:pPr algn="l"/>
            <a:r>
              <a:rPr lang="fr-FR" b="0" dirty="0"/>
              <a:t>E               1010001               </a:t>
            </a:r>
            <a:r>
              <a:rPr lang="fr-FR" dirty="0">
                <a:solidFill>
                  <a:srgbClr val="0070C0"/>
                </a:solidFill>
              </a:rPr>
              <a:t>1</a:t>
            </a:r>
          </a:p>
          <a:p>
            <a:pPr algn="l"/>
            <a:r>
              <a:rPr lang="fr-FR" b="0" dirty="0"/>
              <a:t>L                0011001               </a:t>
            </a:r>
            <a:r>
              <a:rPr lang="fr-FR" dirty="0">
                <a:solidFill>
                  <a:srgbClr val="0070C0"/>
                </a:solidFill>
              </a:rPr>
              <a:t>1</a:t>
            </a:r>
          </a:p>
          <a:p>
            <a:pPr algn="l"/>
            <a:r>
              <a:rPr lang="fr-FR" b="0" dirty="0"/>
              <a:t>L                0011001               </a:t>
            </a:r>
            <a:r>
              <a:rPr lang="fr-FR" dirty="0">
                <a:solidFill>
                  <a:srgbClr val="0070C0"/>
                </a:solidFill>
              </a:rPr>
              <a:t>1</a:t>
            </a:r>
          </a:p>
          <a:p>
            <a:pPr algn="l"/>
            <a:r>
              <a:rPr lang="fr-FR" b="0" dirty="0"/>
              <a:t>O               1111001                </a:t>
            </a:r>
            <a:r>
              <a:rPr lang="fr-FR" dirty="0">
                <a:solidFill>
                  <a:srgbClr val="0070C0"/>
                </a:solidFill>
              </a:rPr>
              <a:t>1</a:t>
            </a:r>
          </a:p>
          <a:p>
            <a:pPr algn="l"/>
            <a:r>
              <a:rPr lang="fr-FR" b="0" dirty="0"/>
              <a:t>__________________________</a:t>
            </a:r>
          </a:p>
          <a:p>
            <a:pPr algn="l"/>
            <a:r>
              <a:rPr lang="fr-FR" b="0" dirty="0"/>
              <a:t>LRC           </a:t>
            </a:r>
            <a:r>
              <a:rPr lang="fr-FR" dirty="0">
                <a:solidFill>
                  <a:srgbClr val="FF0000"/>
                </a:solidFill>
              </a:rPr>
              <a:t>0100001  </a:t>
            </a:r>
            <a:r>
              <a:rPr lang="fr-FR" dirty="0"/>
              <a:t>            </a:t>
            </a:r>
            <a:r>
              <a:rPr lang="fr-FR" dirty="0" smtClean="0">
                <a:solidFill>
                  <a:srgbClr val="FF0000"/>
                </a:solidFill>
              </a:rPr>
              <a:t>0     </a:t>
            </a:r>
          </a:p>
          <a:p>
            <a:pPr algn="l"/>
            <a:r>
              <a:rPr lang="fr-FR" dirty="0" smtClean="0">
                <a:solidFill>
                  <a:srgbClr val="FF0000"/>
                </a:solidFill>
              </a:rPr>
              <a:t>			             </a:t>
            </a:r>
            <a:r>
              <a:rPr lang="pt-BR" b="0" dirty="0" smtClean="0"/>
              <a:t>H</a:t>
            </a:r>
            <a:r>
              <a:rPr lang="pt-BR" dirty="0" smtClean="0">
                <a:solidFill>
                  <a:srgbClr val="0070C0"/>
                </a:solidFill>
              </a:rPr>
              <a:t>0 </a:t>
            </a:r>
            <a:r>
              <a:rPr lang="pt-BR" b="0" dirty="0" smtClean="0"/>
              <a:t> </a:t>
            </a:r>
            <a:r>
              <a:rPr lang="pt-BR" b="0" dirty="0"/>
              <a:t>E</a:t>
            </a:r>
            <a:r>
              <a:rPr lang="pt-BR" dirty="0">
                <a:solidFill>
                  <a:srgbClr val="0070C0"/>
                </a:solidFill>
              </a:rPr>
              <a:t>1</a:t>
            </a:r>
            <a:r>
              <a:rPr lang="pt-BR" b="0" dirty="0"/>
              <a:t>  L</a:t>
            </a:r>
            <a:r>
              <a:rPr lang="pt-BR" dirty="0">
                <a:solidFill>
                  <a:srgbClr val="0070C0"/>
                </a:solidFill>
              </a:rPr>
              <a:t>1</a:t>
            </a:r>
            <a:r>
              <a:rPr lang="pt-BR" b="0" dirty="0"/>
              <a:t>  L</a:t>
            </a:r>
            <a:r>
              <a:rPr lang="pt-BR" dirty="0">
                <a:solidFill>
                  <a:srgbClr val="0070C0"/>
                </a:solidFill>
              </a:rPr>
              <a:t>1</a:t>
            </a:r>
            <a:r>
              <a:rPr lang="pt-BR" b="0" dirty="0"/>
              <a:t>  O</a:t>
            </a:r>
            <a:r>
              <a:rPr lang="pt-BR" dirty="0">
                <a:solidFill>
                  <a:srgbClr val="0070C0"/>
                </a:solidFill>
              </a:rPr>
              <a:t>1</a:t>
            </a:r>
            <a:r>
              <a:rPr lang="pt-BR" b="0" dirty="0"/>
              <a:t>   LRC = </a:t>
            </a:r>
            <a:r>
              <a:rPr lang="pt-BR" dirty="0">
                <a:solidFill>
                  <a:srgbClr val="FF0000"/>
                </a:solidFill>
              </a:rPr>
              <a:t>0100001 0 </a:t>
            </a:r>
            <a:r>
              <a:rPr lang="pt-BR" b="0" dirty="0"/>
              <a:t>trame</a:t>
            </a:r>
            <a:endParaRPr lang="fr-FR" dirty="0"/>
          </a:p>
          <a:p>
            <a:pPr algn="l"/>
            <a:endParaRPr lang="fr-FR"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a:ln>
            <a:miter lim="800000"/>
            <a:headEnd/>
            <a:tailEnd/>
          </a:ln>
        </p:spPr>
        <p:txBody>
          <a:bodyPr/>
          <a:lstStyle/>
          <a:p>
            <a:fld id="{9C901F03-8497-4DDC-90CD-E730530D9E81}" type="slidenum">
              <a:rPr lang="en-US" smtClean="0"/>
              <a:pPr/>
              <a:t>49</a:t>
            </a:fld>
            <a:endParaRPr lang="en-US" smtClean="0"/>
          </a:p>
        </p:txBody>
      </p:sp>
      <p:sp>
        <p:nvSpPr>
          <p:cNvPr id="48131" name="Rectangle 2"/>
          <p:cNvSpPr>
            <a:spLocks noGrp="1" noChangeArrowheads="1"/>
          </p:cNvSpPr>
          <p:nvPr>
            <p:ph type="title"/>
          </p:nvPr>
        </p:nvSpPr>
        <p:spPr>
          <a:xfrm>
            <a:off x="0" y="152400"/>
            <a:ext cx="9144000" cy="762000"/>
          </a:xfrm>
        </p:spPr>
        <p:txBody>
          <a:bodyPr/>
          <a:lstStyle/>
          <a:p>
            <a:pPr eaLnBrk="1" hangingPunct="1"/>
            <a:r>
              <a:rPr lang="en-US" dirty="0" smtClean="0"/>
              <a:t>Couche 1:  Physique</a:t>
            </a:r>
            <a:endParaRPr lang="en-US" u="sng" dirty="0" smtClean="0"/>
          </a:p>
        </p:txBody>
      </p:sp>
      <p:sp>
        <p:nvSpPr>
          <p:cNvPr id="48132" name="Line 12"/>
          <p:cNvSpPr>
            <a:spLocks noChangeShapeType="1"/>
          </p:cNvSpPr>
          <p:nvPr/>
        </p:nvSpPr>
        <p:spPr bwMode="auto">
          <a:xfrm flipH="1">
            <a:off x="3276600" y="5638800"/>
            <a:ext cx="715963" cy="0"/>
          </a:xfrm>
          <a:prstGeom prst="line">
            <a:avLst/>
          </a:prstGeom>
          <a:noFill/>
          <a:ln w="76200">
            <a:solidFill>
              <a:schemeClr val="tx1"/>
            </a:solidFill>
            <a:round/>
            <a:headEnd/>
            <a:tailEnd type="triangle" w="med" len="med"/>
          </a:ln>
          <a:effectLst/>
        </p:spPr>
        <p:txBody>
          <a:bodyPr wrap="none" anchor="ctr"/>
          <a:lstStyle/>
          <a:p>
            <a:endParaRPr lang="en-US"/>
          </a:p>
        </p:txBody>
      </p:sp>
      <p:pic>
        <p:nvPicPr>
          <p:cNvPr id="48147" name="Picture 21"/>
          <p:cNvPicPr>
            <a:picLocks noChangeAspect="1" noChangeArrowheads="1"/>
          </p:cNvPicPr>
          <p:nvPr/>
        </p:nvPicPr>
        <p:blipFill>
          <a:blip r:embed="rId3"/>
          <a:srcRect/>
          <a:stretch>
            <a:fillRect/>
          </a:stretch>
        </p:blipFill>
        <p:spPr bwMode="auto">
          <a:xfrm>
            <a:off x="3709988" y="1563688"/>
            <a:ext cx="5353050" cy="4684712"/>
          </a:xfrm>
          <a:prstGeom prst="rect">
            <a:avLst/>
          </a:prstGeom>
          <a:noFill/>
          <a:ln w="9525" algn="ctr">
            <a:noFill/>
            <a:miter lim="800000"/>
            <a:headEnd/>
            <a:tailEnd/>
          </a:ln>
          <a:effectLst/>
        </p:spPr>
      </p:pic>
      <p:sp>
        <p:nvSpPr>
          <p:cNvPr id="20" name="Text Box 3"/>
          <p:cNvSpPr txBox="1">
            <a:spLocks noChangeArrowheads="1"/>
          </p:cNvSpPr>
          <p:nvPr/>
        </p:nvSpPr>
        <p:spPr bwMode="auto">
          <a:xfrm>
            <a:off x="381000" y="13716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dirty="0"/>
              <a:t>7  Application</a:t>
            </a:r>
            <a:endParaRPr lang="en-US" sz="2800" b="0" dirty="0"/>
          </a:p>
        </p:txBody>
      </p:sp>
      <p:sp>
        <p:nvSpPr>
          <p:cNvPr id="21" name="Text Box 4"/>
          <p:cNvSpPr txBox="1">
            <a:spLocks noChangeArrowheads="1"/>
          </p:cNvSpPr>
          <p:nvPr/>
        </p:nvSpPr>
        <p:spPr bwMode="auto">
          <a:xfrm>
            <a:off x="381000" y="19812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6  Presentation</a:t>
            </a:r>
          </a:p>
        </p:txBody>
      </p:sp>
      <p:sp>
        <p:nvSpPr>
          <p:cNvPr id="22" name="Text Box 5"/>
          <p:cNvSpPr txBox="1">
            <a:spLocks noChangeArrowheads="1"/>
          </p:cNvSpPr>
          <p:nvPr/>
        </p:nvSpPr>
        <p:spPr bwMode="auto">
          <a:xfrm>
            <a:off x="381000" y="25908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5  Session</a:t>
            </a:r>
          </a:p>
        </p:txBody>
      </p:sp>
      <p:sp>
        <p:nvSpPr>
          <p:cNvPr id="23" name="Text Box 6"/>
          <p:cNvSpPr txBox="1">
            <a:spLocks noChangeArrowheads="1"/>
          </p:cNvSpPr>
          <p:nvPr/>
        </p:nvSpPr>
        <p:spPr bwMode="auto">
          <a:xfrm>
            <a:off x="381000" y="3200400"/>
            <a:ext cx="2895600" cy="576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4  Transport</a:t>
            </a:r>
          </a:p>
        </p:txBody>
      </p:sp>
      <p:sp>
        <p:nvSpPr>
          <p:cNvPr id="24" name="Text Box 7"/>
          <p:cNvSpPr txBox="1">
            <a:spLocks noChangeArrowheads="1"/>
          </p:cNvSpPr>
          <p:nvPr/>
        </p:nvSpPr>
        <p:spPr bwMode="auto">
          <a:xfrm>
            <a:off x="381000" y="3810000"/>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3  Réseau</a:t>
            </a:r>
          </a:p>
        </p:txBody>
      </p:sp>
      <p:sp>
        <p:nvSpPr>
          <p:cNvPr id="25" name="Text Box 8"/>
          <p:cNvSpPr txBox="1">
            <a:spLocks noChangeArrowheads="1"/>
          </p:cNvSpPr>
          <p:nvPr/>
        </p:nvSpPr>
        <p:spPr bwMode="auto">
          <a:xfrm>
            <a:off x="381000" y="4419600"/>
            <a:ext cx="2895600" cy="95408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2  Liaison de données</a:t>
            </a:r>
          </a:p>
        </p:txBody>
      </p:sp>
      <p:sp>
        <p:nvSpPr>
          <p:cNvPr id="26" name="Text Box 9"/>
          <p:cNvSpPr txBox="1">
            <a:spLocks noChangeArrowheads="1"/>
          </p:cNvSpPr>
          <p:nvPr/>
        </p:nvSpPr>
        <p:spPr bwMode="auto">
          <a:xfrm>
            <a:off x="381000" y="5367338"/>
            <a:ext cx="2895600" cy="523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800"/>
              <a:t>1  Physique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4" name="Smiley Face 3"/>
          <p:cNvSpPr/>
          <p:nvPr/>
        </p:nvSpPr>
        <p:spPr>
          <a:xfrm>
            <a:off x="653219" y="2840010"/>
            <a:ext cx="914400" cy="914400"/>
          </a:xfrm>
          <a:prstGeom prst="smileyFac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6" name="Cube 5"/>
          <p:cNvSpPr/>
          <p:nvPr/>
        </p:nvSpPr>
        <p:spPr>
          <a:xfrm>
            <a:off x="1764116" y="2263946"/>
            <a:ext cx="1296144" cy="1152128"/>
          </a:xfrm>
          <a:prstGeom prst="cub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8" name="TextBox 7"/>
          <p:cNvSpPr txBox="1"/>
          <p:nvPr/>
        </p:nvSpPr>
        <p:spPr>
          <a:xfrm>
            <a:off x="1852625" y="4437658"/>
            <a:ext cx="2037928" cy="1200329"/>
          </a:xfrm>
          <a:prstGeom prst="rect">
            <a:avLst/>
          </a:prstGeom>
          <a:noFill/>
        </p:spPr>
        <p:txBody>
          <a:bodyPr wrap="square" rtlCol="0">
            <a:spAutoFit/>
          </a:bodyPr>
          <a:lstStyle/>
          <a:p>
            <a:r>
              <a:rPr lang="fr-FR" dirty="0" smtClean="0"/>
              <a:t>Imprimante,</a:t>
            </a:r>
          </a:p>
          <a:p>
            <a:r>
              <a:rPr lang="fr-FR" dirty="0" smtClean="0"/>
              <a:t>Serveur</a:t>
            </a:r>
          </a:p>
          <a:p>
            <a:r>
              <a:rPr lang="fr-FR" dirty="0" smtClean="0"/>
              <a:t>Desktop</a:t>
            </a:r>
          </a:p>
          <a:p>
            <a:r>
              <a:rPr lang="fr-FR" dirty="0" smtClean="0"/>
              <a:t>Phone</a:t>
            </a:r>
            <a:endParaRPr lang="fr-FR" dirty="0"/>
          </a:p>
        </p:txBody>
      </p:sp>
      <p:sp>
        <p:nvSpPr>
          <p:cNvPr id="10" name="TextBox 9"/>
          <p:cNvSpPr txBox="1"/>
          <p:nvPr/>
        </p:nvSpPr>
        <p:spPr>
          <a:xfrm>
            <a:off x="323528" y="1772816"/>
            <a:ext cx="3583032" cy="369332"/>
          </a:xfrm>
          <a:prstGeom prst="rect">
            <a:avLst/>
          </a:prstGeom>
          <a:noFill/>
        </p:spPr>
        <p:txBody>
          <a:bodyPr wrap="none" rtlCol="0">
            <a:spAutoFit/>
          </a:bodyPr>
          <a:lstStyle/>
          <a:p>
            <a:r>
              <a:rPr lang="fr-FR" dirty="0" smtClean="0"/>
              <a:t>Equipement final (</a:t>
            </a:r>
            <a:r>
              <a:rPr lang="fr-FR" dirty="0" err="1" smtClean="0"/>
              <a:t>génerer</a:t>
            </a:r>
            <a:r>
              <a:rPr lang="fr-FR" dirty="0" smtClean="0"/>
              <a:t> l’</a:t>
            </a:r>
            <a:r>
              <a:rPr lang="fr-FR" dirty="0" err="1" smtClean="0"/>
              <a:t>infor</a:t>
            </a:r>
            <a:r>
              <a:rPr lang="fr-FR" dirty="0" smtClean="0"/>
              <a:t>)</a:t>
            </a:r>
            <a:endParaRPr lang="fr-FR" dirty="0"/>
          </a:p>
        </p:txBody>
      </p:sp>
      <p:sp>
        <p:nvSpPr>
          <p:cNvPr id="11" name="Oval 10"/>
          <p:cNvSpPr/>
          <p:nvPr/>
        </p:nvSpPr>
        <p:spPr>
          <a:xfrm>
            <a:off x="3906560" y="2191938"/>
            <a:ext cx="1008112" cy="94903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12" name="Oval 11"/>
          <p:cNvSpPr/>
          <p:nvPr/>
        </p:nvSpPr>
        <p:spPr>
          <a:xfrm>
            <a:off x="5338004" y="2977681"/>
            <a:ext cx="1008112" cy="94903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13" name="Oval 12"/>
          <p:cNvSpPr/>
          <p:nvPr/>
        </p:nvSpPr>
        <p:spPr>
          <a:xfrm>
            <a:off x="5992920" y="1772816"/>
            <a:ext cx="1008112" cy="94903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14" name="Oval 13"/>
          <p:cNvSpPr/>
          <p:nvPr/>
        </p:nvSpPr>
        <p:spPr>
          <a:xfrm>
            <a:off x="7055734" y="3140968"/>
            <a:ext cx="1008112" cy="94903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16" name="Straight Connector 15"/>
          <p:cNvCxnSpPr>
            <a:endCxn id="11" idx="2"/>
          </p:cNvCxnSpPr>
          <p:nvPr/>
        </p:nvCxnSpPr>
        <p:spPr>
          <a:xfrm flipV="1">
            <a:off x="2951995" y="2666453"/>
            <a:ext cx="954565" cy="55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914672" y="2177425"/>
            <a:ext cx="1169496" cy="489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3"/>
          </p:cNvCxnSpPr>
          <p:nvPr/>
        </p:nvCxnSpPr>
        <p:spPr>
          <a:xfrm flipH="1">
            <a:off x="5759241" y="2582864"/>
            <a:ext cx="381314" cy="607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63297" y="3615483"/>
            <a:ext cx="1063101"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Smiley Face 22"/>
          <p:cNvSpPr/>
          <p:nvPr/>
        </p:nvSpPr>
        <p:spPr>
          <a:xfrm>
            <a:off x="7326398" y="4723587"/>
            <a:ext cx="914400" cy="9144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25" name="Straight Connector 24"/>
          <p:cNvCxnSpPr>
            <a:stCxn id="11" idx="5"/>
          </p:cNvCxnSpPr>
          <p:nvPr/>
        </p:nvCxnSpPr>
        <p:spPr>
          <a:xfrm>
            <a:off x="4767037" y="3001986"/>
            <a:ext cx="869462" cy="46948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914672" y="2142148"/>
            <a:ext cx="161384" cy="369332"/>
          </a:xfrm>
          <a:prstGeom prst="rect">
            <a:avLst/>
          </a:prstGeom>
          <a:noFill/>
        </p:spPr>
        <p:txBody>
          <a:bodyPr wrap="square" rtlCol="0">
            <a:spAutoFit/>
          </a:bodyPr>
          <a:lstStyle/>
          <a:p>
            <a:r>
              <a:rPr lang="fr-FR" dirty="0"/>
              <a:t>?</a:t>
            </a:r>
          </a:p>
        </p:txBody>
      </p:sp>
      <p:sp>
        <p:nvSpPr>
          <p:cNvPr id="27" name="TextBox 26"/>
          <p:cNvSpPr txBox="1"/>
          <p:nvPr/>
        </p:nvSpPr>
        <p:spPr>
          <a:xfrm>
            <a:off x="4914672" y="3297210"/>
            <a:ext cx="312906" cy="369332"/>
          </a:xfrm>
          <a:prstGeom prst="rect">
            <a:avLst/>
          </a:prstGeom>
          <a:noFill/>
        </p:spPr>
        <p:txBody>
          <a:bodyPr wrap="none" rtlCol="0">
            <a:spAutoFit/>
          </a:bodyPr>
          <a:lstStyle/>
          <a:p>
            <a:r>
              <a:rPr lang="fr-FR" dirty="0" smtClean="0"/>
              <a:t>?</a:t>
            </a:r>
            <a:endParaRPr lang="fr-FR" dirty="0"/>
          </a:p>
        </p:txBody>
      </p:sp>
    </p:spTree>
    <p:extLst>
      <p:ext uri="{BB962C8B-B14F-4D97-AF65-F5344CB8AC3E}">
        <p14:creationId xmlns:p14="http://schemas.microsoft.com/office/powerpoint/2010/main" val="2294498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2"/>
          </p:nvPr>
        </p:nvSpPr>
        <p:spPr>
          <a:noFill/>
          <a:ln>
            <a:miter lim="800000"/>
            <a:headEnd/>
            <a:tailEnd/>
          </a:ln>
        </p:spPr>
        <p:txBody>
          <a:bodyPr/>
          <a:lstStyle/>
          <a:p>
            <a:fld id="{2EAFB943-25F7-491C-9530-07DEC1C402C4}" type="slidenum">
              <a:rPr lang="en-US" smtClean="0"/>
              <a:pPr/>
              <a:t>50</a:t>
            </a:fld>
            <a:endParaRPr lang="en-US" smtClean="0"/>
          </a:p>
        </p:txBody>
      </p:sp>
      <p:sp>
        <p:nvSpPr>
          <p:cNvPr id="49155" name="Rectangle 2"/>
          <p:cNvSpPr>
            <a:spLocks noGrp="1" noChangeArrowheads="1"/>
          </p:cNvSpPr>
          <p:nvPr>
            <p:ph type="title"/>
          </p:nvPr>
        </p:nvSpPr>
        <p:spPr>
          <a:xfrm>
            <a:off x="685800" y="152400"/>
            <a:ext cx="7772400" cy="1143000"/>
          </a:xfrm>
        </p:spPr>
        <p:txBody>
          <a:bodyPr/>
          <a:lstStyle/>
          <a:p>
            <a:pPr eaLnBrk="1" hangingPunct="1"/>
            <a:r>
              <a:rPr lang="en-US" smtClean="0"/>
              <a:t>Data Encapsulation</a:t>
            </a:r>
          </a:p>
        </p:txBody>
      </p:sp>
      <p:sp>
        <p:nvSpPr>
          <p:cNvPr id="49156" name="Freeform 3"/>
          <p:cNvSpPr>
            <a:spLocks/>
          </p:cNvSpPr>
          <p:nvPr/>
        </p:nvSpPr>
        <p:spPr bwMode="auto">
          <a:xfrm>
            <a:off x="476250" y="5441950"/>
            <a:ext cx="4306888" cy="352425"/>
          </a:xfrm>
          <a:custGeom>
            <a:avLst/>
            <a:gdLst>
              <a:gd name="T0" fmla="*/ 0 w 2713"/>
              <a:gd name="T1" fmla="*/ 0 h 222"/>
              <a:gd name="T2" fmla="*/ 2147483647 w 2713"/>
              <a:gd name="T3" fmla="*/ 2147483647 h 222"/>
              <a:gd name="T4" fmla="*/ 2147483647 w 2713"/>
              <a:gd name="T5" fmla="*/ 2147483647 h 222"/>
              <a:gd name="T6" fmla="*/ 2147483647 w 2713"/>
              <a:gd name="T7" fmla="*/ 2147483647 h 222"/>
              <a:gd name="T8" fmla="*/ 0 w 2713"/>
              <a:gd name="T9" fmla="*/ 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3" h="222">
                <a:moveTo>
                  <a:pt x="0" y="0"/>
                </a:moveTo>
                <a:lnTo>
                  <a:pt x="343" y="222"/>
                </a:lnTo>
                <a:lnTo>
                  <a:pt x="2712" y="216"/>
                </a:lnTo>
                <a:lnTo>
                  <a:pt x="2713" y="6"/>
                </a:lnTo>
                <a:lnTo>
                  <a:pt x="0" y="0"/>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p>
        </p:txBody>
      </p:sp>
      <p:sp>
        <p:nvSpPr>
          <p:cNvPr id="49157" name="Freeform 4"/>
          <p:cNvSpPr>
            <a:spLocks/>
          </p:cNvSpPr>
          <p:nvPr/>
        </p:nvSpPr>
        <p:spPr bwMode="auto">
          <a:xfrm>
            <a:off x="942975" y="3784600"/>
            <a:ext cx="3838575" cy="619125"/>
          </a:xfrm>
          <a:custGeom>
            <a:avLst/>
            <a:gdLst>
              <a:gd name="T0" fmla="*/ 0 w 2418"/>
              <a:gd name="T1" fmla="*/ 2147483647 h 390"/>
              <a:gd name="T2" fmla="*/ 2147483647 w 2418"/>
              <a:gd name="T3" fmla="*/ 2147483647 h 390"/>
              <a:gd name="T4" fmla="*/ 2147483647 w 2418"/>
              <a:gd name="T5" fmla="*/ 2147483647 h 390"/>
              <a:gd name="T6" fmla="*/ 2147483647 w 2418"/>
              <a:gd name="T7" fmla="*/ 0 h 390"/>
              <a:gd name="T8" fmla="*/ 0 w 2418"/>
              <a:gd name="T9" fmla="*/ 2147483647 h 3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18" h="390">
                <a:moveTo>
                  <a:pt x="0" y="90"/>
                </a:moveTo>
                <a:lnTo>
                  <a:pt x="1164" y="390"/>
                </a:lnTo>
                <a:lnTo>
                  <a:pt x="2418" y="390"/>
                </a:lnTo>
                <a:lnTo>
                  <a:pt x="2418" y="0"/>
                </a:lnTo>
                <a:lnTo>
                  <a:pt x="0" y="90"/>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p>
        </p:txBody>
      </p:sp>
      <p:sp>
        <p:nvSpPr>
          <p:cNvPr id="49158" name="Freeform 5"/>
          <p:cNvSpPr>
            <a:spLocks/>
          </p:cNvSpPr>
          <p:nvPr/>
        </p:nvSpPr>
        <p:spPr bwMode="auto">
          <a:xfrm>
            <a:off x="1338263" y="3109913"/>
            <a:ext cx="3424237" cy="533400"/>
          </a:xfrm>
          <a:custGeom>
            <a:avLst/>
            <a:gdLst>
              <a:gd name="T0" fmla="*/ 0 w 2157"/>
              <a:gd name="T1" fmla="*/ 0 h 336"/>
              <a:gd name="T2" fmla="*/ 2147483647 w 2157"/>
              <a:gd name="T3" fmla="*/ 2147483647 h 336"/>
              <a:gd name="T4" fmla="*/ 2147483647 w 2157"/>
              <a:gd name="T5" fmla="*/ 2147483647 h 336"/>
              <a:gd name="T6" fmla="*/ 2147483647 w 2157"/>
              <a:gd name="T7" fmla="*/ 2147483647 h 336"/>
              <a:gd name="T8" fmla="*/ 0 w 2157"/>
              <a:gd name="T9" fmla="*/ 0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7" h="336">
                <a:moveTo>
                  <a:pt x="0" y="0"/>
                </a:moveTo>
                <a:lnTo>
                  <a:pt x="936" y="336"/>
                </a:lnTo>
                <a:lnTo>
                  <a:pt x="2157" y="329"/>
                </a:lnTo>
                <a:lnTo>
                  <a:pt x="2157" y="5"/>
                </a:lnTo>
                <a:lnTo>
                  <a:pt x="0" y="0"/>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p>
        </p:txBody>
      </p:sp>
      <p:sp>
        <p:nvSpPr>
          <p:cNvPr id="49159" name="Freeform 6"/>
          <p:cNvSpPr>
            <a:spLocks/>
          </p:cNvSpPr>
          <p:nvPr/>
        </p:nvSpPr>
        <p:spPr bwMode="auto">
          <a:xfrm>
            <a:off x="2887663" y="2527300"/>
            <a:ext cx="1855787" cy="260350"/>
          </a:xfrm>
          <a:custGeom>
            <a:avLst/>
            <a:gdLst>
              <a:gd name="T0" fmla="*/ 0 w 1169"/>
              <a:gd name="T1" fmla="*/ 2147483647 h 164"/>
              <a:gd name="T2" fmla="*/ 2147483647 w 1169"/>
              <a:gd name="T3" fmla="*/ 2147483647 h 164"/>
              <a:gd name="T4" fmla="*/ 2147483647 w 1169"/>
              <a:gd name="T5" fmla="*/ 2147483647 h 164"/>
              <a:gd name="T6" fmla="*/ 2147483647 w 1169"/>
              <a:gd name="T7" fmla="*/ 0 h 164"/>
              <a:gd name="T8" fmla="*/ 0 w 1169"/>
              <a:gd name="T9" fmla="*/ 2147483647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9" h="164">
                <a:moveTo>
                  <a:pt x="0" y="20"/>
                </a:moveTo>
                <a:lnTo>
                  <a:pt x="108" y="164"/>
                </a:lnTo>
                <a:lnTo>
                  <a:pt x="1169" y="162"/>
                </a:lnTo>
                <a:lnTo>
                  <a:pt x="1169" y="0"/>
                </a:lnTo>
                <a:lnTo>
                  <a:pt x="0" y="20"/>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p>
        </p:txBody>
      </p:sp>
      <p:sp>
        <p:nvSpPr>
          <p:cNvPr id="49160" name="Freeform 7"/>
          <p:cNvSpPr>
            <a:spLocks/>
          </p:cNvSpPr>
          <p:nvPr/>
        </p:nvSpPr>
        <p:spPr bwMode="auto">
          <a:xfrm>
            <a:off x="809625" y="4679950"/>
            <a:ext cx="3971925" cy="447675"/>
          </a:xfrm>
          <a:custGeom>
            <a:avLst/>
            <a:gdLst>
              <a:gd name="T0" fmla="*/ 0 w 2502"/>
              <a:gd name="T1" fmla="*/ 2147483647 h 282"/>
              <a:gd name="T2" fmla="*/ 2147483647 w 2502"/>
              <a:gd name="T3" fmla="*/ 2147483647 h 282"/>
              <a:gd name="T4" fmla="*/ 2147483647 w 2502"/>
              <a:gd name="T5" fmla="*/ 2147483647 h 282"/>
              <a:gd name="T6" fmla="*/ 2147483647 w 2502"/>
              <a:gd name="T7" fmla="*/ 0 h 282"/>
              <a:gd name="T8" fmla="*/ 0 w 2502"/>
              <a:gd name="T9" fmla="*/ 2147483647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2" h="282">
                <a:moveTo>
                  <a:pt x="0" y="12"/>
                </a:moveTo>
                <a:lnTo>
                  <a:pt x="1290" y="282"/>
                </a:lnTo>
                <a:lnTo>
                  <a:pt x="2502" y="276"/>
                </a:lnTo>
                <a:lnTo>
                  <a:pt x="2502" y="0"/>
                </a:lnTo>
                <a:lnTo>
                  <a:pt x="0" y="12"/>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p>
        </p:txBody>
      </p:sp>
      <p:sp>
        <p:nvSpPr>
          <p:cNvPr id="49161" name="Rectangle 8"/>
          <p:cNvSpPr>
            <a:spLocks noChangeArrowheads="1"/>
          </p:cNvSpPr>
          <p:nvPr/>
        </p:nvSpPr>
        <p:spPr bwMode="auto">
          <a:xfrm>
            <a:off x="5305425" y="2438400"/>
            <a:ext cx="1570038" cy="625475"/>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62" name="Text Box 9"/>
          <p:cNvSpPr txBox="1">
            <a:spLocks noChangeArrowheads="1"/>
          </p:cNvSpPr>
          <p:nvPr/>
        </p:nvSpPr>
        <p:spPr bwMode="auto">
          <a:xfrm>
            <a:off x="5405438" y="2570163"/>
            <a:ext cx="1225550" cy="366712"/>
          </a:xfrm>
          <a:prstGeom prst="rect">
            <a:avLst/>
          </a:prstGeom>
          <a:noFill/>
          <a:ln w="28575">
            <a:noFill/>
            <a:miter lim="800000"/>
            <a:headEnd type="none" w="sm" len="sm"/>
            <a:tailEnd type="none" w="sm" len="sm"/>
          </a:ln>
          <a:effectLst/>
        </p:spPr>
        <p:txBody>
          <a:bodyPr wrap="none">
            <a:spAutoFit/>
          </a:bodyPr>
          <a:lstStyle/>
          <a:p>
            <a:pPr algn="l" eaLnBrk="0" hangingPunct="0"/>
            <a:r>
              <a:rPr lang="en-US" b="0" dirty="0">
                <a:latin typeface="Helvetica" pitchFamily="34" charset="0"/>
              </a:rPr>
              <a:t>Transport </a:t>
            </a:r>
          </a:p>
        </p:txBody>
      </p:sp>
      <p:sp>
        <p:nvSpPr>
          <p:cNvPr id="49163" name="Rectangle 10"/>
          <p:cNvSpPr>
            <a:spLocks noChangeArrowheads="1"/>
          </p:cNvSpPr>
          <p:nvPr/>
        </p:nvSpPr>
        <p:spPr bwMode="auto">
          <a:xfrm>
            <a:off x="5305425" y="4216400"/>
            <a:ext cx="1570038" cy="968375"/>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64" name="Text Box 11"/>
          <p:cNvSpPr txBox="1">
            <a:spLocks noChangeArrowheads="1"/>
          </p:cNvSpPr>
          <p:nvPr/>
        </p:nvSpPr>
        <p:spPr bwMode="auto">
          <a:xfrm>
            <a:off x="5456238" y="4498975"/>
            <a:ext cx="1300162" cy="646113"/>
          </a:xfrm>
          <a:prstGeom prst="rect">
            <a:avLst/>
          </a:prstGeom>
          <a:noFill/>
          <a:ln w="28575">
            <a:noFill/>
            <a:miter lim="800000"/>
            <a:headEnd type="none" w="sm" len="sm"/>
            <a:tailEnd type="none" w="sm" len="sm"/>
          </a:ln>
          <a:effectLst/>
        </p:spPr>
        <p:txBody>
          <a:bodyPr wrap="none">
            <a:spAutoFit/>
          </a:bodyPr>
          <a:lstStyle/>
          <a:p>
            <a:pPr algn="l" eaLnBrk="0" hangingPunct="0"/>
            <a:r>
              <a:rPr lang="en-US" b="0">
                <a:latin typeface="Helvetica" pitchFamily="34" charset="0"/>
              </a:rPr>
              <a:t>Liaison de </a:t>
            </a:r>
          </a:p>
          <a:p>
            <a:pPr algn="l" eaLnBrk="0" hangingPunct="0"/>
            <a:r>
              <a:rPr lang="en-US" b="0">
                <a:latin typeface="Helvetica" pitchFamily="34" charset="0"/>
              </a:rPr>
              <a:t>données</a:t>
            </a:r>
          </a:p>
        </p:txBody>
      </p:sp>
      <p:sp>
        <p:nvSpPr>
          <p:cNvPr id="49165" name="Rectangle 12"/>
          <p:cNvSpPr>
            <a:spLocks noChangeArrowheads="1"/>
          </p:cNvSpPr>
          <p:nvPr/>
        </p:nvSpPr>
        <p:spPr bwMode="auto">
          <a:xfrm>
            <a:off x="5305425" y="5448300"/>
            <a:ext cx="1570038" cy="682625"/>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66" name="Text Box 13"/>
          <p:cNvSpPr txBox="1">
            <a:spLocks noChangeArrowheads="1"/>
          </p:cNvSpPr>
          <p:nvPr/>
        </p:nvSpPr>
        <p:spPr bwMode="auto">
          <a:xfrm>
            <a:off x="5475288" y="5594350"/>
            <a:ext cx="1133475" cy="369888"/>
          </a:xfrm>
          <a:prstGeom prst="rect">
            <a:avLst/>
          </a:prstGeom>
          <a:noFill/>
          <a:ln w="28575">
            <a:noFill/>
            <a:miter lim="800000"/>
            <a:headEnd type="none" w="sm" len="sm"/>
            <a:tailEnd type="none" w="sm" len="sm"/>
          </a:ln>
          <a:effectLst/>
        </p:spPr>
        <p:txBody>
          <a:bodyPr wrap="none">
            <a:spAutoFit/>
          </a:bodyPr>
          <a:lstStyle/>
          <a:p>
            <a:pPr algn="l" eaLnBrk="0" hangingPunct="0"/>
            <a:r>
              <a:rPr lang="en-US" b="0">
                <a:latin typeface="Helvetica" pitchFamily="34" charset="0"/>
              </a:rPr>
              <a:t>Physique</a:t>
            </a:r>
          </a:p>
        </p:txBody>
      </p:sp>
      <p:sp>
        <p:nvSpPr>
          <p:cNvPr id="49167" name="Rectangle 14"/>
          <p:cNvSpPr>
            <a:spLocks noChangeArrowheads="1"/>
          </p:cNvSpPr>
          <p:nvPr/>
        </p:nvSpPr>
        <p:spPr bwMode="auto">
          <a:xfrm>
            <a:off x="5305425" y="3276600"/>
            <a:ext cx="1570038" cy="644525"/>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68" name="Text Box 15"/>
          <p:cNvSpPr txBox="1">
            <a:spLocks noChangeArrowheads="1"/>
          </p:cNvSpPr>
          <p:nvPr/>
        </p:nvSpPr>
        <p:spPr bwMode="auto">
          <a:xfrm>
            <a:off x="5487988" y="3417888"/>
            <a:ext cx="979487" cy="369887"/>
          </a:xfrm>
          <a:prstGeom prst="rect">
            <a:avLst/>
          </a:prstGeom>
          <a:noFill/>
          <a:ln w="28575">
            <a:noFill/>
            <a:miter lim="800000"/>
            <a:headEnd type="none" w="sm" len="sm"/>
            <a:tailEnd type="none" w="sm" len="sm"/>
          </a:ln>
          <a:effectLst/>
        </p:spPr>
        <p:txBody>
          <a:bodyPr wrap="none">
            <a:spAutoFit/>
          </a:bodyPr>
          <a:lstStyle/>
          <a:p>
            <a:pPr algn="l" eaLnBrk="0" hangingPunct="0"/>
            <a:r>
              <a:rPr lang="en-US" b="0" dirty="0" err="1">
                <a:latin typeface="Helvetica" pitchFamily="34" charset="0"/>
              </a:rPr>
              <a:t>Réseau</a:t>
            </a:r>
            <a:endParaRPr lang="en-US" b="0" dirty="0">
              <a:latin typeface="Helvetica" pitchFamily="34" charset="0"/>
            </a:endParaRPr>
          </a:p>
        </p:txBody>
      </p:sp>
      <p:sp>
        <p:nvSpPr>
          <p:cNvPr id="49169" name="AutoShape 16"/>
          <p:cNvSpPr>
            <a:spLocks noChangeArrowheads="1"/>
          </p:cNvSpPr>
          <p:nvPr/>
        </p:nvSpPr>
        <p:spPr bwMode="auto">
          <a:xfrm>
            <a:off x="5830888" y="3089275"/>
            <a:ext cx="438150" cy="336550"/>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70" name="Rectangle 17"/>
          <p:cNvSpPr>
            <a:spLocks noChangeArrowheads="1"/>
          </p:cNvSpPr>
          <p:nvPr/>
        </p:nvSpPr>
        <p:spPr bwMode="auto">
          <a:xfrm>
            <a:off x="2843213" y="2178050"/>
            <a:ext cx="1901825" cy="350838"/>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71" name="Text Box 18"/>
          <p:cNvSpPr txBox="1">
            <a:spLocks noChangeArrowheads="1"/>
          </p:cNvSpPr>
          <p:nvPr/>
        </p:nvSpPr>
        <p:spPr bwMode="auto">
          <a:xfrm>
            <a:off x="2782888" y="2174875"/>
            <a:ext cx="2060575" cy="336550"/>
          </a:xfrm>
          <a:prstGeom prst="rect">
            <a:avLst/>
          </a:prstGeom>
          <a:noFill/>
          <a:ln w="38100">
            <a:noFill/>
            <a:miter lim="800000"/>
            <a:headEnd type="none" w="sm" len="sm"/>
            <a:tailEnd type="none" w="sm" len="sm"/>
          </a:ln>
          <a:effectLst/>
        </p:spPr>
        <p:txBody>
          <a:bodyPr anchor="ctr">
            <a:spAutoFit/>
          </a:bodyPr>
          <a:lstStyle/>
          <a:p>
            <a:pPr eaLnBrk="0" hangingPunct="0"/>
            <a:r>
              <a:rPr lang="en-US" sz="1600" b="0">
                <a:latin typeface="Helvetica" pitchFamily="34" charset="0"/>
              </a:rPr>
              <a:t>Upper-Layer Data</a:t>
            </a:r>
          </a:p>
        </p:txBody>
      </p:sp>
      <p:sp>
        <p:nvSpPr>
          <p:cNvPr id="49172" name="Rectangle 19"/>
          <p:cNvSpPr>
            <a:spLocks noChangeArrowheads="1"/>
          </p:cNvSpPr>
          <p:nvPr/>
        </p:nvSpPr>
        <p:spPr bwMode="auto">
          <a:xfrm>
            <a:off x="1416050" y="2782888"/>
            <a:ext cx="3332163" cy="342900"/>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73" name="Text Box 20"/>
          <p:cNvSpPr txBox="1">
            <a:spLocks noChangeArrowheads="1"/>
          </p:cNvSpPr>
          <p:nvPr/>
        </p:nvSpPr>
        <p:spPr bwMode="auto">
          <a:xfrm>
            <a:off x="2522538" y="2773363"/>
            <a:ext cx="2486025" cy="336550"/>
          </a:xfrm>
          <a:prstGeom prst="rect">
            <a:avLst/>
          </a:prstGeom>
          <a:noFill/>
          <a:ln w="38100">
            <a:noFill/>
            <a:miter lim="800000"/>
            <a:headEnd type="none" w="sm" len="sm"/>
            <a:tailEnd type="none" w="sm" len="sm"/>
          </a:ln>
          <a:effectLst/>
        </p:spPr>
        <p:txBody>
          <a:bodyPr anchor="ctr">
            <a:spAutoFit/>
          </a:bodyPr>
          <a:lstStyle/>
          <a:p>
            <a:pPr eaLnBrk="0" hangingPunct="0"/>
            <a:r>
              <a:rPr lang="en-US" sz="1600" b="0">
                <a:latin typeface="Helvetica" pitchFamily="34" charset="0"/>
              </a:rPr>
              <a:t>Upper-Layer Data</a:t>
            </a:r>
          </a:p>
        </p:txBody>
      </p:sp>
      <p:sp>
        <p:nvSpPr>
          <p:cNvPr id="49174" name="Text Box 21"/>
          <p:cNvSpPr txBox="1">
            <a:spLocks noChangeArrowheads="1"/>
          </p:cNvSpPr>
          <p:nvPr/>
        </p:nvSpPr>
        <p:spPr bwMode="auto">
          <a:xfrm>
            <a:off x="1423988" y="2771775"/>
            <a:ext cx="1308100" cy="339725"/>
          </a:xfrm>
          <a:prstGeom prst="rect">
            <a:avLst/>
          </a:prstGeom>
          <a:noFill/>
          <a:ln w="38100">
            <a:noFill/>
            <a:miter lim="800000"/>
            <a:headEnd type="none" w="sm" len="sm"/>
            <a:tailEnd type="none" w="sm" len="sm"/>
          </a:ln>
          <a:effectLst/>
        </p:spPr>
        <p:txBody>
          <a:bodyPr wrap="none" anchor="ctr">
            <a:spAutoFit/>
          </a:bodyPr>
          <a:lstStyle/>
          <a:p>
            <a:pPr eaLnBrk="0" hangingPunct="0"/>
            <a:r>
              <a:rPr lang="en-US" sz="1600" b="0">
                <a:latin typeface="Helvetica" pitchFamily="34" charset="0"/>
              </a:rPr>
              <a:t>En-tête TCP</a:t>
            </a:r>
          </a:p>
        </p:txBody>
      </p:sp>
      <p:sp>
        <p:nvSpPr>
          <p:cNvPr id="49175" name="Line 22"/>
          <p:cNvSpPr>
            <a:spLocks noChangeShapeType="1"/>
          </p:cNvSpPr>
          <p:nvPr/>
        </p:nvSpPr>
        <p:spPr bwMode="auto">
          <a:xfrm>
            <a:off x="2835275" y="2776538"/>
            <a:ext cx="0" cy="342900"/>
          </a:xfrm>
          <a:prstGeom prst="line">
            <a:avLst/>
          </a:prstGeom>
          <a:noFill/>
          <a:ln w="19050">
            <a:solidFill>
              <a:schemeClr val="tx1"/>
            </a:solidFill>
            <a:round/>
            <a:headEnd type="none" w="sm" len="sm"/>
            <a:tailEnd type="none" w="sm" len="sm"/>
          </a:ln>
          <a:effectLst/>
        </p:spPr>
        <p:txBody>
          <a:bodyPr anchor="ctr">
            <a:spAutoFit/>
          </a:bodyPr>
          <a:lstStyle/>
          <a:p>
            <a:endParaRPr lang="en-US"/>
          </a:p>
        </p:txBody>
      </p:sp>
      <p:sp>
        <p:nvSpPr>
          <p:cNvPr id="49176" name="Rectangle 23"/>
          <p:cNvSpPr>
            <a:spLocks noChangeArrowheads="1"/>
          </p:cNvSpPr>
          <p:nvPr/>
        </p:nvSpPr>
        <p:spPr bwMode="auto">
          <a:xfrm>
            <a:off x="958850" y="3605213"/>
            <a:ext cx="3798888" cy="312737"/>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77" name="Text Box 24"/>
          <p:cNvSpPr txBox="1">
            <a:spLocks noChangeArrowheads="1"/>
          </p:cNvSpPr>
          <p:nvPr/>
        </p:nvSpPr>
        <p:spPr bwMode="auto">
          <a:xfrm>
            <a:off x="2894013" y="3597275"/>
            <a:ext cx="1817687" cy="336550"/>
          </a:xfrm>
          <a:prstGeom prst="rect">
            <a:avLst/>
          </a:prstGeom>
          <a:noFill/>
          <a:ln w="38100">
            <a:noFill/>
            <a:miter lim="800000"/>
            <a:headEnd type="none" w="sm" len="sm"/>
            <a:tailEnd type="none" w="sm" len="sm"/>
          </a:ln>
          <a:effectLst/>
        </p:spPr>
        <p:txBody>
          <a:bodyPr anchor="ctr">
            <a:spAutoFit/>
          </a:bodyPr>
          <a:lstStyle/>
          <a:p>
            <a:pPr eaLnBrk="0" hangingPunct="0"/>
            <a:r>
              <a:rPr lang="en-US" sz="1600" b="0">
                <a:latin typeface="Helvetica" pitchFamily="34" charset="0"/>
              </a:rPr>
              <a:t>Données</a:t>
            </a:r>
          </a:p>
        </p:txBody>
      </p:sp>
      <p:sp>
        <p:nvSpPr>
          <p:cNvPr id="49178" name="Text Box 25"/>
          <p:cNvSpPr txBox="1">
            <a:spLocks noChangeArrowheads="1"/>
          </p:cNvSpPr>
          <p:nvPr/>
        </p:nvSpPr>
        <p:spPr bwMode="auto">
          <a:xfrm>
            <a:off x="1635125" y="3595688"/>
            <a:ext cx="1098550" cy="339725"/>
          </a:xfrm>
          <a:prstGeom prst="rect">
            <a:avLst/>
          </a:prstGeom>
          <a:noFill/>
          <a:ln w="38100">
            <a:noFill/>
            <a:miter lim="800000"/>
            <a:headEnd type="none" w="sm" len="sm"/>
            <a:tailEnd type="none" w="sm" len="sm"/>
          </a:ln>
          <a:effectLst/>
        </p:spPr>
        <p:txBody>
          <a:bodyPr wrap="none" anchor="ctr">
            <a:spAutoFit/>
          </a:bodyPr>
          <a:lstStyle/>
          <a:p>
            <a:pPr eaLnBrk="0" hangingPunct="0"/>
            <a:r>
              <a:rPr lang="en-US" sz="1600" b="0">
                <a:latin typeface="Helvetica" pitchFamily="34" charset="0"/>
              </a:rPr>
              <a:t>En-tête IP</a:t>
            </a:r>
          </a:p>
        </p:txBody>
      </p:sp>
      <p:sp>
        <p:nvSpPr>
          <p:cNvPr id="49179" name="Line 26"/>
          <p:cNvSpPr>
            <a:spLocks noChangeShapeType="1"/>
          </p:cNvSpPr>
          <p:nvPr/>
        </p:nvSpPr>
        <p:spPr bwMode="auto">
          <a:xfrm>
            <a:off x="2849563" y="3608388"/>
            <a:ext cx="0" cy="331787"/>
          </a:xfrm>
          <a:prstGeom prst="line">
            <a:avLst/>
          </a:prstGeom>
          <a:noFill/>
          <a:ln w="19050">
            <a:solidFill>
              <a:schemeClr val="tx1"/>
            </a:solidFill>
            <a:round/>
            <a:headEnd type="none" w="sm" len="sm"/>
            <a:tailEnd type="none" w="sm" len="sm"/>
          </a:ln>
          <a:effectLst/>
        </p:spPr>
        <p:txBody>
          <a:bodyPr anchor="ctr">
            <a:spAutoFit/>
          </a:bodyPr>
          <a:lstStyle/>
          <a:p>
            <a:endParaRPr lang="en-US"/>
          </a:p>
        </p:txBody>
      </p:sp>
      <p:sp>
        <p:nvSpPr>
          <p:cNvPr id="49180" name="Rectangle 27"/>
          <p:cNvSpPr>
            <a:spLocks noChangeArrowheads="1"/>
          </p:cNvSpPr>
          <p:nvPr/>
        </p:nvSpPr>
        <p:spPr bwMode="auto">
          <a:xfrm>
            <a:off x="792163" y="4395788"/>
            <a:ext cx="3998912" cy="287337"/>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81" name="Text Box 28"/>
          <p:cNvSpPr txBox="1">
            <a:spLocks noChangeArrowheads="1"/>
          </p:cNvSpPr>
          <p:nvPr/>
        </p:nvSpPr>
        <p:spPr bwMode="auto">
          <a:xfrm>
            <a:off x="2914650" y="4365625"/>
            <a:ext cx="1800225" cy="336550"/>
          </a:xfrm>
          <a:prstGeom prst="rect">
            <a:avLst/>
          </a:prstGeom>
          <a:noFill/>
          <a:ln w="38100">
            <a:noFill/>
            <a:miter lim="800000"/>
            <a:headEnd type="none" w="sm" len="sm"/>
            <a:tailEnd type="none" w="sm" len="sm"/>
          </a:ln>
          <a:effectLst/>
        </p:spPr>
        <p:txBody>
          <a:bodyPr anchor="ctr">
            <a:spAutoFit/>
          </a:bodyPr>
          <a:lstStyle/>
          <a:p>
            <a:pPr eaLnBrk="0" hangingPunct="0"/>
            <a:r>
              <a:rPr lang="en-US" sz="1600" b="0">
                <a:latin typeface="Helvetica" pitchFamily="34" charset="0"/>
              </a:rPr>
              <a:t>Données</a:t>
            </a:r>
          </a:p>
        </p:txBody>
      </p:sp>
      <p:sp>
        <p:nvSpPr>
          <p:cNvPr id="49182" name="Text Box 29"/>
          <p:cNvSpPr txBox="1">
            <a:spLocks noChangeArrowheads="1"/>
          </p:cNvSpPr>
          <p:nvPr/>
        </p:nvSpPr>
        <p:spPr bwMode="auto">
          <a:xfrm>
            <a:off x="1444625" y="4364038"/>
            <a:ext cx="1277938" cy="339725"/>
          </a:xfrm>
          <a:prstGeom prst="rect">
            <a:avLst/>
          </a:prstGeom>
          <a:noFill/>
          <a:ln w="38100">
            <a:noFill/>
            <a:miter lim="800000"/>
            <a:headEnd type="none" w="sm" len="sm"/>
            <a:tailEnd type="none" w="sm" len="sm"/>
          </a:ln>
          <a:effectLst/>
        </p:spPr>
        <p:txBody>
          <a:bodyPr wrap="none" anchor="ctr">
            <a:spAutoFit/>
          </a:bodyPr>
          <a:lstStyle/>
          <a:p>
            <a:pPr eaLnBrk="0" hangingPunct="0"/>
            <a:r>
              <a:rPr lang="en-US" sz="1600" b="0">
                <a:latin typeface="Helvetica" pitchFamily="34" charset="0"/>
              </a:rPr>
              <a:t>En-tête LLC</a:t>
            </a:r>
          </a:p>
        </p:txBody>
      </p:sp>
      <p:sp>
        <p:nvSpPr>
          <p:cNvPr id="49183" name="Line 30"/>
          <p:cNvSpPr>
            <a:spLocks noChangeShapeType="1"/>
          </p:cNvSpPr>
          <p:nvPr/>
        </p:nvSpPr>
        <p:spPr bwMode="auto">
          <a:xfrm>
            <a:off x="2849563" y="4403725"/>
            <a:ext cx="0" cy="274638"/>
          </a:xfrm>
          <a:prstGeom prst="line">
            <a:avLst/>
          </a:prstGeom>
          <a:noFill/>
          <a:ln w="19050">
            <a:solidFill>
              <a:schemeClr val="tx1"/>
            </a:solidFill>
            <a:round/>
            <a:headEnd type="none" w="sm" len="sm"/>
            <a:tailEnd type="none" w="sm" len="sm"/>
          </a:ln>
          <a:effectLst/>
        </p:spPr>
        <p:txBody>
          <a:bodyPr anchor="ctr">
            <a:spAutoFit/>
          </a:bodyPr>
          <a:lstStyle/>
          <a:p>
            <a:endParaRPr lang="en-US"/>
          </a:p>
        </p:txBody>
      </p:sp>
      <p:sp>
        <p:nvSpPr>
          <p:cNvPr id="49184" name="Rectangle 31"/>
          <p:cNvSpPr>
            <a:spLocks noChangeArrowheads="1"/>
          </p:cNvSpPr>
          <p:nvPr/>
        </p:nvSpPr>
        <p:spPr bwMode="auto">
          <a:xfrm>
            <a:off x="1035050" y="5781675"/>
            <a:ext cx="3736975" cy="360363"/>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85" name="Text Box 32"/>
          <p:cNvSpPr txBox="1">
            <a:spLocks noChangeArrowheads="1"/>
          </p:cNvSpPr>
          <p:nvPr/>
        </p:nvSpPr>
        <p:spPr bwMode="auto">
          <a:xfrm>
            <a:off x="1779588" y="5807075"/>
            <a:ext cx="2325687" cy="336550"/>
          </a:xfrm>
          <a:prstGeom prst="rect">
            <a:avLst/>
          </a:prstGeom>
          <a:noFill/>
          <a:ln w="38100">
            <a:noFill/>
            <a:miter lim="800000"/>
            <a:headEnd type="none" w="sm" len="sm"/>
            <a:tailEnd type="none" w="sm" len="sm"/>
          </a:ln>
          <a:effectLst/>
        </p:spPr>
        <p:txBody>
          <a:bodyPr wrap="none" anchor="ctr">
            <a:spAutoFit/>
          </a:bodyPr>
          <a:lstStyle/>
          <a:p>
            <a:pPr eaLnBrk="0" hangingPunct="0"/>
            <a:r>
              <a:rPr lang="en-US" sz="1600" b="0">
                <a:latin typeface="Helvetica" pitchFamily="34" charset="0"/>
              </a:rPr>
              <a:t>0101110101001000010</a:t>
            </a:r>
          </a:p>
        </p:txBody>
      </p:sp>
      <p:sp>
        <p:nvSpPr>
          <p:cNvPr id="49186" name="Rectangle 33"/>
          <p:cNvSpPr>
            <a:spLocks noChangeArrowheads="1"/>
          </p:cNvSpPr>
          <p:nvPr/>
        </p:nvSpPr>
        <p:spPr bwMode="auto">
          <a:xfrm>
            <a:off x="463550" y="5121275"/>
            <a:ext cx="4327525" cy="303213"/>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87" name="Text Box 34"/>
          <p:cNvSpPr txBox="1">
            <a:spLocks noChangeArrowheads="1"/>
          </p:cNvSpPr>
          <p:nvPr/>
        </p:nvSpPr>
        <p:spPr bwMode="auto">
          <a:xfrm>
            <a:off x="2968625" y="5102225"/>
            <a:ext cx="1692275" cy="336550"/>
          </a:xfrm>
          <a:prstGeom prst="rect">
            <a:avLst/>
          </a:prstGeom>
          <a:noFill/>
          <a:ln w="38100">
            <a:noFill/>
            <a:miter lim="800000"/>
            <a:headEnd type="none" w="sm" len="sm"/>
            <a:tailEnd type="none" w="sm" len="sm"/>
          </a:ln>
          <a:effectLst/>
        </p:spPr>
        <p:txBody>
          <a:bodyPr anchor="ctr">
            <a:spAutoFit/>
          </a:bodyPr>
          <a:lstStyle/>
          <a:p>
            <a:pPr eaLnBrk="0" hangingPunct="0"/>
            <a:r>
              <a:rPr lang="en-US" sz="1600" b="0">
                <a:latin typeface="Helvetica" pitchFamily="34" charset="0"/>
              </a:rPr>
              <a:t>Données</a:t>
            </a:r>
          </a:p>
        </p:txBody>
      </p:sp>
      <p:sp>
        <p:nvSpPr>
          <p:cNvPr id="49188" name="Text Box 35"/>
          <p:cNvSpPr txBox="1">
            <a:spLocks noChangeArrowheads="1"/>
          </p:cNvSpPr>
          <p:nvPr/>
        </p:nvSpPr>
        <p:spPr bwMode="auto">
          <a:xfrm>
            <a:off x="1368425" y="5100638"/>
            <a:ext cx="1360488" cy="339725"/>
          </a:xfrm>
          <a:prstGeom prst="rect">
            <a:avLst/>
          </a:prstGeom>
          <a:noFill/>
          <a:ln w="38100">
            <a:noFill/>
            <a:miter lim="800000"/>
            <a:headEnd type="none" w="sm" len="sm"/>
            <a:tailEnd type="none" w="sm" len="sm"/>
          </a:ln>
          <a:effectLst/>
        </p:spPr>
        <p:txBody>
          <a:bodyPr wrap="none" anchor="ctr">
            <a:spAutoFit/>
          </a:bodyPr>
          <a:lstStyle/>
          <a:p>
            <a:pPr eaLnBrk="0" hangingPunct="0"/>
            <a:r>
              <a:rPr lang="en-US" sz="1600" b="0">
                <a:latin typeface="Helvetica" pitchFamily="34" charset="0"/>
              </a:rPr>
              <a:t>En-tête MAC</a:t>
            </a:r>
          </a:p>
        </p:txBody>
      </p:sp>
      <p:sp>
        <p:nvSpPr>
          <p:cNvPr id="49189" name="Line 36"/>
          <p:cNvSpPr>
            <a:spLocks noChangeShapeType="1"/>
          </p:cNvSpPr>
          <p:nvPr/>
        </p:nvSpPr>
        <p:spPr bwMode="auto">
          <a:xfrm>
            <a:off x="2849563" y="5140325"/>
            <a:ext cx="0" cy="288925"/>
          </a:xfrm>
          <a:prstGeom prst="line">
            <a:avLst/>
          </a:prstGeom>
          <a:noFill/>
          <a:ln w="19050">
            <a:solidFill>
              <a:schemeClr val="tx1"/>
            </a:solidFill>
            <a:round/>
            <a:headEnd type="none" w="sm" len="sm"/>
            <a:tailEnd type="none" w="sm" len="sm"/>
          </a:ln>
          <a:effectLst/>
        </p:spPr>
        <p:txBody>
          <a:bodyPr anchor="ctr">
            <a:spAutoFit/>
          </a:bodyPr>
          <a:lstStyle/>
          <a:p>
            <a:endParaRPr lang="en-US"/>
          </a:p>
        </p:txBody>
      </p:sp>
      <p:sp>
        <p:nvSpPr>
          <p:cNvPr id="49190" name="AutoShape 37"/>
          <p:cNvSpPr>
            <a:spLocks noChangeArrowheads="1"/>
          </p:cNvSpPr>
          <p:nvPr/>
        </p:nvSpPr>
        <p:spPr bwMode="auto">
          <a:xfrm>
            <a:off x="3590925" y="1717675"/>
            <a:ext cx="438150" cy="400050"/>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p:spPr>
        <p:txBody>
          <a:bodyPr anchor="ctr">
            <a:spAutoFit/>
          </a:bodyPr>
          <a:lstStyle/>
          <a:p>
            <a:endParaRPr lang="fr-FR"/>
          </a:p>
        </p:txBody>
      </p:sp>
      <p:pic>
        <p:nvPicPr>
          <p:cNvPr id="49191" name="Picture 38"/>
          <p:cNvPicPr>
            <a:picLocks noChangeArrowheads="1"/>
          </p:cNvPicPr>
          <p:nvPr/>
        </p:nvPicPr>
        <p:blipFill>
          <a:blip r:embed="rId2"/>
          <a:srcRect/>
          <a:stretch>
            <a:fillRect/>
          </a:stretch>
        </p:blipFill>
        <p:spPr bwMode="auto">
          <a:xfrm>
            <a:off x="3476625" y="1295400"/>
            <a:ext cx="731838" cy="571500"/>
          </a:xfrm>
          <a:prstGeom prst="rect">
            <a:avLst/>
          </a:prstGeom>
          <a:noFill/>
          <a:ln w="12700">
            <a:noFill/>
            <a:miter lim="800000"/>
            <a:headEnd/>
            <a:tailEnd/>
          </a:ln>
          <a:effectLst/>
        </p:spPr>
      </p:pic>
      <p:sp>
        <p:nvSpPr>
          <p:cNvPr id="49192" name="Rectangle 39"/>
          <p:cNvSpPr>
            <a:spLocks noChangeArrowheads="1"/>
          </p:cNvSpPr>
          <p:nvPr/>
        </p:nvSpPr>
        <p:spPr bwMode="auto">
          <a:xfrm>
            <a:off x="5280025" y="1352550"/>
            <a:ext cx="1570038" cy="339725"/>
          </a:xfrm>
          <a:prstGeom prst="rect">
            <a:avLst/>
          </a:prstGeom>
          <a:solidFill>
            <a:srgbClr val="CCFF66"/>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93" name="Rectangle 40"/>
          <p:cNvSpPr>
            <a:spLocks noChangeArrowheads="1"/>
          </p:cNvSpPr>
          <p:nvPr/>
        </p:nvSpPr>
        <p:spPr bwMode="auto">
          <a:xfrm>
            <a:off x="5273675" y="1720850"/>
            <a:ext cx="1573213" cy="358775"/>
          </a:xfrm>
          <a:prstGeom prst="rect">
            <a:avLst/>
          </a:prstGeom>
          <a:solidFill>
            <a:srgbClr val="CCFF66"/>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94" name="Text Box 41"/>
          <p:cNvSpPr txBox="1">
            <a:spLocks noChangeArrowheads="1"/>
          </p:cNvSpPr>
          <p:nvPr/>
        </p:nvSpPr>
        <p:spPr bwMode="auto">
          <a:xfrm>
            <a:off x="5275263" y="1728788"/>
            <a:ext cx="1487487" cy="336550"/>
          </a:xfrm>
          <a:prstGeom prst="rect">
            <a:avLst/>
          </a:prstGeom>
          <a:noFill/>
          <a:ln w="28575">
            <a:noFill/>
            <a:miter lim="800000"/>
            <a:headEnd type="none" w="sm" len="sm"/>
            <a:tailEnd type="none" w="sm" len="sm"/>
          </a:ln>
          <a:effectLst/>
        </p:spPr>
        <p:txBody>
          <a:bodyPr>
            <a:spAutoFit/>
          </a:bodyPr>
          <a:lstStyle/>
          <a:p>
            <a:pPr algn="l" eaLnBrk="0" hangingPunct="0"/>
            <a:r>
              <a:rPr lang="en-US" sz="1600" b="0">
                <a:latin typeface="Helvetica" pitchFamily="34" charset="0"/>
              </a:rPr>
              <a:t>Presentation</a:t>
            </a:r>
          </a:p>
        </p:txBody>
      </p:sp>
      <p:sp>
        <p:nvSpPr>
          <p:cNvPr id="49195" name="Text Box 42"/>
          <p:cNvSpPr txBox="1">
            <a:spLocks noChangeArrowheads="1"/>
          </p:cNvSpPr>
          <p:nvPr/>
        </p:nvSpPr>
        <p:spPr bwMode="auto">
          <a:xfrm>
            <a:off x="5373688" y="1344613"/>
            <a:ext cx="1174750" cy="336550"/>
          </a:xfrm>
          <a:prstGeom prst="rect">
            <a:avLst/>
          </a:prstGeom>
          <a:noFill/>
          <a:ln w="28575">
            <a:noFill/>
            <a:miter lim="800000"/>
            <a:headEnd type="none" w="sm" len="sm"/>
            <a:tailEnd type="none" w="sm" len="sm"/>
          </a:ln>
          <a:effectLst/>
        </p:spPr>
        <p:txBody>
          <a:bodyPr wrap="none">
            <a:spAutoFit/>
          </a:bodyPr>
          <a:lstStyle/>
          <a:p>
            <a:pPr algn="l" eaLnBrk="0" hangingPunct="0"/>
            <a:r>
              <a:rPr lang="en-US" sz="1600" b="0">
                <a:latin typeface="Helvetica" pitchFamily="34" charset="0"/>
              </a:rPr>
              <a:t>Application</a:t>
            </a:r>
          </a:p>
        </p:txBody>
      </p:sp>
      <p:sp>
        <p:nvSpPr>
          <p:cNvPr id="49196" name="Rectangle 43"/>
          <p:cNvSpPr>
            <a:spLocks noChangeArrowheads="1"/>
          </p:cNvSpPr>
          <p:nvPr/>
        </p:nvSpPr>
        <p:spPr bwMode="auto">
          <a:xfrm>
            <a:off x="5280025" y="2095500"/>
            <a:ext cx="1570038" cy="320675"/>
          </a:xfrm>
          <a:prstGeom prst="rect">
            <a:avLst/>
          </a:prstGeom>
          <a:solidFill>
            <a:srgbClr val="CCFF66"/>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197" name="Text Box 44"/>
          <p:cNvSpPr txBox="1">
            <a:spLocks noChangeArrowheads="1"/>
          </p:cNvSpPr>
          <p:nvPr/>
        </p:nvSpPr>
        <p:spPr bwMode="auto">
          <a:xfrm>
            <a:off x="5538788" y="2078038"/>
            <a:ext cx="904875" cy="336550"/>
          </a:xfrm>
          <a:prstGeom prst="rect">
            <a:avLst/>
          </a:prstGeom>
          <a:noFill/>
          <a:ln w="28575">
            <a:noFill/>
            <a:miter lim="800000"/>
            <a:headEnd type="none" w="sm" len="sm"/>
            <a:tailEnd type="none" w="sm" len="sm"/>
          </a:ln>
          <a:effectLst/>
        </p:spPr>
        <p:txBody>
          <a:bodyPr wrap="none">
            <a:spAutoFit/>
          </a:bodyPr>
          <a:lstStyle/>
          <a:p>
            <a:pPr algn="l" eaLnBrk="0" hangingPunct="0"/>
            <a:r>
              <a:rPr lang="en-US" sz="1600" b="0">
                <a:latin typeface="Helvetica" pitchFamily="34" charset="0"/>
              </a:rPr>
              <a:t>Session</a:t>
            </a:r>
          </a:p>
        </p:txBody>
      </p:sp>
      <p:sp>
        <p:nvSpPr>
          <p:cNvPr id="49198" name="Text Box 45"/>
          <p:cNvSpPr txBox="1">
            <a:spLocks noChangeArrowheads="1"/>
          </p:cNvSpPr>
          <p:nvPr/>
        </p:nvSpPr>
        <p:spPr bwMode="auto">
          <a:xfrm>
            <a:off x="7510463" y="2582863"/>
            <a:ext cx="1098550" cy="366712"/>
          </a:xfrm>
          <a:prstGeom prst="rect">
            <a:avLst/>
          </a:prstGeom>
          <a:noFill/>
          <a:ln w="28575">
            <a:noFill/>
            <a:miter lim="800000"/>
            <a:headEnd type="none" w="sm" len="sm"/>
            <a:tailEnd type="none" w="sm" len="sm"/>
          </a:ln>
          <a:effectLst/>
        </p:spPr>
        <p:txBody>
          <a:bodyPr wrap="none">
            <a:spAutoFit/>
          </a:bodyPr>
          <a:lstStyle/>
          <a:p>
            <a:pPr algn="l" eaLnBrk="0" hangingPunct="0"/>
            <a:r>
              <a:rPr lang="en-US" b="0" dirty="0">
                <a:latin typeface="Helvetica" pitchFamily="34" charset="0"/>
              </a:rPr>
              <a:t>Segment</a:t>
            </a:r>
          </a:p>
        </p:txBody>
      </p:sp>
      <p:sp>
        <p:nvSpPr>
          <p:cNvPr id="49199" name="Text Box 46"/>
          <p:cNvSpPr txBox="1">
            <a:spLocks noChangeArrowheads="1"/>
          </p:cNvSpPr>
          <p:nvPr/>
        </p:nvSpPr>
        <p:spPr bwMode="auto">
          <a:xfrm>
            <a:off x="7510463" y="3427413"/>
            <a:ext cx="915987" cy="369887"/>
          </a:xfrm>
          <a:prstGeom prst="rect">
            <a:avLst/>
          </a:prstGeom>
          <a:noFill/>
          <a:ln w="28575">
            <a:noFill/>
            <a:miter lim="800000"/>
            <a:headEnd type="none" w="sm" len="sm"/>
            <a:tailEnd type="none" w="sm" len="sm"/>
          </a:ln>
          <a:effectLst/>
        </p:spPr>
        <p:txBody>
          <a:bodyPr wrap="none">
            <a:spAutoFit/>
          </a:bodyPr>
          <a:lstStyle/>
          <a:p>
            <a:pPr algn="l" eaLnBrk="0" hangingPunct="0"/>
            <a:r>
              <a:rPr lang="en-US" b="0" dirty="0" err="1">
                <a:latin typeface="Helvetica" pitchFamily="34" charset="0"/>
              </a:rPr>
              <a:t>Paquet</a:t>
            </a:r>
            <a:endParaRPr lang="en-US" b="0" dirty="0">
              <a:latin typeface="Helvetica" pitchFamily="34" charset="0"/>
            </a:endParaRPr>
          </a:p>
        </p:txBody>
      </p:sp>
      <p:sp>
        <p:nvSpPr>
          <p:cNvPr id="49200" name="Text Box 47"/>
          <p:cNvSpPr txBox="1">
            <a:spLocks noChangeArrowheads="1"/>
          </p:cNvSpPr>
          <p:nvPr/>
        </p:nvSpPr>
        <p:spPr bwMode="auto">
          <a:xfrm>
            <a:off x="7510463" y="5689600"/>
            <a:ext cx="565150" cy="366713"/>
          </a:xfrm>
          <a:prstGeom prst="rect">
            <a:avLst/>
          </a:prstGeom>
          <a:noFill/>
          <a:ln w="28575">
            <a:noFill/>
            <a:miter lim="800000"/>
            <a:headEnd type="none" w="sm" len="sm"/>
            <a:tailEnd type="none" w="sm" len="sm"/>
          </a:ln>
          <a:effectLst/>
        </p:spPr>
        <p:txBody>
          <a:bodyPr wrap="none">
            <a:spAutoFit/>
          </a:bodyPr>
          <a:lstStyle/>
          <a:p>
            <a:pPr algn="l" eaLnBrk="0" hangingPunct="0"/>
            <a:r>
              <a:rPr lang="en-US" b="0" dirty="0">
                <a:latin typeface="Helvetica" pitchFamily="34" charset="0"/>
              </a:rPr>
              <a:t>Bits</a:t>
            </a:r>
          </a:p>
        </p:txBody>
      </p:sp>
      <p:sp>
        <p:nvSpPr>
          <p:cNvPr id="49201" name="Text Box 48"/>
          <p:cNvSpPr txBox="1">
            <a:spLocks noChangeArrowheads="1"/>
          </p:cNvSpPr>
          <p:nvPr/>
        </p:nvSpPr>
        <p:spPr bwMode="auto">
          <a:xfrm>
            <a:off x="7491413" y="4546600"/>
            <a:ext cx="842962" cy="369888"/>
          </a:xfrm>
          <a:prstGeom prst="rect">
            <a:avLst/>
          </a:prstGeom>
          <a:noFill/>
          <a:ln w="28575">
            <a:noFill/>
            <a:miter lim="800000"/>
            <a:headEnd type="none" w="sm" len="sm"/>
            <a:tailEnd type="none" w="sm" len="sm"/>
          </a:ln>
          <a:effectLst/>
        </p:spPr>
        <p:txBody>
          <a:bodyPr wrap="none">
            <a:spAutoFit/>
          </a:bodyPr>
          <a:lstStyle/>
          <a:p>
            <a:pPr algn="l" eaLnBrk="0" hangingPunct="0"/>
            <a:r>
              <a:rPr lang="en-US" b="0" dirty="0" err="1">
                <a:latin typeface="Helvetica" pitchFamily="34" charset="0"/>
              </a:rPr>
              <a:t>Trame</a:t>
            </a:r>
            <a:endParaRPr lang="en-US" b="0" dirty="0">
              <a:latin typeface="Helvetica" pitchFamily="34" charset="0"/>
            </a:endParaRPr>
          </a:p>
        </p:txBody>
      </p:sp>
      <p:sp>
        <p:nvSpPr>
          <p:cNvPr id="49202" name="Text Box 49"/>
          <p:cNvSpPr txBox="1">
            <a:spLocks noChangeArrowheads="1"/>
          </p:cNvSpPr>
          <p:nvPr/>
        </p:nvSpPr>
        <p:spPr bwMode="auto">
          <a:xfrm>
            <a:off x="7510463" y="1900238"/>
            <a:ext cx="1449387" cy="396875"/>
          </a:xfrm>
          <a:prstGeom prst="rect">
            <a:avLst/>
          </a:prstGeom>
          <a:noFill/>
          <a:ln w="38100">
            <a:noFill/>
            <a:miter lim="800000"/>
            <a:headEnd type="none" w="sm" len="sm"/>
            <a:tailEnd type="none" w="sm" len="sm"/>
          </a:ln>
          <a:effectLst/>
        </p:spPr>
        <p:txBody>
          <a:bodyPr anchor="ctr">
            <a:spAutoFit/>
          </a:bodyPr>
          <a:lstStyle/>
          <a:p>
            <a:pPr algn="l" eaLnBrk="0" hangingPunct="0"/>
            <a:r>
              <a:rPr lang="en-US" sz="2000" b="0">
                <a:latin typeface="Helvetica" pitchFamily="34" charset="0"/>
              </a:rPr>
              <a:t>PDU</a:t>
            </a:r>
          </a:p>
        </p:txBody>
      </p:sp>
      <p:grpSp>
        <p:nvGrpSpPr>
          <p:cNvPr id="2" name="Group 50"/>
          <p:cNvGrpSpPr>
            <a:grpSpLocks/>
          </p:cNvGrpSpPr>
          <p:nvPr/>
        </p:nvGrpSpPr>
        <p:grpSpPr bwMode="auto">
          <a:xfrm>
            <a:off x="4633913" y="5116513"/>
            <a:ext cx="754062" cy="336550"/>
            <a:chOff x="2476" y="3783"/>
            <a:chExt cx="475" cy="291"/>
          </a:xfrm>
        </p:grpSpPr>
        <p:sp>
          <p:nvSpPr>
            <p:cNvPr id="49213" name="Rectangle 51"/>
            <p:cNvSpPr>
              <a:spLocks noChangeArrowheads="1"/>
            </p:cNvSpPr>
            <p:nvPr/>
          </p:nvSpPr>
          <p:spPr bwMode="auto">
            <a:xfrm>
              <a:off x="2573" y="3792"/>
              <a:ext cx="274" cy="259"/>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214" name="Text Box 52"/>
            <p:cNvSpPr txBox="1">
              <a:spLocks noChangeArrowheads="1"/>
            </p:cNvSpPr>
            <p:nvPr/>
          </p:nvSpPr>
          <p:spPr bwMode="auto">
            <a:xfrm>
              <a:off x="2476" y="3783"/>
              <a:ext cx="475" cy="291"/>
            </a:xfrm>
            <a:prstGeom prst="rect">
              <a:avLst/>
            </a:prstGeom>
            <a:noFill/>
            <a:ln w="38100">
              <a:noFill/>
              <a:miter lim="800000"/>
              <a:headEnd type="none" w="sm" len="sm"/>
              <a:tailEnd type="none" w="sm" len="sm"/>
            </a:ln>
            <a:effectLst/>
          </p:spPr>
          <p:txBody>
            <a:bodyPr anchor="ctr">
              <a:spAutoFit/>
            </a:bodyPr>
            <a:lstStyle/>
            <a:p>
              <a:pPr eaLnBrk="0" hangingPunct="0"/>
              <a:r>
                <a:rPr lang="en-US" sz="1600" b="0">
                  <a:latin typeface="Helvetica" pitchFamily="34" charset="0"/>
                </a:rPr>
                <a:t>FCS</a:t>
              </a:r>
            </a:p>
          </p:txBody>
        </p:sp>
      </p:grpSp>
      <p:grpSp>
        <p:nvGrpSpPr>
          <p:cNvPr id="3" name="Group 53"/>
          <p:cNvGrpSpPr>
            <a:grpSpLocks/>
          </p:cNvGrpSpPr>
          <p:nvPr/>
        </p:nvGrpSpPr>
        <p:grpSpPr bwMode="auto">
          <a:xfrm>
            <a:off x="4633913" y="4381500"/>
            <a:ext cx="754062" cy="336550"/>
            <a:chOff x="2476" y="3777"/>
            <a:chExt cx="475" cy="304"/>
          </a:xfrm>
        </p:grpSpPr>
        <p:sp>
          <p:nvSpPr>
            <p:cNvPr id="49211" name="Rectangle 54"/>
            <p:cNvSpPr>
              <a:spLocks noChangeArrowheads="1"/>
            </p:cNvSpPr>
            <p:nvPr/>
          </p:nvSpPr>
          <p:spPr bwMode="auto">
            <a:xfrm>
              <a:off x="2573" y="3792"/>
              <a:ext cx="274" cy="259"/>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212" name="Text Box 55"/>
            <p:cNvSpPr txBox="1">
              <a:spLocks noChangeArrowheads="1"/>
            </p:cNvSpPr>
            <p:nvPr/>
          </p:nvSpPr>
          <p:spPr bwMode="auto">
            <a:xfrm>
              <a:off x="2476" y="3777"/>
              <a:ext cx="475" cy="304"/>
            </a:xfrm>
            <a:prstGeom prst="rect">
              <a:avLst/>
            </a:prstGeom>
            <a:noFill/>
            <a:ln w="38100">
              <a:noFill/>
              <a:miter lim="800000"/>
              <a:headEnd type="none" w="sm" len="sm"/>
              <a:tailEnd type="none" w="sm" len="sm"/>
            </a:ln>
            <a:effectLst/>
          </p:spPr>
          <p:txBody>
            <a:bodyPr anchor="ctr">
              <a:spAutoFit/>
            </a:bodyPr>
            <a:lstStyle/>
            <a:p>
              <a:pPr eaLnBrk="0" hangingPunct="0"/>
              <a:r>
                <a:rPr lang="en-US" sz="1600" b="0">
                  <a:latin typeface="Helvetica" pitchFamily="34" charset="0"/>
                </a:rPr>
                <a:t>FCS</a:t>
              </a:r>
            </a:p>
          </p:txBody>
        </p:sp>
      </p:grpSp>
      <p:sp>
        <p:nvSpPr>
          <p:cNvPr id="49205" name="AutoShape 56"/>
          <p:cNvSpPr>
            <a:spLocks noChangeArrowheads="1"/>
          </p:cNvSpPr>
          <p:nvPr/>
        </p:nvSpPr>
        <p:spPr bwMode="auto">
          <a:xfrm>
            <a:off x="5830888" y="3863975"/>
            <a:ext cx="438150" cy="336550"/>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206" name="AutoShape 57"/>
          <p:cNvSpPr>
            <a:spLocks noChangeArrowheads="1"/>
          </p:cNvSpPr>
          <p:nvPr/>
        </p:nvSpPr>
        <p:spPr bwMode="auto">
          <a:xfrm>
            <a:off x="5830888" y="5119688"/>
            <a:ext cx="438150" cy="312737"/>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49207" name="AutoShape 58"/>
          <p:cNvSpPr>
            <a:spLocks noChangeArrowheads="1"/>
          </p:cNvSpPr>
          <p:nvPr/>
        </p:nvSpPr>
        <p:spPr bwMode="auto">
          <a:xfrm>
            <a:off x="6900863" y="2436813"/>
            <a:ext cx="533400" cy="641350"/>
          </a:xfrm>
          <a:prstGeom prst="homePlate">
            <a:avLst>
              <a:gd name="adj" fmla="val 25000"/>
            </a:avLst>
          </a:prstGeom>
          <a:gradFill rotWithShape="0">
            <a:gsLst>
              <a:gs pos="0">
                <a:srgbClr val="FFCC99"/>
              </a:gs>
              <a:gs pos="100000">
                <a:srgbClr val="765E47"/>
              </a:gs>
            </a:gsLst>
            <a:lin ang="0" scaled="1"/>
          </a:gradFill>
          <a:ln w="6350">
            <a:solidFill>
              <a:schemeClr val="tx1"/>
            </a:solidFill>
            <a:miter lim="800000"/>
            <a:headEnd/>
            <a:tailEnd/>
          </a:ln>
          <a:effectLst>
            <a:outerShdw dist="35921" dir="2700000" algn="ctr" rotWithShape="0">
              <a:schemeClr val="bg2"/>
            </a:outerShdw>
          </a:effectLst>
        </p:spPr>
        <p:txBody>
          <a:bodyPr wrap="none" anchor="ctr"/>
          <a:lstStyle/>
          <a:p>
            <a:endParaRPr lang="fr-FR"/>
          </a:p>
        </p:txBody>
      </p:sp>
      <p:sp>
        <p:nvSpPr>
          <p:cNvPr id="49208" name="AutoShape 59"/>
          <p:cNvSpPr>
            <a:spLocks noChangeArrowheads="1"/>
          </p:cNvSpPr>
          <p:nvPr/>
        </p:nvSpPr>
        <p:spPr bwMode="auto">
          <a:xfrm>
            <a:off x="6897688" y="5446713"/>
            <a:ext cx="533400" cy="706437"/>
          </a:xfrm>
          <a:prstGeom prst="homePlate">
            <a:avLst>
              <a:gd name="adj" fmla="val 25000"/>
            </a:avLst>
          </a:prstGeom>
          <a:gradFill rotWithShape="0">
            <a:gsLst>
              <a:gs pos="0">
                <a:srgbClr val="FFCC99"/>
              </a:gs>
              <a:gs pos="100000">
                <a:srgbClr val="765E47"/>
              </a:gs>
            </a:gsLst>
            <a:lin ang="0" scaled="1"/>
          </a:gradFill>
          <a:ln w="6350">
            <a:solidFill>
              <a:schemeClr val="tx1"/>
            </a:solidFill>
            <a:miter lim="800000"/>
            <a:headEnd/>
            <a:tailEnd/>
          </a:ln>
          <a:effectLst>
            <a:outerShdw dist="35921" dir="2700000" algn="ctr" rotWithShape="0">
              <a:schemeClr val="bg2"/>
            </a:outerShdw>
          </a:effectLst>
        </p:spPr>
        <p:txBody>
          <a:bodyPr wrap="none" anchor="ctr"/>
          <a:lstStyle/>
          <a:p>
            <a:endParaRPr lang="fr-FR"/>
          </a:p>
        </p:txBody>
      </p:sp>
      <p:sp>
        <p:nvSpPr>
          <p:cNvPr id="49209" name="AutoShape 60"/>
          <p:cNvSpPr>
            <a:spLocks noChangeArrowheads="1"/>
          </p:cNvSpPr>
          <p:nvPr/>
        </p:nvSpPr>
        <p:spPr bwMode="auto">
          <a:xfrm>
            <a:off x="6891338" y="3270250"/>
            <a:ext cx="533400" cy="666750"/>
          </a:xfrm>
          <a:prstGeom prst="homePlate">
            <a:avLst>
              <a:gd name="adj" fmla="val 25000"/>
            </a:avLst>
          </a:prstGeom>
          <a:gradFill rotWithShape="0">
            <a:gsLst>
              <a:gs pos="0">
                <a:srgbClr val="FFCC99"/>
              </a:gs>
              <a:gs pos="100000">
                <a:srgbClr val="765E47"/>
              </a:gs>
            </a:gsLst>
            <a:lin ang="0" scaled="1"/>
          </a:gradFill>
          <a:ln w="6350">
            <a:solidFill>
              <a:schemeClr val="tx1"/>
            </a:solidFill>
            <a:miter lim="800000"/>
            <a:headEnd/>
            <a:tailEnd/>
          </a:ln>
          <a:effectLst>
            <a:outerShdw dist="35921" dir="2700000" algn="ctr" rotWithShape="0">
              <a:schemeClr val="bg2"/>
            </a:outerShdw>
          </a:effectLst>
        </p:spPr>
        <p:txBody>
          <a:bodyPr wrap="none" anchor="ctr"/>
          <a:lstStyle/>
          <a:p>
            <a:endParaRPr lang="fr-FR"/>
          </a:p>
        </p:txBody>
      </p:sp>
      <p:sp>
        <p:nvSpPr>
          <p:cNvPr id="49210" name="AutoShape 61"/>
          <p:cNvSpPr>
            <a:spLocks noChangeArrowheads="1"/>
          </p:cNvSpPr>
          <p:nvPr/>
        </p:nvSpPr>
        <p:spPr bwMode="auto">
          <a:xfrm>
            <a:off x="6888163" y="4210050"/>
            <a:ext cx="533400" cy="993775"/>
          </a:xfrm>
          <a:prstGeom prst="homePlate">
            <a:avLst>
              <a:gd name="adj" fmla="val 25000"/>
            </a:avLst>
          </a:prstGeom>
          <a:gradFill rotWithShape="0">
            <a:gsLst>
              <a:gs pos="0">
                <a:srgbClr val="FFCC99"/>
              </a:gs>
              <a:gs pos="100000">
                <a:srgbClr val="765E47"/>
              </a:gs>
            </a:gsLst>
            <a:lin ang="0" scaled="1"/>
          </a:gradFill>
          <a:ln w="6350">
            <a:solidFill>
              <a:schemeClr val="tx1"/>
            </a:solidFill>
            <a:miter lim="800000"/>
            <a:headEnd/>
            <a:tailEnd/>
          </a:ln>
          <a:effectLst>
            <a:outerShdw dist="35921" dir="2700000" algn="ctr" rotWithShape="0">
              <a:schemeClr val="bg2"/>
            </a:outerShdw>
          </a:effectLst>
        </p:spPr>
        <p:txBody>
          <a:bodyPr wrap="none" anchor="ctr"/>
          <a:lstStyle/>
          <a:p>
            <a:endParaRPr lang="fr-F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a:ln>
            <a:miter lim="800000"/>
            <a:headEnd/>
            <a:tailEnd/>
          </a:ln>
        </p:spPr>
        <p:txBody>
          <a:bodyPr/>
          <a:lstStyle/>
          <a:p>
            <a:fld id="{BCF78DFB-B1B9-4984-A7F5-20649DBE8A5F}" type="slidenum">
              <a:rPr lang="en-US" smtClean="0"/>
              <a:pPr/>
              <a:t>51</a:t>
            </a:fld>
            <a:endParaRPr lang="en-US" smtClean="0"/>
          </a:p>
        </p:txBody>
      </p:sp>
      <p:sp>
        <p:nvSpPr>
          <p:cNvPr id="50179" name="Rectangle 2"/>
          <p:cNvSpPr>
            <a:spLocks noGrp="1" noChangeArrowheads="1"/>
          </p:cNvSpPr>
          <p:nvPr>
            <p:ph type="title"/>
          </p:nvPr>
        </p:nvSpPr>
        <p:spPr/>
        <p:txBody>
          <a:bodyPr/>
          <a:lstStyle/>
          <a:p>
            <a:pPr eaLnBrk="1" hangingPunct="1"/>
            <a:r>
              <a:rPr lang="en-US" smtClean="0"/>
              <a:t>Data Encapsulation</a:t>
            </a:r>
          </a:p>
        </p:txBody>
      </p:sp>
      <p:pic>
        <p:nvPicPr>
          <p:cNvPr id="50180" name="Picture 4"/>
          <p:cNvPicPr>
            <a:picLocks noChangeAspect="1" noChangeArrowheads="1"/>
          </p:cNvPicPr>
          <p:nvPr/>
        </p:nvPicPr>
        <p:blipFill>
          <a:blip r:embed="rId2"/>
          <a:srcRect l="25031" t="41624" r="24844" b="11125"/>
          <a:stretch>
            <a:fillRect/>
          </a:stretch>
        </p:blipFill>
        <p:spPr bwMode="auto">
          <a:xfrm>
            <a:off x="914400" y="1463675"/>
            <a:ext cx="6858000" cy="4857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a:ln>
            <a:miter lim="800000"/>
            <a:headEnd/>
            <a:tailEnd/>
          </a:ln>
        </p:spPr>
        <p:txBody>
          <a:bodyPr/>
          <a:lstStyle/>
          <a:p>
            <a:fld id="{AF74AF85-1179-478D-B8E2-04E0A8EB7687}" type="slidenum">
              <a:rPr lang="en-US" smtClean="0"/>
              <a:pPr/>
              <a:t>52</a:t>
            </a:fld>
            <a:endParaRPr lang="en-US" smtClean="0"/>
          </a:p>
        </p:txBody>
      </p:sp>
      <p:sp>
        <p:nvSpPr>
          <p:cNvPr id="51203" name="Rectangle 2"/>
          <p:cNvSpPr>
            <a:spLocks noGrp="1" noChangeArrowheads="1"/>
          </p:cNvSpPr>
          <p:nvPr>
            <p:ph type="title"/>
          </p:nvPr>
        </p:nvSpPr>
        <p:spPr>
          <a:xfrm>
            <a:off x="0" y="152400"/>
            <a:ext cx="9144000" cy="1066800"/>
          </a:xfrm>
        </p:spPr>
        <p:txBody>
          <a:bodyPr/>
          <a:lstStyle/>
          <a:p>
            <a:pPr eaLnBrk="1" hangingPunct="1"/>
            <a:r>
              <a:rPr lang="en-US" smtClean="0"/>
              <a:t>Analogie modèle OSI</a:t>
            </a:r>
            <a:br>
              <a:rPr lang="en-US" smtClean="0"/>
            </a:br>
            <a:r>
              <a:rPr lang="en-US" smtClean="0"/>
              <a:t>Couche 7 – hôte source</a:t>
            </a:r>
            <a:endParaRPr lang="en-US" u="sng" smtClean="0"/>
          </a:p>
        </p:txBody>
      </p:sp>
      <p:sp>
        <p:nvSpPr>
          <p:cNvPr id="51204" name="Text Box 3"/>
          <p:cNvSpPr txBox="1">
            <a:spLocks noChangeArrowheads="1"/>
          </p:cNvSpPr>
          <p:nvPr/>
        </p:nvSpPr>
        <p:spPr bwMode="auto">
          <a:xfrm>
            <a:off x="228600" y="4953000"/>
            <a:ext cx="8610600" cy="707886"/>
          </a:xfrm>
          <a:prstGeom prst="rect">
            <a:avLst/>
          </a:prstGeom>
          <a:ln>
            <a:noFill/>
            <a:headEnd/>
            <a:tailEnd/>
          </a:ln>
        </p:spPr>
        <p:style>
          <a:lnRef idx="2">
            <a:schemeClr val="accent2"/>
          </a:lnRef>
          <a:fillRef idx="1">
            <a:schemeClr val="lt1"/>
          </a:fillRef>
          <a:effectRef idx="0">
            <a:schemeClr val="accent2"/>
          </a:effectRef>
          <a:fontRef idx="minor">
            <a:schemeClr val="dk1"/>
          </a:fontRef>
        </p:style>
        <p:txBody>
          <a:bodyPr>
            <a:spAutoFit/>
          </a:bodyPr>
          <a:lstStyle/>
          <a:p>
            <a:pPr algn="just" eaLnBrk="0" hangingPunct="0"/>
            <a:r>
              <a:rPr lang="en-US" sz="2000" dirty="0" err="1" smtClean="0">
                <a:solidFill>
                  <a:schemeClr val="tx2"/>
                </a:solidFill>
                <a:latin typeface="+mj-lt"/>
                <a:ea typeface="+mj-ea"/>
                <a:cs typeface="+mj-cs"/>
              </a:rPr>
              <a:t>Aprés</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avoir</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utiliser</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votre</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vélo</a:t>
            </a:r>
            <a:r>
              <a:rPr lang="en-US" sz="2000" dirty="0" smtClean="0">
                <a:solidFill>
                  <a:schemeClr val="tx2"/>
                </a:solidFill>
                <a:latin typeface="+mj-lt"/>
                <a:ea typeface="+mj-ea"/>
                <a:cs typeface="+mj-cs"/>
              </a:rPr>
              <a:t> </a:t>
            </a:r>
            <a:r>
              <a:rPr lang="fr-FR" sz="2000" dirty="0" smtClean="0">
                <a:solidFill>
                  <a:schemeClr val="tx2"/>
                </a:solidFill>
                <a:latin typeface="+mj-lt"/>
                <a:ea typeface="+mj-ea"/>
                <a:cs typeface="+mj-cs"/>
              </a:rPr>
              <a:t>à quelques reprises à Casablanca, vous avez décidé de l’offrir à un ami </a:t>
            </a:r>
            <a:r>
              <a:rPr lang="fr-FR" sz="2000" dirty="0" err="1" smtClean="0">
                <a:solidFill>
                  <a:schemeClr val="tx2"/>
                </a:solidFill>
                <a:latin typeface="+mj-lt"/>
                <a:ea typeface="+mj-ea"/>
                <a:cs typeface="+mj-cs"/>
              </a:rPr>
              <a:t>Obama</a:t>
            </a:r>
            <a:r>
              <a:rPr lang="fr-FR" sz="2000" dirty="0" smtClean="0">
                <a:solidFill>
                  <a:schemeClr val="tx2"/>
                </a:solidFill>
                <a:latin typeface="+mj-lt"/>
                <a:ea typeface="+mj-ea"/>
                <a:cs typeface="+mj-cs"/>
              </a:rPr>
              <a:t> habitant à USA.</a:t>
            </a:r>
            <a:endParaRPr lang="en-US" sz="2000" dirty="0" smtClean="0">
              <a:solidFill>
                <a:schemeClr val="tx2"/>
              </a:solidFill>
              <a:latin typeface="+mj-lt"/>
              <a:ea typeface="+mj-ea"/>
              <a:cs typeface="+mj-cs"/>
            </a:endParaRPr>
          </a:p>
        </p:txBody>
      </p:sp>
      <p:graphicFrame>
        <p:nvGraphicFramePr>
          <p:cNvPr id="51205" name="Object 4"/>
          <p:cNvGraphicFramePr>
            <a:graphicFrameLocks noChangeAspect="1"/>
          </p:cNvGraphicFramePr>
          <p:nvPr/>
        </p:nvGraphicFramePr>
        <p:xfrm>
          <a:off x="2895600" y="1584325"/>
          <a:ext cx="3429000" cy="3140075"/>
        </p:xfrm>
        <a:graphic>
          <a:graphicData uri="http://schemas.openxmlformats.org/presentationml/2006/ole">
            <mc:AlternateContent xmlns:mc="http://schemas.openxmlformats.org/markup-compatibility/2006">
              <mc:Choice xmlns:v="urn:schemas-microsoft-com:vml" Requires="v">
                <p:oleObj spid="_x0000_s13335" name="Clip" r:id="rId3" imgW="923535" imgH="846802" progId="">
                  <p:embed/>
                </p:oleObj>
              </mc:Choice>
              <mc:Fallback>
                <p:oleObj name="Clip" r:id="rId3" imgW="923535" imgH="84680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584325"/>
                        <a:ext cx="3429000" cy="314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miter lim="800000"/>
            <a:headEnd/>
            <a:tailEnd/>
          </a:ln>
        </p:spPr>
        <p:txBody>
          <a:bodyPr/>
          <a:lstStyle/>
          <a:p>
            <a:fld id="{AD3BFFB1-7682-41D7-BC71-13451303C17D}" type="slidenum">
              <a:rPr lang="en-US" smtClean="0"/>
              <a:pPr/>
              <a:t>53</a:t>
            </a:fld>
            <a:endParaRPr lang="en-US" smtClean="0"/>
          </a:p>
        </p:txBody>
      </p:sp>
      <p:sp>
        <p:nvSpPr>
          <p:cNvPr id="52227" name="Rectangle 2"/>
          <p:cNvSpPr>
            <a:spLocks noGrp="1" noChangeArrowheads="1"/>
          </p:cNvSpPr>
          <p:nvPr>
            <p:ph type="title"/>
          </p:nvPr>
        </p:nvSpPr>
        <p:spPr>
          <a:xfrm>
            <a:off x="0" y="152400"/>
            <a:ext cx="9144000" cy="1066800"/>
          </a:xfrm>
        </p:spPr>
        <p:txBody>
          <a:bodyPr/>
          <a:lstStyle/>
          <a:p>
            <a:pPr eaLnBrk="1" hangingPunct="1"/>
            <a:r>
              <a:rPr lang="en-US" smtClean="0"/>
              <a:t>Analogie modèle OSI</a:t>
            </a:r>
            <a:br>
              <a:rPr lang="en-US" smtClean="0"/>
            </a:br>
            <a:r>
              <a:rPr lang="en-US" smtClean="0"/>
              <a:t>Couche 6 – hôte source</a:t>
            </a:r>
            <a:endParaRPr lang="en-US" u="sng" smtClean="0"/>
          </a:p>
        </p:txBody>
      </p:sp>
      <p:sp>
        <p:nvSpPr>
          <p:cNvPr id="52228" name="Text Box 3"/>
          <p:cNvSpPr txBox="1">
            <a:spLocks noChangeArrowheads="1"/>
          </p:cNvSpPr>
          <p:nvPr/>
        </p:nvSpPr>
        <p:spPr bwMode="auto">
          <a:xfrm>
            <a:off x="228600" y="5092700"/>
            <a:ext cx="8610600" cy="707886"/>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fr-FR" sz="2000" dirty="0" smtClean="0">
                <a:solidFill>
                  <a:schemeClr val="tx2"/>
                </a:solidFill>
                <a:latin typeface="+mj-lt"/>
                <a:ea typeface="+mj-ea"/>
                <a:cs typeface="+mj-cs"/>
              </a:rPr>
              <a:t>Assurez vous d'avoir les instructions propres à démonter et remonter le vélo.</a:t>
            </a:r>
            <a:endParaRPr lang="en-US" sz="2000" dirty="0" smtClean="0">
              <a:solidFill>
                <a:schemeClr val="tx2"/>
              </a:solidFill>
              <a:latin typeface="+mj-lt"/>
              <a:ea typeface="+mj-ea"/>
              <a:cs typeface="+mj-cs"/>
            </a:endParaRPr>
          </a:p>
        </p:txBody>
      </p:sp>
      <p:graphicFrame>
        <p:nvGraphicFramePr>
          <p:cNvPr id="52229" name="Object 4"/>
          <p:cNvGraphicFramePr>
            <a:graphicFrameLocks noChangeAspect="1"/>
          </p:cNvGraphicFramePr>
          <p:nvPr/>
        </p:nvGraphicFramePr>
        <p:xfrm>
          <a:off x="2514600" y="1752600"/>
          <a:ext cx="4667250" cy="2894013"/>
        </p:xfrm>
        <a:graphic>
          <a:graphicData uri="http://schemas.openxmlformats.org/presentationml/2006/ole">
            <mc:AlternateContent xmlns:mc="http://schemas.openxmlformats.org/markup-compatibility/2006">
              <mc:Choice xmlns:v="urn:schemas-microsoft-com:vml" Requires="v">
                <p:oleObj spid="_x0000_s14359" name="Clip" r:id="rId3" imgW="952129" imgH="590476" progId="">
                  <p:embed/>
                </p:oleObj>
              </mc:Choice>
              <mc:Fallback>
                <p:oleObj name="Clip" r:id="rId3" imgW="952129" imgH="590476"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752600"/>
                        <a:ext cx="4667250" cy="289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a:ln>
            <a:miter lim="800000"/>
            <a:headEnd/>
            <a:tailEnd/>
          </a:ln>
        </p:spPr>
        <p:txBody>
          <a:bodyPr/>
          <a:lstStyle/>
          <a:p>
            <a:fld id="{13F7CDF4-6319-4999-97AC-668E63E7E27A}" type="slidenum">
              <a:rPr lang="en-US" smtClean="0"/>
              <a:pPr/>
              <a:t>54</a:t>
            </a:fld>
            <a:endParaRPr lang="en-US" smtClean="0"/>
          </a:p>
        </p:txBody>
      </p:sp>
      <p:sp>
        <p:nvSpPr>
          <p:cNvPr id="53251" name="Rectangle 2"/>
          <p:cNvSpPr>
            <a:spLocks noGrp="1" noChangeArrowheads="1"/>
          </p:cNvSpPr>
          <p:nvPr>
            <p:ph type="title"/>
          </p:nvPr>
        </p:nvSpPr>
        <p:spPr>
          <a:xfrm>
            <a:off x="0" y="152400"/>
            <a:ext cx="9144000" cy="1066800"/>
          </a:xfrm>
        </p:spPr>
        <p:txBody>
          <a:bodyPr/>
          <a:lstStyle/>
          <a:p>
            <a:pPr eaLnBrk="1" hangingPunct="1"/>
            <a:r>
              <a:rPr lang="en-US" dirty="0" err="1" smtClean="0"/>
              <a:t>Analogie</a:t>
            </a:r>
            <a:r>
              <a:rPr lang="en-US" dirty="0" smtClean="0"/>
              <a:t> </a:t>
            </a:r>
            <a:r>
              <a:rPr lang="en-US" dirty="0" err="1" smtClean="0"/>
              <a:t>modèle</a:t>
            </a:r>
            <a:r>
              <a:rPr lang="en-US" dirty="0" smtClean="0"/>
              <a:t> OSI</a:t>
            </a:r>
            <a:br>
              <a:rPr lang="en-US" dirty="0" smtClean="0"/>
            </a:br>
            <a:r>
              <a:rPr lang="en-US" dirty="0" smtClean="0"/>
              <a:t>Couche 5 – </a:t>
            </a:r>
            <a:r>
              <a:rPr lang="en-US" dirty="0" err="1" smtClean="0"/>
              <a:t>hôte</a:t>
            </a:r>
            <a:r>
              <a:rPr lang="en-US" dirty="0" smtClean="0"/>
              <a:t> source</a:t>
            </a:r>
            <a:endParaRPr lang="en-US" u="sng" dirty="0" smtClean="0"/>
          </a:p>
        </p:txBody>
      </p:sp>
      <p:sp>
        <p:nvSpPr>
          <p:cNvPr id="53252" name="Text Box 3"/>
          <p:cNvSpPr txBox="1">
            <a:spLocks noChangeArrowheads="1"/>
          </p:cNvSpPr>
          <p:nvPr/>
        </p:nvSpPr>
        <p:spPr bwMode="auto">
          <a:xfrm>
            <a:off x="228600" y="5092700"/>
            <a:ext cx="8610600" cy="40011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fr-FR" sz="2000" dirty="0" smtClean="0">
                <a:solidFill>
                  <a:schemeClr val="tx2"/>
                </a:solidFill>
                <a:latin typeface="+mj-lt"/>
                <a:ea typeface="+mj-ea"/>
                <a:cs typeface="+mj-cs"/>
              </a:rPr>
              <a:t>Appelez votre ami et assurez-vous d'avoir son adresse exacte.</a:t>
            </a:r>
            <a:endParaRPr lang="en-US" sz="2000" dirty="0" smtClean="0">
              <a:solidFill>
                <a:schemeClr val="tx2"/>
              </a:solidFill>
              <a:latin typeface="+mj-lt"/>
              <a:ea typeface="+mj-ea"/>
              <a:cs typeface="+mj-cs"/>
            </a:endParaRPr>
          </a:p>
        </p:txBody>
      </p:sp>
      <p:graphicFrame>
        <p:nvGraphicFramePr>
          <p:cNvPr id="53253" name="Object 4"/>
          <p:cNvGraphicFramePr>
            <a:graphicFrameLocks noChangeAspect="1"/>
          </p:cNvGraphicFramePr>
          <p:nvPr/>
        </p:nvGraphicFramePr>
        <p:xfrm>
          <a:off x="3124200" y="1600200"/>
          <a:ext cx="3219450" cy="2994025"/>
        </p:xfrm>
        <a:graphic>
          <a:graphicData uri="http://schemas.openxmlformats.org/presentationml/2006/ole">
            <mc:AlternateContent xmlns:mc="http://schemas.openxmlformats.org/markup-compatibility/2006">
              <mc:Choice xmlns:v="urn:schemas-microsoft-com:vml" Requires="v">
                <p:oleObj spid="_x0000_s15383" name="Clip" r:id="rId3" imgW="952129" imgH="885714" progId="">
                  <p:embed/>
                </p:oleObj>
              </mc:Choice>
              <mc:Fallback>
                <p:oleObj name="Clip" r:id="rId3" imgW="952129" imgH="885714"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600200"/>
                        <a:ext cx="3219450" cy="299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a:ln>
            <a:miter lim="800000"/>
            <a:headEnd/>
            <a:tailEnd/>
          </a:ln>
        </p:spPr>
        <p:txBody>
          <a:bodyPr/>
          <a:lstStyle/>
          <a:p>
            <a:fld id="{9C1A7AFD-9B8C-4784-B63D-2D35241BFF82}" type="slidenum">
              <a:rPr lang="en-US" smtClean="0"/>
              <a:pPr/>
              <a:t>55</a:t>
            </a:fld>
            <a:endParaRPr lang="en-US" smtClean="0"/>
          </a:p>
        </p:txBody>
      </p:sp>
      <p:sp>
        <p:nvSpPr>
          <p:cNvPr id="54275" name="Rectangle 2"/>
          <p:cNvSpPr>
            <a:spLocks noGrp="1" noChangeArrowheads="1"/>
          </p:cNvSpPr>
          <p:nvPr>
            <p:ph type="title"/>
          </p:nvPr>
        </p:nvSpPr>
        <p:spPr>
          <a:xfrm>
            <a:off x="0" y="152400"/>
            <a:ext cx="9144000" cy="1066800"/>
          </a:xfrm>
        </p:spPr>
        <p:txBody>
          <a:bodyPr/>
          <a:lstStyle/>
          <a:p>
            <a:pPr eaLnBrk="1" hangingPunct="1"/>
            <a:r>
              <a:rPr lang="en-US" smtClean="0"/>
              <a:t>Analogie modèle OSI</a:t>
            </a:r>
            <a:br>
              <a:rPr lang="en-US" smtClean="0"/>
            </a:br>
            <a:r>
              <a:rPr lang="en-US" smtClean="0"/>
              <a:t>Couche 4 – hôte source</a:t>
            </a:r>
            <a:endParaRPr lang="en-US" u="sng" smtClean="0"/>
          </a:p>
        </p:txBody>
      </p:sp>
      <p:sp>
        <p:nvSpPr>
          <p:cNvPr id="54276" name="Text Box 3"/>
          <p:cNvSpPr txBox="1">
            <a:spLocks noChangeArrowheads="1"/>
          </p:cNvSpPr>
          <p:nvPr/>
        </p:nvSpPr>
        <p:spPr bwMode="auto">
          <a:xfrm>
            <a:off x="228600" y="5092700"/>
            <a:ext cx="8610600" cy="1015663"/>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eaLnBrk="0" hangingPunct="0"/>
            <a:r>
              <a:rPr lang="fr-FR" sz="2000" dirty="0" smtClean="0">
                <a:solidFill>
                  <a:schemeClr val="tx2"/>
                </a:solidFill>
                <a:latin typeface="+mj-lt"/>
                <a:ea typeface="+mj-ea"/>
                <a:cs typeface="+mj-cs"/>
              </a:rPr>
              <a:t>Démontez le vélo et mettez des différents  morceaux dans des boîtes distincts. Les boîtes sont étiquetées «1 sur 3", "2 de 3», et «3 sur 3".</a:t>
            </a:r>
          </a:p>
        </p:txBody>
      </p:sp>
      <p:graphicFrame>
        <p:nvGraphicFramePr>
          <p:cNvPr id="54277" name="Object 4"/>
          <p:cNvGraphicFramePr>
            <a:graphicFrameLocks noChangeAspect="1"/>
          </p:cNvGraphicFramePr>
          <p:nvPr/>
        </p:nvGraphicFramePr>
        <p:xfrm>
          <a:off x="1752600" y="1905000"/>
          <a:ext cx="1455738" cy="1377950"/>
        </p:xfrm>
        <a:graphic>
          <a:graphicData uri="http://schemas.openxmlformats.org/presentationml/2006/ole">
            <mc:AlternateContent xmlns:mc="http://schemas.openxmlformats.org/markup-compatibility/2006">
              <mc:Choice xmlns:v="urn:schemas-microsoft-com:vml" Requires="v">
                <p:oleObj spid="_x0000_s16449" name="Clip" r:id="rId3" imgW="1456639" imgH="1378001" progId="">
                  <p:embed/>
                </p:oleObj>
              </mc:Choice>
              <mc:Fallback>
                <p:oleObj name="Clip" r:id="rId3" imgW="1456639" imgH="1378001"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905000"/>
                        <a:ext cx="1455738" cy="1377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78" name="Object 5"/>
          <p:cNvGraphicFramePr>
            <a:graphicFrameLocks noChangeAspect="1"/>
          </p:cNvGraphicFramePr>
          <p:nvPr/>
        </p:nvGraphicFramePr>
        <p:xfrm>
          <a:off x="3995738" y="2590800"/>
          <a:ext cx="1455737" cy="1377950"/>
        </p:xfrm>
        <a:graphic>
          <a:graphicData uri="http://schemas.openxmlformats.org/presentationml/2006/ole">
            <mc:AlternateContent xmlns:mc="http://schemas.openxmlformats.org/markup-compatibility/2006">
              <mc:Choice xmlns:v="urn:schemas-microsoft-com:vml" Requires="v">
                <p:oleObj spid="_x0000_s16450" name="Clip" r:id="rId5" imgW="1456639" imgH="1378001" progId="">
                  <p:embed/>
                </p:oleObj>
              </mc:Choice>
              <mc:Fallback>
                <p:oleObj name="Clip" r:id="rId5" imgW="1456639" imgH="1378001"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2590800"/>
                        <a:ext cx="1455737" cy="1377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79" name="Object 6"/>
          <p:cNvGraphicFramePr>
            <a:graphicFrameLocks noChangeAspect="1"/>
          </p:cNvGraphicFramePr>
          <p:nvPr/>
        </p:nvGraphicFramePr>
        <p:xfrm>
          <a:off x="6164263" y="3044825"/>
          <a:ext cx="1455737" cy="1377950"/>
        </p:xfrm>
        <a:graphic>
          <a:graphicData uri="http://schemas.openxmlformats.org/presentationml/2006/ole">
            <mc:AlternateContent xmlns:mc="http://schemas.openxmlformats.org/markup-compatibility/2006">
              <mc:Choice xmlns:v="urn:schemas-microsoft-com:vml" Requires="v">
                <p:oleObj spid="_x0000_s16451" name="Clip" r:id="rId6" imgW="1456639" imgH="1378001" progId="">
                  <p:embed/>
                </p:oleObj>
              </mc:Choice>
              <mc:Fallback>
                <p:oleObj name="Clip" r:id="rId6" imgW="1456639" imgH="1378001"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4263" y="3044825"/>
                        <a:ext cx="1455737" cy="1377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a:ln>
            <a:miter lim="800000"/>
            <a:headEnd/>
            <a:tailEnd/>
          </a:ln>
        </p:spPr>
        <p:txBody>
          <a:bodyPr/>
          <a:lstStyle/>
          <a:p>
            <a:fld id="{65DAE15E-16BE-4986-A8D5-F9530A53210D}" type="slidenum">
              <a:rPr lang="en-US" smtClean="0"/>
              <a:pPr/>
              <a:t>56</a:t>
            </a:fld>
            <a:endParaRPr lang="en-US" smtClean="0"/>
          </a:p>
        </p:txBody>
      </p:sp>
      <p:sp>
        <p:nvSpPr>
          <p:cNvPr id="55299" name="Rectangle 2"/>
          <p:cNvSpPr>
            <a:spLocks noGrp="1" noChangeArrowheads="1"/>
          </p:cNvSpPr>
          <p:nvPr>
            <p:ph type="title"/>
          </p:nvPr>
        </p:nvSpPr>
        <p:spPr>
          <a:xfrm>
            <a:off x="0" y="152400"/>
            <a:ext cx="9144000" cy="1066800"/>
          </a:xfrm>
        </p:spPr>
        <p:txBody>
          <a:bodyPr/>
          <a:lstStyle/>
          <a:p>
            <a:pPr eaLnBrk="1" hangingPunct="1"/>
            <a:r>
              <a:rPr lang="en-US" smtClean="0"/>
              <a:t>Analogie modèle OSI</a:t>
            </a:r>
            <a:br>
              <a:rPr lang="en-US" smtClean="0"/>
            </a:br>
            <a:r>
              <a:rPr lang="en-US" smtClean="0"/>
              <a:t>Couche 3 – hôte source</a:t>
            </a:r>
            <a:endParaRPr lang="en-US" u="sng" smtClean="0"/>
          </a:p>
        </p:txBody>
      </p:sp>
      <p:sp>
        <p:nvSpPr>
          <p:cNvPr id="55300" name="Text Box 3"/>
          <p:cNvSpPr txBox="1">
            <a:spLocks noChangeArrowheads="1"/>
          </p:cNvSpPr>
          <p:nvPr/>
        </p:nvSpPr>
        <p:spPr bwMode="auto">
          <a:xfrm>
            <a:off x="228600" y="4114800"/>
            <a:ext cx="8610600" cy="1631216"/>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eaLnBrk="0" hangingPunct="0"/>
            <a:r>
              <a:rPr lang="fr-FR" sz="2000" dirty="0" smtClean="0">
                <a:solidFill>
                  <a:schemeClr val="tx2"/>
                </a:solidFill>
                <a:latin typeface="+mj-lt"/>
                <a:ea typeface="+mj-ea"/>
                <a:cs typeface="+mj-cs"/>
              </a:rPr>
              <a:t>Mettez l'adresse de votre ami postale complète (et la vôtre) sur chaque boîte. car les paquets sont trop gros pour votre boîte aux lettres</a:t>
            </a:r>
          </a:p>
          <a:p>
            <a:pPr algn="just" eaLnBrk="0" hangingPunct="0"/>
            <a:r>
              <a:rPr lang="fr-FR" sz="2000" dirty="0" smtClean="0">
                <a:solidFill>
                  <a:schemeClr val="tx2"/>
                </a:solidFill>
                <a:latin typeface="+mj-lt"/>
                <a:ea typeface="+mj-ea"/>
                <a:cs typeface="+mj-cs"/>
              </a:rPr>
              <a:t>(et puisque vous n'avez pas assez de timbres), vous déterminez que vous devez aller au bureau de poste.</a:t>
            </a:r>
            <a:endParaRPr lang="en-US" sz="2000" dirty="0" smtClean="0">
              <a:solidFill>
                <a:schemeClr val="tx2"/>
              </a:solidFill>
              <a:latin typeface="+mj-lt"/>
              <a:ea typeface="+mj-ea"/>
              <a:cs typeface="+mj-cs"/>
            </a:endParaRPr>
          </a:p>
        </p:txBody>
      </p:sp>
      <p:graphicFrame>
        <p:nvGraphicFramePr>
          <p:cNvPr id="55301" name="Object 4"/>
          <p:cNvGraphicFramePr>
            <a:graphicFrameLocks noChangeAspect="1"/>
          </p:cNvGraphicFramePr>
          <p:nvPr/>
        </p:nvGraphicFramePr>
        <p:xfrm>
          <a:off x="2971800" y="1524000"/>
          <a:ext cx="3514725" cy="2535238"/>
        </p:xfrm>
        <a:graphic>
          <a:graphicData uri="http://schemas.openxmlformats.org/presentationml/2006/ole">
            <mc:AlternateContent xmlns:mc="http://schemas.openxmlformats.org/markup-compatibility/2006">
              <mc:Choice xmlns:v="urn:schemas-microsoft-com:vml" Requires="v">
                <p:oleObj spid="_x0000_s17431" name="Clip" r:id="rId3" imgW="1543507" imgH="1113739" progId="">
                  <p:embed/>
                </p:oleObj>
              </mc:Choice>
              <mc:Fallback>
                <p:oleObj name="Clip" r:id="rId3" imgW="1543507" imgH="1113739"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524000"/>
                        <a:ext cx="3514725" cy="2535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a:ln>
            <a:miter lim="800000"/>
            <a:headEnd/>
            <a:tailEnd/>
          </a:ln>
        </p:spPr>
        <p:txBody>
          <a:bodyPr/>
          <a:lstStyle/>
          <a:p>
            <a:fld id="{1EA0313A-067A-4384-8E90-A8998AA14DAE}" type="slidenum">
              <a:rPr lang="en-US" smtClean="0"/>
              <a:pPr/>
              <a:t>57</a:t>
            </a:fld>
            <a:endParaRPr lang="en-US" smtClean="0"/>
          </a:p>
        </p:txBody>
      </p:sp>
      <p:sp>
        <p:nvSpPr>
          <p:cNvPr id="56323" name="Rectangle 2"/>
          <p:cNvSpPr>
            <a:spLocks noGrp="1" noChangeArrowheads="1"/>
          </p:cNvSpPr>
          <p:nvPr>
            <p:ph type="title"/>
          </p:nvPr>
        </p:nvSpPr>
        <p:spPr>
          <a:xfrm>
            <a:off x="0" y="152400"/>
            <a:ext cx="9144000" cy="1066800"/>
          </a:xfrm>
        </p:spPr>
        <p:txBody>
          <a:bodyPr/>
          <a:lstStyle/>
          <a:p>
            <a:pPr eaLnBrk="1" hangingPunct="1"/>
            <a:r>
              <a:rPr lang="en-US" dirty="0" err="1" smtClean="0"/>
              <a:t>Analogie</a:t>
            </a:r>
            <a:r>
              <a:rPr lang="en-US" dirty="0" smtClean="0"/>
              <a:t> </a:t>
            </a:r>
            <a:r>
              <a:rPr lang="en-US" dirty="0" err="1" smtClean="0"/>
              <a:t>modèle</a:t>
            </a:r>
            <a:r>
              <a:rPr lang="en-US" dirty="0" smtClean="0"/>
              <a:t> OSI</a:t>
            </a:r>
            <a:br>
              <a:rPr lang="en-US" dirty="0" smtClean="0"/>
            </a:br>
            <a:r>
              <a:rPr lang="en-US" dirty="0" smtClean="0"/>
              <a:t>Couche 2 – </a:t>
            </a:r>
            <a:r>
              <a:rPr lang="en-US" dirty="0" err="1" smtClean="0"/>
              <a:t>hôte</a:t>
            </a:r>
            <a:r>
              <a:rPr lang="en-US" dirty="0" smtClean="0"/>
              <a:t> source</a:t>
            </a:r>
            <a:endParaRPr lang="en-US" u="sng" dirty="0" smtClean="0"/>
          </a:p>
        </p:txBody>
      </p:sp>
      <p:sp>
        <p:nvSpPr>
          <p:cNvPr id="56324" name="Text Box 3"/>
          <p:cNvSpPr txBox="1">
            <a:spLocks noChangeArrowheads="1"/>
          </p:cNvSpPr>
          <p:nvPr/>
        </p:nvSpPr>
        <p:spPr bwMode="auto">
          <a:xfrm>
            <a:off x="228600" y="5245100"/>
            <a:ext cx="8610600" cy="707886"/>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eaLnBrk="0" hangingPunct="0"/>
            <a:r>
              <a:rPr lang="en-US" sz="2000" dirty="0" smtClean="0">
                <a:solidFill>
                  <a:schemeClr val="tx2"/>
                </a:solidFill>
                <a:latin typeface="+mj-lt"/>
                <a:ea typeface="+mj-ea"/>
                <a:cs typeface="+mj-cs"/>
              </a:rPr>
              <a:t>Les </a:t>
            </a:r>
            <a:r>
              <a:rPr lang="en-US" sz="2000" dirty="0" err="1" smtClean="0">
                <a:solidFill>
                  <a:schemeClr val="tx2"/>
                </a:solidFill>
                <a:latin typeface="+mj-lt"/>
                <a:ea typeface="+mj-ea"/>
                <a:cs typeface="+mj-cs"/>
              </a:rPr>
              <a:t>boîtes</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sont</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envoyées</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dans</a:t>
            </a:r>
            <a:r>
              <a:rPr lang="en-US" sz="2000" dirty="0" smtClean="0">
                <a:solidFill>
                  <a:schemeClr val="tx2"/>
                </a:solidFill>
                <a:latin typeface="+mj-lt"/>
                <a:ea typeface="+mj-ea"/>
                <a:cs typeface="+mj-cs"/>
              </a:rPr>
              <a:t> la </a:t>
            </a:r>
            <a:r>
              <a:rPr lang="en-US" sz="2000" dirty="0" err="1" smtClean="0">
                <a:solidFill>
                  <a:schemeClr val="tx2"/>
                </a:solidFill>
                <a:latin typeface="+mj-lt"/>
                <a:ea typeface="+mj-ea"/>
                <a:cs typeface="+mj-cs"/>
              </a:rPr>
              <a:t>grande</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poste</a:t>
            </a:r>
            <a:r>
              <a:rPr lang="en-US" sz="2000" dirty="0" smtClean="0">
                <a:solidFill>
                  <a:schemeClr val="tx2"/>
                </a:solidFill>
                <a:latin typeface="+mj-lt"/>
                <a:ea typeface="+mj-ea"/>
                <a:cs typeface="+mj-cs"/>
              </a:rPr>
              <a:t> de </a:t>
            </a:r>
            <a:r>
              <a:rPr lang="en-US" sz="2000" dirty="0" err="1" smtClean="0">
                <a:solidFill>
                  <a:schemeClr val="tx2"/>
                </a:solidFill>
                <a:latin typeface="+mj-lt"/>
                <a:ea typeface="+mj-ea"/>
                <a:cs typeface="+mj-cs"/>
              </a:rPr>
              <a:t>casablanca</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ce</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dérnier</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va</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vérifier</a:t>
            </a:r>
            <a:r>
              <a:rPr lang="en-US" sz="2000" dirty="0" smtClean="0">
                <a:solidFill>
                  <a:schemeClr val="tx2"/>
                </a:solidFill>
                <a:latin typeface="+mj-lt"/>
                <a:ea typeface="+mj-ea"/>
                <a:cs typeface="+mj-cs"/>
              </a:rPr>
              <a:t> les </a:t>
            </a:r>
            <a:r>
              <a:rPr lang="en-US" sz="2000" dirty="0" err="1" smtClean="0">
                <a:solidFill>
                  <a:schemeClr val="tx2"/>
                </a:solidFill>
                <a:latin typeface="+mj-lt"/>
                <a:ea typeface="+mj-ea"/>
                <a:cs typeface="+mj-cs"/>
              </a:rPr>
              <a:t>paquets</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avant</a:t>
            </a:r>
            <a:r>
              <a:rPr lang="en-US" sz="2000" dirty="0" smtClean="0">
                <a:solidFill>
                  <a:schemeClr val="tx2"/>
                </a:solidFill>
                <a:latin typeface="+mj-lt"/>
                <a:ea typeface="+mj-ea"/>
                <a:cs typeface="+mj-cs"/>
              </a:rPr>
              <a:t> de les </a:t>
            </a:r>
            <a:r>
              <a:rPr lang="en-US" sz="2000" dirty="0" err="1" smtClean="0">
                <a:solidFill>
                  <a:schemeClr val="tx2"/>
                </a:solidFill>
                <a:latin typeface="+mj-lt"/>
                <a:ea typeface="+mj-ea"/>
                <a:cs typeface="+mj-cs"/>
              </a:rPr>
              <a:t>transmettre</a:t>
            </a:r>
            <a:r>
              <a:rPr lang="en-US" sz="2000" dirty="0" smtClean="0">
                <a:solidFill>
                  <a:schemeClr val="tx2"/>
                </a:solidFill>
                <a:latin typeface="+mj-lt"/>
                <a:ea typeface="+mj-ea"/>
                <a:cs typeface="+mj-cs"/>
              </a:rPr>
              <a:t> par </a:t>
            </a:r>
            <a:r>
              <a:rPr lang="en-US" sz="2000" dirty="0" err="1" smtClean="0">
                <a:solidFill>
                  <a:schemeClr val="tx2"/>
                </a:solidFill>
                <a:latin typeface="+mj-lt"/>
                <a:ea typeface="+mj-ea"/>
                <a:cs typeface="+mj-cs"/>
              </a:rPr>
              <a:t>avion</a:t>
            </a:r>
            <a:endParaRPr lang="en-US" sz="2000" dirty="0" smtClean="0">
              <a:solidFill>
                <a:schemeClr val="tx2"/>
              </a:solidFill>
              <a:latin typeface="+mj-lt"/>
              <a:ea typeface="+mj-ea"/>
              <a:cs typeface="+mj-cs"/>
            </a:endParaRPr>
          </a:p>
        </p:txBody>
      </p:sp>
      <p:graphicFrame>
        <p:nvGraphicFramePr>
          <p:cNvPr id="56325" name="Object 5"/>
          <p:cNvGraphicFramePr>
            <a:graphicFrameLocks noChangeAspect="1"/>
          </p:cNvGraphicFramePr>
          <p:nvPr/>
        </p:nvGraphicFramePr>
        <p:xfrm>
          <a:off x="1828800" y="2678113"/>
          <a:ext cx="3744913" cy="2274887"/>
        </p:xfrm>
        <a:graphic>
          <a:graphicData uri="http://schemas.openxmlformats.org/presentationml/2006/ole">
            <mc:AlternateContent xmlns:mc="http://schemas.openxmlformats.org/markup-compatibility/2006">
              <mc:Choice xmlns:v="urn:schemas-microsoft-com:vml" Requires="v">
                <p:oleObj spid="_x0000_s18518" name="Clip" r:id="rId3" imgW="1307592" imgH="794614" progId="">
                  <p:embed/>
                </p:oleObj>
              </mc:Choice>
              <mc:Fallback>
                <p:oleObj name="Clip" r:id="rId3" imgW="1307592" imgH="794614"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678113"/>
                        <a:ext cx="3744913" cy="2274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6" name="Object 7"/>
          <p:cNvGraphicFramePr>
            <a:graphicFrameLocks noChangeAspect="1"/>
          </p:cNvGraphicFramePr>
          <p:nvPr/>
        </p:nvGraphicFramePr>
        <p:xfrm>
          <a:off x="7307263" y="4278313"/>
          <a:ext cx="693737" cy="657225"/>
        </p:xfrm>
        <a:graphic>
          <a:graphicData uri="http://schemas.openxmlformats.org/presentationml/2006/ole">
            <mc:AlternateContent xmlns:mc="http://schemas.openxmlformats.org/markup-compatibility/2006">
              <mc:Choice xmlns:v="urn:schemas-microsoft-com:vml" Requires="v">
                <p:oleObj spid="_x0000_s18519" name="Clip" r:id="rId5" imgW="1456639" imgH="1378001" progId="">
                  <p:embed/>
                </p:oleObj>
              </mc:Choice>
              <mc:Fallback>
                <p:oleObj name="Clip" r:id="rId5" imgW="1456639" imgH="1378001"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7263" y="4278313"/>
                        <a:ext cx="693737"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7" name="Object 8"/>
          <p:cNvGraphicFramePr>
            <a:graphicFrameLocks noChangeAspect="1"/>
          </p:cNvGraphicFramePr>
          <p:nvPr/>
        </p:nvGraphicFramePr>
        <p:xfrm>
          <a:off x="6469063" y="4278313"/>
          <a:ext cx="693737" cy="657225"/>
        </p:xfrm>
        <a:graphic>
          <a:graphicData uri="http://schemas.openxmlformats.org/presentationml/2006/ole">
            <mc:AlternateContent xmlns:mc="http://schemas.openxmlformats.org/markup-compatibility/2006">
              <mc:Choice xmlns:v="urn:schemas-microsoft-com:vml" Requires="v">
                <p:oleObj spid="_x0000_s18520" name="Clip" r:id="rId7" imgW="1456639" imgH="1378001" progId="">
                  <p:embed/>
                </p:oleObj>
              </mc:Choice>
              <mc:Fallback>
                <p:oleObj name="Clip" r:id="rId7" imgW="1456639" imgH="1378001"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9063" y="4278313"/>
                        <a:ext cx="693737"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8" name="Object 9"/>
          <p:cNvGraphicFramePr>
            <a:graphicFrameLocks noChangeAspect="1"/>
          </p:cNvGraphicFramePr>
          <p:nvPr/>
        </p:nvGraphicFramePr>
        <p:xfrm>
          <a:off x="5630863" y="4230688"/>
          <a:ext cx="693737" cy="657225"/>
        </p:xfrm>
        <a:graphic>
          <a:graphicData uri="http://schemas.openxmlformats.org/presentationml/2006/ole">
            <mc:AlternateContent xmlns:mc="http://schemas.openxmlformats.org/markup-compatibility/2006">
              <mc:Choice xmlns:v="urn:schemas-microsoft-com:vml" Requires="v">
                <p:oleObj spid="_x0000_s18521" name="Clip" r:id="rId8" imgW="1456639" imgH="1378001" progId="">
                  <p:embed/>
                </p:oleObj>
              </mc:Choice>
              <mc:Fallback>
                <p:oleObj name="Clip" r:id="rId8" imgW="1456639" imgH="1378001" progId="">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0863" y="4230688"/>
                        <a:ext cx="693737"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miter lim="800000"/>
            <a:headEnd/>
            <a:tailEnd/>
          </a:ln>
        </p:spPr>
        <p:txBody>
          <a:bodyPr/>
          <a:lstStyle/>
          <a:p>
            <a:fld id="{6F34F3F3-2C4B-4308-9AD7-BBA624C2B87A}" type="slidenum">
              <a:rPr lang="en-US" smtClean="0"/>
              <a:pPr/>
              <a:t>58</a:t>
            </a:fld>
            <a:endParaRPr lang="en-US" smtClean="0"/>
          </a:p>
        </p:txBody>
      </p:sp>
      <p:sp>
        <p:nvSpPr>
          <p:cNvPr id="57347" name="Rectangle 2"/>
          <p:cNvSpPr>
            <a:spLocks noGrp="1" noChangeArrowheads="1"/>
          </p:cNvSpPr>
          <p:nvPr>
            <p:ph type="title"/>
          </p:nvPr>
        </p:nvSpPr>
        <p:spPr>
          <a:xfrm>
            <a:off x="0" y="152400"/>
            <a:ext cx="9144000" cy="1066800"/>
          </a:xfrm>
        </p:spPr>
        <p:txBody>
          <a:bodyPr/>
          <a:lstStyle/>
          <a:p>
            <a:pPr eaLnBrk="1" hangingPunct="1"/>
            <a:r>
              <a:rPr lang="en-US" smtClean="0"/>
              <a:t>Analogie modèle OSI</a:t>
            </a:r>
            <a:br>
              <a:rPr lang="en-US" smtClean="0"/>
            </a:br>
            <a:r>
              <a:rPr lang="en-US" smtClean="0"/>
              <a:t>Couche 1 – hôte source</a:t>
            </a:r>
            <a:endParaRPr lang="en-US" u="sng" smtClean="0"/>
          </a:p>
        </p:txBody>
      </p:sp>
      <p:sp>
        <p:nvSpPr>
          <p:cNvPr id="57348" name="Text Box 3"/>
          <p:cNvSpPr txBox="1">
            <a:spLocks noChangeArrowheads="1"/>
          </p:cNvSpPr>
          <p:nvPr/>
        </p:nvSpPr>
        <p:spPr bwMode="auto">
          <a:xfrm>
            <a:off x="228600" y="5334000"/>
            <a:ext cx="8610600" cy="40011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fr-FR" sz="2000" dirty="0" smtClean="0">
                <a:solidFill>
                  <a:schemeClr val="tx2"/>
                </a:solidFill>
                <a:latin typeface="+mj-lt"/>
                <a:ea typeface="+mj-ea"/>
                <a:cs typeface="+mj-cs"/>
              </a:rPr>
              <a:t>Les boîtes sont envoyées de Casablanca à Washington.</a:t>
            </a:r>
            <a:endParaRPr lang="en-US" sz="2000" dirty="0" smtClean="0">
              <a:solidFill>
                <a:schemeClr val="tx2"/>
              </a:solidFill>
              <a:latin typeface="+mj-lt"/>
              <a:ea typeface="+mj-ea"/>
              <a:cs typeface="+mj-cs"/>
            </a:endParaRPr>
          </a:p>
        </p:txBody>
      </p:sp>
      <p:graphicFrame>
        <p:nvGraphicFramePr>
          <p:cNvPr id="57349" name="Object 4"/>
          <p:cNvGraphicFramePr>
            <a:graphicFrameLocks noChangeAspect="1"/>
          </p:cNvGraphicFramePr>
          <p:nvPr/>
        </p:nvGraphicFramePr>
        <p:xfrm>
          <a:off x="2143125" y="1676400"/>
          <a:ext cx="4857750" cy="3248025"/>
        </p:xfrm>
        <a:graphic>
          <a:graphicData uri="http://schemas.openxmlformats.org/presentationml/2006/ole">
            <mc:AlternateContent xmlns:mc="http://schemas.openxmlformats.org/markup-compatibility/2006">
              <mc:Choice xmlns:v="urn:schemas-microsoft-com:vml" Requires="v">
                <p:oleObj spid="_x0000_s19479" name="Clip" r:id="rId3" imgW="4857143" imgH="3247619" progId="">
                  <p:embed/>
                </p:oleObj>
              </mc:Choice>
              <mc:Fallback>
                <p:oleObj name="Clip" r:id="rId3" imgW="4857143" imgH="3247619"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1676400"/>
                        <a:ext cx="4857750" cy="324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a:ln>
            <a:miter lim="800000"/>
            <a:headEnd/>
            <a:tailEnd/>
          </a:ln>
        </p:spPr>
        <p:txBody>
          <a:bodyPr/>
          <a:lstStyle/>
          <a:p>
            <a:fld id="{6410A9F0-2712-4A6C-8083-3BD9DC8B8AE4}" type="slidenum">
              <a:rPr lang="en-US" smtClean="0"/>
              <a:pPr/>
              <a:t>59</a:t>
            </a:fld>
            <a:endParaRPr lang="en-US" smtClean="0"/>
          </a:p>
        </p:txBody>
      </p:sp>
      <p:sp>
        <p:nvSpPr>
          <p:cNvPr id="58371" name="Rectangle 2"/>
          <p:cNvSpPr>
            <a:spLocks noGrp="1" noChangeArrowheads="1"/>
          </p:cNvSpPr>
          <p:nvPr>
            <p:ph type="title"/>
          </p:nvPr>
        </p:nvSpPr>
        <p:spPr>
          <a:xfrm>
            <a:off x="0" y="152400"/>
            <a:ext cx="9144000" cy="1066800"/>
          </a:xfrm>
        </p:spPr>
        <p:txBody>
          <a:bodyPr/>
          <a:lstStyle/>
          <a:p>
            <a:pPr eaLnBrk="1" hangingPunct="1"/>
            <a:r>
              <a:rPr lang="en-US" smtClean="0"/>
              <a:t>Analogie modèle OSI</a:t>
            </a:r>
            <a:br>
              <a:rPr lang="en-US" smtClean="0"/>
            </a:br>
            <a:r>
              <a:rPr lang="en-US" smtClean="0"/>
              <a:t>Couche 2 – hôte source</a:t>
            </a:r>
            <a:endParaRPr lang="en-US" u="sng" smtClean="0"/>
          </a:p>
        </p:txBody>
      </p:sp>
      <p:sp>
        <p:nvSpPr>
          <p:cNvPr id="58372" name="Text Box 3"/>
          <p:cNvSpPr txBox="1">
            <a:spLocks noChangeArrowheads="1"/>
          </p:cNvSpPr>
          <p:nvPr/>
        </p:nvSpPr>
        <p:spPr bwMode="auto">
          <a:xfrm>
            <a:off x="228600" y="5092700"/>
            <a:ext cx="8610600" cy="40011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000" dirty="0" err="1" smtClean="0">
                <a:solidFill>
                  <a:schemeClr val="tx2"/>
                </a:solidFill>
                <a:latin typeface="+mj-lt"/>
                <a:ea typeface="+mj-ea"/>
                <a:cs typeface="+mj-cs"/>
              </a:rPr>
              <a:t>Obama</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reçoit</a:t>
            </a:r>
            <a:r>
              <a:rPr lang="en-US" sz="2000" dirty="0" smtClean="0">
                <a:solidFill>
                  <a:schemeClr val="tx2"/>
                </a:solidFill>
                <a:latin typeface="+mj-lt"/>
                <a:ea typeface="+mj-ea"/>
                <a:cs typeface="+mj-cs"/>
              </a:rPr>
              <a:t> les </a:t>
            </a:r>
            <a:r>
              <a:rPr lang="en-US" sz="2000" dirty="0" err="1" smtClean="0">
                <a:solidFill>
                  <a:schemeClr val="tx2"/>
                </a:solidFill>
                <a:latin typeface="+mj-lt"/>
                <a:ea typeface="+mj-ea"/>
                <a:cs typeface="+mj-cs"/>
              </a:rPr>
              <a:t>boîtes</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étiquetées</a:t>
            </a:r>
            <a:r>
              <a:rPr lang="en-US" sz="2000" dirty="0" smtClean="0">
                <a:solidFill>
                  <a:schemeClr val="tx2"/>
                </a:solidFill>
                <a:latin typeface="+mj-lt"/>
                <a:ea typeface="+mj-ea"/>
                <a:cs typeface="+mj-cs"/>
              </a:rPr>
              <a:t> . </a:t>
            </a:r>
          </a:p>
        </p:txBody>
      </p:sp>
      <p:graphicFrame>
        <p:nvGraphicFramePr>
          <p:cNvPr id="58373" name="Object 5"/>
          <p:cNvGraphicFramePr>
            <a:graphicFrameLocks noChangeAspect="1"/>
          </p:cNvGraphicFramePr>
          <p:nvPr/>
        </p:nvGraphicFramePr>
        <p:xfrm>
          <a:off x="1981200" y="2514600"/>
          <a:ext cx="3744913" cy="2274888"/>
        </p:xfrm>
        <a:graphic>
          <a:graphicData uri="http://schemas.openxmlformats.org/presentationml/2006/ole">
            <mc:AlternateContent xmlns:mc="http://schemas.openxmlformats.org/markup-compatibility/2006">
              <mc:Choice xmlns:v="urn:schemas-microsoft-com:vml" Requires="v">
                <p:oleObj spid="_x0000_s20566" name="Clip" r:id="rId3" imgW="1307592" imgH="794614" progId="">
                  <p:embed/>
                </p:oleObj>
              </mc:Choice>
              <mc:Fallback>
                <p:oleObj name="Clip" r:id="rId3" imgW="1307592" imgH="794614"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514600"/>
                        <a:ext cx="3744913" cy="2274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4" name="Object 7"/>
          <p:cNvGraphicFramePr>
            <a:graphicFrameLocks noChangeAspect="1"/>
          </p:cNvGraphicFramePr>
          <p:nvPr/>
        </p:nvGraphicFramePr>
        <p:xfrm>
          <a:off x="7459663" y="4114800"/>
          <a:ext cx="693737" cy="657225"/>
        </p:xfrm>
        <a:graphic>
          <a:graphicData uri="http://schemas.openxmlformats.org/presentationml/2006/ole">
            <mc:AlternateContent xmlns:mc="http://schemas.openxmlformats.org/markup-compatibility/2006">
              <mc:Choice xmlns:v="urn:schemas-microsoft-com:vml" Requires="v">
                <p:oleObj spid="_x0000_s20567" name="Clip" r:id="rId5" imgW="1456639" imgH="1378001" progId="">
                  <p:embed/>
                </p:oleObj>
              </mc:Choice>
              <mc:Fallback>
                <p:oleObj name="Clip" r:id="rId5" imgW="1456639" imgH="1378001"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9663" y="4114800"/>
                        <a:ext cx="693737"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5" name="Object 8"/>
          <p:cNvGraphicFramePr>
            <a:graphicFrameLocks noChangeAspect="1"/>
          </p:cNvGraphicFramePr>
          <p:nvPr/>
        </p:nvGraphicFramePr>
        <p:xfrm>
          <a:off x="6621463" y="4114800"/>
          <a:ext cx="693737" cy="657225"/>
        </p:xfrm>
        <a:graphic>
          <a:graphicData uri="http://schemas.openxmlformats.org/presentationml/2006/ole">
            <mc:AlternateContent xmlns:mc="http://schemas.openxmlformats.org/markup-compatibility/2006">
              <mc:Choice xmlns:v="urn:schemas-microsoft-com:vml" Requires="v">
                <p:oleObj spid="_x0000_s20568" name="Clip" r:id="rId7" imgW="1456639" imgH="1378001" progId="">
                  <p:embed/>
                </p:oleObj>
              </mc:Choice>
              <mc:Fallback>
                <p:oleObj name="Clip" r:id="rId7" imgW="1456639" imgH="1378001"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1463" y="4114800"/>
                        <a:ext cx="693737"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6" name="Object 9"/>
          <p:cNvGraphicFramePr>
            <a:graphicFrameLocks noChangeAspect="1"/>
          </p:cNvGraphicFramePr>
          <p:nvPr/>
        </p:nvGraphicFramePr>
        <p:xfrm>
          <a:off x="5783263" y="4067175"/>
          <a:ext cx="693737" cy="657225"/>
        </p:xfrm>
        <a:graphic>
          <a:graphicData uri="http://schemas.openxmlformats.org/presentationml/2006/ole">
            <mc:AlternateContent xmlns:mc="http://schemas.openxmlformats.org/markup-compatibility/2006">
              <mc:Choice xmlns:v="urn:schemas-microsoft-com:vml" Requires="v">
                <p:oleObj spid="_x0000_s20569" name="Clip" r:id="rId8" imgW="1456639" imgH="1378001" progId="">
                  <p:embed/>
                </p:oleObj>
              </mc:Choice>
              <mc:Fallback>
                <p:oleObj name="Clip" r:id="rId8" imgW="1456639" imgH="1378001" progId="">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3263" y="4067175"/>
                        <a:ext cx="693737"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77" name="Rectangle 11"/>
          <p:cNvSpPr>
            <a:spLocks noChangeArrowheads="1"/>
          </p:cNvSpPr>
          <p:nvPr/>
        </p:nvSpPr>
        <p:spPr bwMode="auto">
          <a:xfrm>
            <a:off x="4114800" y="2320925"/>
            <a:ext cx="1066800" cy="228600"/>
          </a:xfrm>
          <a:prstGeom prst="rect">
            <a:avLst/>
          </a:prstGeom>
          <a:solidFill>
            <a:schemeClr val="bg1"/>
          </a:solidFill>
          <a:ln w="9525">
            <a:solidFill>
              <a:schemeClr val="bg1"/>
            </a:solidFill>
            <a:miter lim="800000"/>
            <a:headEnd/>
            <a:tailEnd/>
          </a:ln>
          <a:effectLst/>
        </p:spPr>
        <p:txBody>
          <a:bodyPr wrap="none" anchor="ctr"/>
          <a:lstStyle/>
          <a:p>
            <a:endParaRPr lang="fr-FR"/>
          </a:p>
        </p:txBody>
      </p:sp>
      <p:pic>
        <p:nvPicPr>
          <p:cNvPr id="58378" name="Picture 12" descr="india_ind"/>
          <p:cNvPicPr>
            <a:picLocks noChangeAspect="1" noChangeArrowheads="1" noCrop="1"/>
          </p:cNvPicPr>
          <p:nvPr/>
        </p:nvPicPr>
        <p:blipFill>
          <a:blip r:embed="rId9"/>
          <a:srcRect/>
          <a:stretch>
            <a:fillRect/>
          </a:stretch>
        </p:blipFill>
        <p:spPr bwMode="auto">
          <a:xfrm>
            <a:off x="3810000" y="1219200"/>
            <a:ext cx="692150" cy="1390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a:spLocks noGrp="1"/>
          </p:cNvSpPr>
          <p:nvPr>
            <p:ph type="sldNum" sz="quarter" idx="12"/>
          </p:nvPr>
        </p:nvSpPr>
        <p:spPr>
          <a:noFill/>
          <a:ln>
            <a:miter lim="800000"/>
            <a:headEnd/>
            <a:tailEnd/>
          </a:ln>
        </p:spPr>
        <p:txBody>
          <a:bodyPr/>
          <a:lstStyle/>
          <a:p>
            <a:fld id="{348934D1-7CB6-48D2-8BF9-25E1FAD5BB43}" type="slidenum">
              <a:rPr lang="en-US" smtClean="0"/>
              <a:pPr/>
              <a:t>6</a:t>
            </a:fld>
            <a:endParaRPr lang="en-US" smtClean="0"/>
          </a:p>
        </p:txBody>
      </p:sp>
      <p:sp>
        <p:nvSpPr>
          <p:cNvPr id="9219" name="Rectangle 2"/>
          <p:cNvSpPr>
            <a:spLocks noGrp="1" noChangeArrowheads="1"/>
          </p:cNvSpPr>
          <p:nvPr>
            <p:ph type="title"/>
          </p:nvPr>
        </p:nvSpPr>
        <p:spPr>
          <a:xfrm>
            <a:off x="214282" y="152400"/>
            <a:ext cx="8929718" cy="685800"/>
          </a:xfrm>
        </p:spPr>
        <p:txBody>
          <a:bodyPr>
            <a:normAutofit/>
          </a:bodyPr>
          <a:lstStyle/>
          <a:p>
            <a:pPr eaLnBrk="1" hangingPunct="1"/>
            <a:r>
              <a:rPr lang="fr-FR" dirty="0" smtClean="0">
                <a:effectLst>
                  <a:outerShdw blurRad="38100" dist="38100" dir="2700000" algn="tl">
                    <a:srgbClr val="000000">
                      <a:alpha val="43137"/>
                    </a:srgbClr>
                  </a:outerShdw>
                </a:effectLst>
              </a:rPr>
              <a:t>périphériques réseau</a:t>
            </a:r>
            <a:endParaRPr lang="en-US" dirty="0" smtClean="0">
              <a:effectLst>
                <a:outerShdw blurRad="38100" dist="38100" dir="2700000" algn="tl">
                  <a:srgbClr val="000000">
                    <a:alpha val="43137"/>
                  </a:srgbClr>
                </a:outerShdw>
              </a:effectLst>
            </a:endParaRPr>
          </a:p>
        </p:txBody>
      </p:sp>
      <p:sp>
        <p:nvSpPr>
          <p:cNvPr id="9220" name="Text Box 3"/>
          <p:cNvSpPr txBox="1">
            <a:spLocks noChangeArrowheads="1"/>
          </p:cNvSpPr>
          <p:nvPr/>
        </p:nvSpPr>
        <p:spPr bwMode="auto">
          <a:xfrm>
            <a:off x="304800" y="1524000"/>
            <a:ext cx="8610600" cy="4462760"/>
          </a:xfrm>
          <a:prstGeom prst="rect">
            <a:avLst/>
          </a:prstGeom>
          <a:noFill/>
          <a:ln w="57150">
            <a:noFill/>
            <a:miter lim="800000"/>
            <a:headEnd/>
            <a:tailEnd/>
          </a:ln>
          <a:effectLst/>
        </p:spPr>
        <p:txBody>
          <a:bodyPr>
            <a:spAutoFit/>
          </a:bodyPr>
          <a:lstStyle/>
          <a:p>
            <a:pPr algn="just"/>
            <a:r>
              <a:rPr lang="fr-FR" sz="2000" dirty="0">
                <a:solidFill>
                  <a:schemeClr val="tx2"/>
                </a:solidFill>
                <a:latin typeface="+mj-lt"/>
                <a:ea typeface="+mj-ea"/>
                <a:cs typeface="+mj-cs"/>
              </a:rPr>
              <a:t>L'équipement qui se connecte directement à un segment de réseau est considéré comme un périphérique.</a:t>
            </a:r>
          </a:p>
          <a:p>
            <a:pPr algn="just"/>
            <a:endParaRPr lang="en-US" sz="2000" dirty="0">
              <a:solidFill>
                <a:schemeClr val="tx2"/>
              </a:solidFill>
              <a:latin typeface="+mj-lt"/>
              <a:ea typeface="+mj-ea"/>
              <a:cs typeface="+mj-cs"/>
            </a:endParaRPr>
          </a:p>
          <a:p>
            <a:pPr algn="just"/>
            <a:r>
              <a:rPr lang="fr-FR" sz="2000" dirty="0">
                <a:solidFill>
                  <a:schemeClr val="tx2"/>
                </a:solidFill>
                <a:latin typeface="+mj-lt"/>
                <a:ea typeface="+mj-ea"/>
                <a:cs typeface="+mj-cs"/>
              </a:rPr>
              <a:t>Ces appareils sont divisés en deux catégories</a:t>
            </a:r>
            <a:r>
              <a:rPr lang="fr-FR" sz="2000" dirty="0" smtClean="0">
                <a:solidFill>
                  <a:schemeClr val="tx2"/>
                </a:solidFill>
                <a:latin typeface="+mj-lt"/>
                <a:ea typeface="+mj-ea"/>
                <a:cs typeface="+mj-cs"/>
              </a:rPr>
              <a:t>.</a:t>
            </a:r>
            <a:endParaRPr lang="en-US" sz="2000" dirty="0">
              <a:solidFill>
                <a:schemeClr val="tx2"/>
              </a:solidFill>
              <a:latin typeface="+mj-lt"/>
              <a:ea typeface="+mj-ea"/>
              <a:cs typeface="+mj-cs"/>
            </a:endParaRPr>
          </a:p>
          <a:p>
            <a:pPr marL="623888" indent="-276225" algn="just">
              <a:buFont typeface="Arial" pitchFamily="34" charset="0"/>
              <a:buChar char="•"/>
            </a:pPr>
            <a:r>
              <a:rPr lang="fr-FR" sz="2000" dirty="0" smtClean="0">
                <a:solidFill>
                  <a:schemeClr val="tx2"/>
                </a:solidFill>
                <a:latin typeface="+mj-lt"/>
                <a:ea typeface="+mj-ea"/>
                <a:cs typeface="+mj-cs"/>
              </a:rPr>
              <a:t>Dispositifs </a:t>
            </a:r>
            <a:r>
              <a:rPr lang="fr-FR" sz="2000" dirty="0">
                <a:solidFill>
                  <a:schemeClr val="tx2"/>
                </a:solidFill>
                <a:latin typeface="+mj-lt"/>
                <a:ea typeface="+mj-ea"/>
                <a:cs typeface="+mj-cs"/>
              </a:rPr>
              <a:t>d'utilisateurs finaux</a:t>
            </a:r>
          </a:p>
          <a:p>
            <a:pPr marL="623888" indent="-276225" algn="just">
              <a:buFont typeface="Arial" pitchFamily="34" charset="0"/>
              <a:buChar char="•"/>
            </a:pPr>
            <a:r>
              <a:rPr lang="fr-FR" sz="2000" dirty="0" smtClean="0">
                <a:solidFill>
                  <a:schemeClr val="tx2"/>
                </a:solidFill>
                <a:latin typeface="+mj-lt"/>
                <a:ea typeface="+mj-ea"/>
                <a:cs typeface="+mj-cs"/>
              </a:rPr>
              <a:t>Les </a:t>
            </a:r>
            <a:r>
              <a:rPr lang="fr-FR" sz="2000" dirty="0">
                <a:solidFill>
                  <a:schemeClr val="tx2"/>
                </a:solidFill>
                <a:latin typeface="+mj-lt"/>
                <a:ea typeface="+mj-ea"/>
                <a:cs typeface="+mj-cs"/>
              </a:rPr>
              <a:t>périphériques </a:t>
            </a:r>
            <a:r>
              <a:rPr lang="fr-FR" sz="2000" dirty="0" smtClean="0">
                <a:solidFill>
                  <a:schemeClr val="tx2"/>
                </a:solidFill>
                <a:latin typeface="+mj-lt"/>
                <a:ea typeface="+mj-ea"/>
                <a:cs typeface="+mj-cs"/>
              </a:rPr>
              <a:t>réseau / </a:t>
            </a:r>
            <a:r>
              <a:rPr lang="fr-FR" sz="2000" dirty="0" err="1" smtClean="0">
                <a:solidFill>
                  <a:schemeClr val="tx2"/>
                </a:solidFill>
                <a:latin typeface="+mj-lt"/>
                <a:ea typeface="+mj-ea"/>
                <a:cs typeface="+mj-cs"/>
              </a:rPr>
              <a:t>intermidiaires</a:t>
            </a:r>
            <a:endParaRPr lang="fr-FR" sz="2000" dirty="0">
              <a:solidFill>
                <a:schemeClr val="tx2"/>
              </a:solidFill>
              <a:latin typeface="+mj-lt"/>
              <a:ea typeface="+mj-ea"/>
              <a:cs typeface="+mj-cs"/>
            </a:endParaRPr>
          </a:p>
          <a:p>
            <a:pPr algn="just"/>
            <a:endParaRPr lang="en-US" sz="2000" dirty="0">
              <a:solidFill>
                <a:schemeClr val="tx2"/>
              </a:solidFill>
              <a:latin typeface="+mj-lt"/>
              <a:ea typeface="+mj-ea"/>
              <a:cs typeface="+mj-cs"/>
            </a:endParaRPr>
          </a:p>
          <a:p>
            <a:pPr algn="just"/>
            <a:r>
              <a:rPr lang="fr-FR" sz="2000" dirty="0">
                <a:solidFill>
                  <a:schemeClr val="tx2"/>
                </a:solidFill>
                <a:latin typeface="+mj-lt"/>
                <a:ea typeface="+mj-ea"/>
                <a:cs typeface="+mj-cs"/>
              </a:rPr>
              <a:t>Dispositifs d'utilisateurs finaux incluent les ordinateurs, imprimantes, scanners et autres périphériques qui fournissent des services directement à l'utilisateur</a:t>
            </a:r>
            <a:r>
              <a:rPr lang="en-US" sz="2000" dirty="0">
                <a:solidFill>
                  <a:schemeClr val="tx2"/>
                </a:solidFill>
                <a:latin typeface="+mj-lt"/>
                <a:ea typeface="+mj-ea"/>
                <a:cs typeface="+mj-cs"/>
              </a:rPr>
              <a:t>.  </a:t>
            </a:r>
          </a:p>
          <a:p>
            <a:pPr algn="just"/>
            <a:endParaRPr lang="en-US" sz="2000" dirty="0">
              <a:solidFill>
                <a:schemeClr val="tx2"/>
              </a:solidFill>
              <a:latin typeface="+mj-lt"/>
              <a:ea typeface="+mj-ea"/>
              <a:cs typeface="+mj-cs"/>
            </a:endParaRPr>
          </a:p>
          <a:p>
            <a:pPr algn="just"/>
            <a:r>
              <a:rPr lang="fr-FR" sz="2000" dirty="0">
                <a:solidFill>
                  <a:schemeClr val="tx2"/>
                </a:solidFill>
                <a:latin typeface="+mj-lt"/>
                <a:ea typeface="+mj-ea"/>
                <a:cs typeface="+mj-cs"/>
              </a:rPr>
              <a:t>Les périphériques réseau comprennent tous les dispositifs qui relient les appareils des utilisateurs finaux ainsi que pour leur permettre de communiquer.</a:t>
            </a:r>
            <a:r>
              <a:rPr lang="en-US" sz="2000" dirty="0">
                <a:solidFill>
                  <a:schemeClr val="tx2"/>
                </a:solidFill>
                <a:latin typeface="+mj-lt"/>
                <a:ea typeface="+mj-ea"/>
                <a:cs typeface="+mj-cs"/>
              </a:rPr>
              <a: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miter lim="800000"/>
            <a:headEnd/>
            <a:tailEnd/>
          </a:ln>
        </p:spPr>
        <p:txBody>
          <a:bodyPr/>
          <a:lstStyle/>
          <a:p>
            <a:fld id="{702E9546-190A-42B6-B888-3FAB217A0372}" type="slidenum">
              <a:rPr lang="en-US" smtClean="0"/>
              <a:pPr/>
              <a:t>60</a:t>
            </a:fld>
            <a:endParaRPr lang="en-US" smtClean="0"/>
          </a:p>
        </p:txBody>
      </p:sp>
      <p:sp>
        <p:nvSpPr>
          <p:cNvPr id="59395" name="Rectangle 2"/>
          <p:cNvSpPr>
            <a:spLocks noGrp="1" noChangeArrowheads="1"/>
          </p:cNvSpPr>
          <p:nvPr>
            <p:ph type="title"/>
          </p:nvPr>
        </p:nvSpPr>
        <p:spPr>
          <a:xfrm>
            <a:off x="0" y="152400"/>
            <a:ext cx="9144000" cy="1066800"/>
          </a:xfrm>
        </p:spPr>
        <p:txBody>
          <a:bodyPr/>
          <a:lstStyle/>
          <a:p>
            <a:pPr eaLnBrk="1" hangingPunct="1"/>
            <a:r>
              <a:rPr lang="en-US" smtClean="0"/>
              <a:t>Analogie modèle OSI</a:t>
            </a:r>
            <a:br>
              <a:rPr lang="en-US" smtClean="0"/>
            </a:br>
            <a:r>
              <a:rPr lang="en-US" smtClean="0"/>
              <a:t>Couche 3 – Destination</a:t>
            </a:r>
            <a:endParaRPr lang="en-US" u="sng" smtClean="0"/>
          </a:p>
        </p:txBody>
      </p:sp>
      <p:sp>
        <p:nvSpPr>
          <p:cNvPr id="59396" name="Text Box 3"/>
          <p:cNvSpPr txBox="1">
            <a:spLocks noChangeArrowheads="1"/>
          </p:cNvSpPr>
          <p:nvPr/>
        </p:nvSpPr>
        <p:spPr bwMode="auto">
          <a:xfrm>
            <a:off x="228600" y="4419600"/>
            <a:ext cx="8610600" cy="1015663"/>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eaLnBrk="0" hangingPunct="0"/>
            <a:r>
              <a:rPr lang="fr-FR" sz="2000" dirty="0" smtClean="0">
                <a:solidFill>
                  <a:schemeClr val="tx2"/>
                </a:solidFill>
                <a:latin typeface="+mj-lt"/>
                <a:ea typeface="+mj-ea"/>
                <a:cs typeface="+mj-cs"/>
              </a:rPr>
              <a:t>en examinant l'adresse de destination, un bureau de poste Washington détermine que vos boîtes devraient être livrés à </a:t>
            </a:r>
            <a:r>
              <a:rPr lang="fr-FR" sz="2000" dirty="0" err="1" smtClean="0">
                <a:solidFill>
                  <a:schemeClr val="tx2"/>
                </a:solidFill>
                <a:latin typeface="+mj-lt"/>
                <a:ea typeface="+mj-ea"/>
                <a:cs typeface="+mj-cs"/>
              </a:rPr>
              <a:t>Obama</a:t>
            </a:r>
            <a:r>
              <a:rPr lang="fr-FR" sz="2000" dirty="0" smtClean="0">
                <a:solidFill>
                  <a:schemeClr val="tx2"/>
                </a:solidFill>
                <a:latin typeface="+mj-lt"/>
                <a:ea typeface="+mj-ea"/>
                <a:cs typeface="+mj-cs"/>
              </a:rPr>
              <a:t> à la maison blanche.</a:t>
            </a:r>
            <a:endParaRPr lang="en-US" sz="2000" dirty="0" smtClean="0">
              <a:solidFill>
                <a:schemeClr val="tx2"/>
              </a:solidFill>
              <a:latin typeface="+mj-lt"/>
              <a:ea typeface="+mj-ea"/>
              <a:cs typeface="+mj-cs"/>
            </a:endParaRPr>
          </a:p>
        </p:txBody>
      </p:sp>
      <p:graphicFrame>
        <p:nvGraphicFramePr>
          <p:cNvPr id="59397" name="Object 4"/>
          <p:cNvGraphicFramePr>
            <a:graphicFrameLocks noChangeAspect="1"/>
          </p:cNvGraphicFramePr>
          <p:nvPr/>
        </p:nvGraphicFramePr>
        <p:xfrm>
          <a:off x="2971800" y="1600200"/>
          <a:ext cx="3514725" cy="2535238"/>
        </p:xfrm>
        <a:graphic>
          <a:graphicData uri="http://schemas.openxmlformats.org/presentationml/2006/ole">
            <mc:AlternateContent xmlns:mc="http://schemas.openxmlformats.org/markup-compatibility/2006">
              <mc:Choice xmlns:v="urn:schemas-microsoft-com:vml" Requires="v">
                <p:oleObj spid="_x0000_s21527" name="Clip" r:id="rId3" imgW="1543507" imgH="1113739" progId="">
                  <p:embed/>
                </p:oleObj>
              </mc:Choice>
              <mc:Fallback>
                <p:oleObj name="Clip" r:id="rId3" imgW="1543507" imgH="1113739"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600200"/>
                        <a:ext cx="3514725" cy="2535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a:ln>
            <a:miter lim="800000"/>
            <a:headEnd/>
            <a:tailEnd/>
          </a:ln>
        </p:spPr>
        <p:txBody>
          <a:bodyPr/>
          <a:lstStyle/>
          <a:p>
            <a:fld id="{39D6A63C-3DF8-455C-8A8F-4A4BFA6CFE0C}" type="slidenum">
              <a:rPr lang="en-US" smtClean="0"/>
              <a:pPr/>
              <a:t>61</a:t>
            </a:fld>
            <a:endParaRPr lang="en-US" smtClean="0"/>
          </a:p>
        </p:txBody>
      </p:sp>
      <p:sp>
        <p:nvSpPr>
          <p:cNvPr id="60419" name="Rectangle 2"/>
          <p:cNvSpPr>
            <a:spLocks noGrp="1" noChangeArrowheads="1"/>
          </p:cNvSpPr>
          <p:nvPr>
            <p:ph type="title"/>
          </p:nvPr>
        </p:nvSpPr>
        <p:spPr>
          <a:xfrm>
            <a:off x="0" y="152400"/>
            <a:ext cx="9144000" cy="1066800"/>
          </a:xfrm>
        </p:spPr>
        <p:txBody>
          <a:bodyPr/>
          <a:lstStyle/>
          <a:p>
            <a:pPr eaLnBrk="1" hangingPunct="1"/>
            <a:r>
              <a:rPr lang="en-US" dirty="0" err="1" smtClean="0"/>
              <a:t>Analogie</a:t>
            </a:r>
            <a:r>
              <a:rPr lang="en-US" dirty="0" smtClean="0"/>
              <a:t> </a:t>
            </a:r>
            <a:r>
              <a:rPr lang="en-US" dirty="0" err="1" smtClean="0"/>
              <a:t>modèle</a:t>
            </a:r>
            <a:r>
              <a:rPr lang="en-US" dirty="0" smtClean="0"/>
              <a:t> OSI</a:t>
            </a:r>
            <a:br>
              <a:rPr lang="en-US" dirty="0" smtClean="0"/>
            </a:br>
            <a:r>
              <a:rPr lang="en-US" dirty="0" smtClean="0"/>
              <a:t>Couche 4 – Destination</a:t>
            </a:r>
            <a:endParaRPr lang="en-US" u="sng" dirty="0" smtClean="0"/>
          </a:p>
        </p:txBody>
      </p:sp>
      <p:sp>
        <p:nvSpPr>
          <p:cNvPr id="60420" name="Text Box 3"/>
          <p:cNvSpPr txBox="1">
            <a:spLocks noChangeArrowheads="1"/>
          </p:cNvSpPr>
          <p:nvPr/>
        </p:nvSpPr>
        <p:spPr bwMode="auto">
          <a:xfrm>
            <a:off x="228600" y="4929198"/>
            <a:ext cx="8610600" cy="707886"/>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eaLnBrk="0" hangingPunct="0"/>
            <a:r>
              <a:rPr lang="fr-FR" sz="2000" dirty="0" smtClean="0">
                <a:solidFill>
                  <a:schemeClr val="tx2"/>
                </a:solidFill>
                <a:latin typeface="+mj-lt"/>
                <a:ea typeface="+mj-ea"/>
                <a:cs typeface="+mj-cs"/>
              </a:rPr>
              <a:t>Votre ami vous appelle et vous dit qu'il a obtenu tous les 3 cases et il a besoin d’un autre ami nommé Bush pour remonter le vélo.</a:t>
            </a:r>
          </a:p>
        </p:txBody>
      </p:sp>
      <p:graphicFrame>
        <p:nvGraphicFramePr>
          <p:cNvPr id="60421" name="Object 4"/>
          <p:cNvGraphicFramePr>
            <a:graphicFrameLocks noChangeAspect="1"/>
          </p:cNvGraphicFramePr>
          <p:nvPr/>
        </p:nvGraphicFramePr>
        <p:xfrm>
          <a:off x="5572132" y="1643050"/>
          <a:ext cx="2943225" cy="2973388"/>
        </p:xfrm>
        <a:graphic>
          <a:graphicData uri="http://schemas.openxmlformats.org/presentationml/2006/ole">
            <mc:AlternateContent xmlns:mc="http://schemas.openxmlformats.org/markup-compatibility/2006">
              <mc:Choice xmlns:v="urn:schemas-microsoft-com:vml" Requires="v">
                <p:oleObj spid="_x0000_s22551" name="Clip" r:id="rId3" imgW="1060704" imgH="1072591" progId="">
                  <p:embed/>
                </p:oleObj>
              </mc:Choice>
              <mc:Fallback>
                <p:oleObj name="Clip" r:id="rId3" imgW="1060704" imgH="1072591"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132" y="1643050"/>
                        <a:ext cx="2943225" cy="297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Image 5" descr="Obama.jpg"/>
          <p:cNvPicPr>
            <a:picLocks noChangeAspect="1"/>
          </p:cNvPicPr>
          <p:nvPr/>
        </p:nvPicPr>
        <p:blipFill>
          <a:blip r:embed="rId5"/>
          <a:stretch>
            <a:fillRect/>
          </a:stretch>
        </p:blipFill>
        <p:spPr>
          <a:xfrm>
            <a:off x="357158" y="1714488"/>
            <a:ext cx="4793005" cy="304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checkerboard(across)">
                                      <p:cBhvr>
                                        <p:cTn id="7" dur="500"/>
                                        <p:tgtEl>
                                          <p:spTgt spid="60420"/>
                                        </p:tgtEl>
                                      </p:cBhvr>
                                    </p:animEffect>
                                  </p:childTnLst>
                                </p:cTn>
                              </p:par>
                              <p:par>
                                <p:cTn id="8" presetID="5" presetClass="entr" presetSubtype="10" fill="hold" nodeType="withEffect">
                                  <p:stCondLst>
                                    <p:cond delay="0"/>
                                  </p:stCondLst>
                                  <p:childTnLst>
                                    <p:set>
                                      <p:cBhvr>
                                        <p:cTn id="9" dur="1" fill="hold">
                                          <p:stCondLst>
                                            <p:cond delay="0"/>
                                          </p:stCondLst>
                                        </p:cTn>
                                        <p:tgtEl>
                                          <p:spTgt spid="60421"/>
                                        </p:tgtEl>
                                        <p:attrNameLst>
                                          <p:attrName>style.visibility</p:attrName>
                                        </p:attrNameLst>
                                      </p:cBhvr>
                                      <p:to>
                                        <p:strVal val="visible"/>
                                      </p:to>
                                    </p:set>
                                    <p:animEffect transition="in" filter="checkerboard(across)">
                                      <p:cBhvr>
                                        <p:cTn id="10" dur="500"/>
                                        <p:tgtEl>
                                          <p:spTgt spid="604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a:ln>
            <a:miter lim="800000"/>
            <a:headEnd/>
            <a:tailEnd/>
          </a:ln>
        </p:spPr>
        <p:txBody>
          <a:bodyPr/>
          <a:lstStyle/>
          <a:p>
            <a:fld id="{AA224A55-DA97-4703-93C8-A6CE61B17BD9}" type="slidenum">
              <a:rPr lang="en-US" smtClean="0"/>
              <a:pPr/>
              <a:t>62</a:t>
            </a:fld>
            <a:endParaRPr lang="en-US" smtClean="0"/>
          </a:p>
        </p:txBody>
      </p:sp>
      <p:sp>
        <p:nvSpPr>
          <p:cNvPr id="61443" name="Rectangle 2"/>
          <p:cNvSpPr>
            <a:spLocks noGrp="1" noChangeArrowheads="1"/>
          </p:cNvSpPr>
          <p:nvPr>
            <p:ph type="title"/>
          </p:nvPr>
        </p:nvSpPr>
        <p:spPr>
          <a:xfrm>
            <a:off x="0" y="152400"/>
            <a:ext cx="9144000" cy="1066800"/>
          </a:xfrm>
        </p:spPr>
        <p:txBody>
          <a:bodyPr/>
          <a:lstStyle/>
          <a:p>
            <a:pPr eaLnBrk="1" hangingPunct="1"/>
            <a:r>
              <a:rPr lang="en-US" dirty="0" err="1" smtClean="0"/>
              <a:t>Analogie</a:t>
            </a:r>
            <a:r>
              <a:rPr lang="en-US" dirty="0" smtClean="0"/>
              <a:t> </a:t>
            </a:r>
            <a:r>
              <a:rPr lang="en-US" dirty="0" err="1" smtClean="0"/>
              <a:t>modèle</a:t>
            </a:r>
            <a:r>
              <a:rPr lang="en-US" dirty="0" smtClean="0"/>
              <a:t> OSI</a:t>
            </a:r>
            <a:br>
              <a:rPr lang="en-US" dirty="0" smtClean="0"/>
            </a:br>
            <a:r>
              <a:rPr lang="en-US" dirty="0" smtClean="0"/>
              <a:t>Couche 5 – Destination</a:t>
            </a:r>
            <a:endParaRPr lang="en-US" u="sng" dirty="0" smtClean="0"/>
          </a:p>
        </p:txBody>
      </p:sp>
      <p:sp>
        <p:nvSpPr>
          <p:cNvPr id="61444" name="Text Box 3"/>
          <p:cNvSpPr txBox="1">
            <a:spLocks noChangeArrowheads="1"/>
          </p:cNvSpPr>
          <p:nvPr/>
        </p:nvSpPr>
        <p:spPr bwMode="auto">
          <a:xfrm>
            <a:off x="228600" y="5092700"/>
            <a:ext cx="8610600" cy="40011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fr-FR" sz="2000" dirty="0" smtClean="0">
                <a:solidFill>
                  <a:schemeClr val="tx2"/>
                </a:solidFill>
                <a:latin typeface="+mj-lt"/>
                <a:ea typeface="+mj-ea"/>
                <a:cs typeface="+mj-cs"/>
              </a:rPr>
              <a:t>Votre ami raccroche, car il a signalé l’accusé de réception</a:t>
            </a:r>
            <a:endParaRPr lang="en-US" sz="2000" dirty="0" smtClean="0">
              <a:solidFill>
                <a:schemeClr val="tx2"/>
              </a:solidFill>
              <a:latin typeface="+mj-lt"/>
              <a:ea typeface="+mj-ea"/>
              <a:cs typeface="+mj-cs"/>
            </a:endParaRPr>
          </a:p>
        </p:txBody>
      </p:sp>
      <p:graphicFrame>
        <p:nvGraphicFramePr>
          <p:cNvPr id="61445" name="Object 4"/>
          <p:cNvGraphicFramePr>
            <a:graphicFrameLocks noChangeAspect="1"/>
          </p:cNvGraphicFramePr>
          <p:nvPr/>
        </p:nvGraphicFramePr>
        <p:xfrm>
          <a:off x="3933825" y="1676400"/>
          <a:ext cx="1771650" cy="2736850"/>
        </p:xfrm>
        <a:graphic>
          <a:graphicData uri="http://schemas.openxmlformats.org/presentationml/2006/ole">
            <mc:AlternateContent xmlns:mc="http://schemas.openxmlformats.org/markup-compatibility/2006">
              <mc:Choice xmlns:v="urn:schemas-microsoft-com:vml" Requires="v">
                <p:oleObj spid="_x0000_s23575" name="Clip" r:id="rId3" imgW="1275588" imgH="1970532" progId="">
                  <p:embed/>
                </p:oleObj>
              </mc:Choice>
              <mc:Fallback>
                <p:oleObj name="Clip" r:id="rId3" imgW="1275588" imgH="197053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825" y="1676400"/>
                        <a:ext cx="1771650" cy="273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a:ln>
            <a:miter lim="800000"/>
            <a:headEnd/>
            <a:tailEnd/>
          </a:ln>
        </p:spPr>
        <p:txBody>
          <a:bodyPr/>
          <a:lstStyle/>
          <a:p>
            <a:fld id="{BB65E605-F9F7-4E00-A15A-6B8B63DB0F4A}" type="slidenum">
              <a:rPr lang="en-US" smtClean="0"/>
              <a:pPr/>
              <a:t>63</a:t>
            </a:fld>
            <a:endParaRPr lang="en-US" smtClean="0"/>
          </a:p>
        </p:txBody>
      </p:sp>
      <p:sp>
        <p:nvSpPr>
          <p:cNvPr id="62467" name="Rectangle 2"/>
          <p:cNvSpPr>
            <a:spLocks noGrp="1" noChangeArrowheads="1"/>
          </p:cNvSpPr>
          <p:nvPr>
            <p:ph type="title"/>
          </p:nvPr>
        </p:nvSpPr>
        <p:spPr>
          <a:xfrm>
            <a:off x="0" y="152400"/>
            <a:ext cx="9144000" cy="1066800"/>
          </a:xfrm>
        </p:spPr>
        <p:txBody>
          <a:bodyPr/>
          <a:lstStyle/>
          <a:p>
            <a:pPr eaLnBrk="1" hangingPunct="1"/>
            <a:r>
              <a:rPr lang="en-US" smtClean="0"/>
              <a:t>Analogie modèle OSI</a:t>
            </a:r>
            <a:br>
              <a:rPr lang="en-US" smtClean="0"/>
            </a:br>
            <a:r>
              <a:rPr lang="en-US" smtClean="0"/>
              <a:t>Couche 6 – Destination</a:t>
            </a:r>
            <a:endParaRPr lang="en-US" u="sng" smtClean="0"/>
          </a:p>
        </p:txBody>
      </p:sp>
      <p:sp>
        <p:nvSpPr>
          <p:cNvPr id="62468" name="Text Box 3"/>
          <p:cNvSpPr txBox="1">
            <a:spLocks noChangeArrowheads="1"/>
          </p:cNvSpPr>
          <p:nvPr/>
        </p:nvSpPr>
        <p:spPr bwMode="auto">
          <a:xfrm>
            <a:off x="228600" y="5343525"/>
            <a:ext cx="8610600" cy="40011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fr-FR" sz="2000" dirty="0" smtClean="0">
                <a:solidFill>
                  <a:schemeClr val="tx2"/>
                </a:solidFill>
                <a:latin typeface="+mj-lt"/>
                <a:ea typeface="+mj-ea"/>
                <a:cs typeface="+mj-cs"/>
              </a:rPr>
              <a:t>Bush a réassemblé et «a présenté» le vélo à votre ami. </a:t>
            </a:r>
            <a:endParaRPr lang="en-US" sz="2000" dirty="0" smtClean="0">
              <a:solidFill>
                <a:schemeClr val="tx2"/>
              </a:solidFill>
              <a:latin typeface="+mj-lt"/>
              <a:ea typeface="+mj-ea"/>
              <a:cs typeface="+mj-cs"/>
            </a:endParaRPr>
          </a:p>
        </p:txBody>
      </p:sp>
      <p:graphicFrame>
        <p:nvGraphicFramePr>
          <p:cNvPr id="62469" name="Object 4"/>
          <p:cNvGraphicFramePr>
            <a:graphicFrameLocks noChangeAspect="1"/>
          </p:cNvGraphicFramePr>
          <p:nvPr/>
        </p:nvGraphicFramePr>
        <p:xfrm>
          <a:off x="3124200" y="1447800"/>
          <a:ext cx="3078163" cy="3467100"/>
        </p:xfrm>
        <a:graphic>
          <a:graphicData uri="http://schemas.openxmlformats.org/presentationml/2006/ole">
            <mc:AlternateContent xmlns:mc="http://schemas.openxmlformats.org/markup-compatibility/2006">
              <mc:Choice xmlns:v="urn:schemas-microsoft-com:vml" Requires="v">
                <p:oleObj spid="_x0000_s24599" name="Clip" r:id="rId3" imgW="880567" imgH="991210" progId="">
                  <p:embed/>
                </p:oleObj>
              </mc:Choice>
              <mc:Fallback>
                <p:oleObj name="Clip" r:id="rId3" imgW="880567" imgH="99121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447800"/>
                        <a:ext cx="3078163" cy="346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a:ln>
            <a:miter lim="800000"/>
            <a:headEnd/>
            <a:tailEnd/>
          </a:ln>
        </p:spPr>
        <p:txBody>
          <a:bodyPr/>
          <a:lstStyle/>
          <a:p>
            <a:fld id="{7B24C512-3806-4F27-8023-BCD998BBC5BE}" type="slidenum">
              <a:rPr lang="en-US" smtClean="0"/>
              <a:pPr/>
              <a:t>64</a:t>
            </a:fld>
            <a:endParaRPr lang="en-US" smtClean="0"/>
          </a:p>
        </p:txBody>
      </p:sp>
      <p:sp>
        <p:nvSpPr>
          <p:cNvPr id="63491" name="Rectangle 2"/>
          <p:cNvSpPr>
            <a:spLocks noGrp="1" noChangeArrowheads="1"/>
          </p:cNvSpPr>
          <p:nvPr>
            <p:ph type="title"/>
          </p:nvPr>
        </p:nvSpPr>
        <p:spPr>
          <a:xfrm>
            <a:off x="0" y="152400"/>
            <a:ext cx="9144000" cy="1066800"/>
          </a:xfrm>
        </p:spPr>
        <p:txBody>
          <a:bodyPr/>
          <a:lstStyle/>
          <a:p>
            <a:pPr eaLnBrk="1" hangingPunct="1"/>
            <a:r>
              <a:rPr lang="en-US" smtClean="0"/>
              <a:t>Analogie modèle OSI</a:t>
            </a:r>
            <a:br>
              <a:rPr lang="en-US" smtClean="0"/>
            </a:br>
            <a:r>
              <a:rPr lang="en-US" smtClean="0"/>
              <a:t>Couche 7 – Destination</a:t>
            </a:r>
            <a:endParaRPr lang="en-US" u="sng" smtClean="0"/>
          </a:p>
        </p:txBody>
      </p:sp>
      <p:sp>
        <p:nvSpPr>
          <p:cNvPr id="63492" name="Text Box 3"/>
          <p:cNvSpPr txBox="1">
            <a:spLocks noChangeArrowheads="1"/>
          </p:cNvSpPr>
          <p:nvPr/>
        </p:nvSpPr>
        <p:spPr bwMode="auto">
          <a:xfrm>
            <a:off x="228600" y="5367338"/>
            <a:ext cx="8610600" cy="707886"/>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l" eaLnBrk="0" hangingPunct="0"/>
            <a:r>
              <a:rPr lang="en-US" sz="2000" dirty="0" err="1" smtClean="0">
                <a:solidFill>
                  <a:schemeClr val="tx2"/>
                </a:solidFill>
                <a:latin typeface="+mj-lt"/>
                <a:ea typeface="+mj-ea"/>
                <a:cs typeface="+mj-cs"/>
              </a:rPr>
              <a:t>Obama</a:t>
            </a:r>
            <a:r>
              <a:rPr lang="en-US" sz="2000" dirty="0" smtClean="0">
                <a:solidFill>
                  <a:schemeClr val="tx2"/>
                </a:solidFill>
                <a:latin typeface="+mj-lt"/>
                <a:ea typeface="+mj-ea"/>
                <a:cs typeface="+mj-cs"/>
              </a:rPr>
              <a:t> a </a:t>
            </a:r>
            <a:r>
              <a:rPr lang="en-US" sz="2000" dirty="0" err="1" smtClean="0">
                <a:solidFill>
                  <a:schemeClr val="tx2"/>
                </a:solidFill>
                <a:latin typeface="+mj-lt"/>
                <a:ea typeface="+mj-ea"/>
                <a:cs typeface="+mj-cs"/>
              </a:rPr>
              <a:t>aimé</a:t>
            </a:r>
            <a:r>
              <a:rPr lang="en-US" sz="2000" dirty="0" smtClean="0">
                <a:solidFill>
                  <a:schemeClr val="tx2"/>
                </a:solidFill>
                <a:latin typeface="+mj-lt"/>
                <a:ea typeface="+mj-ea"/>
                <a:cs typeface="+mj-cs"/>
              </a:rPr>
              <a:t> le </a:t>
            </a:r>
            <a:r>
              <a:rPr lang="en-US" sz="2000" dirty="0" err="1" smtClean="0">
                <a:solidFill>
                  <a:schemeClr val="tx2"/>
                </a:solidFill>
                <a:latin typeface="+mj-lt"/>
                <a:ea typeface="+mj-ea"/>
                <a:cs typeface="+mj-cs"/>
              </a:rPr>
              <a:t>vélo</a:t>
            </a:r>
            <a:r>
              <a:rPr lang="en-US" sz="2000" dirty="0" smtClean="0">
                <a:solidFill>
                  <a:schemeClr val="tx2"/>
                </a:solidFill>
                <a:latin typeface="+mj-lt"/>
                <a:ea typeface="+mj-ea"/>
                <a:cs typeface="+mj-cs"/>
              </a:rPr>
              <a:t> , et </a:t>
            </a:r>
            <a:r>
              <a:rPr lang="en-US" sz="2000" dirty="0" err="1" smtClean="0">
                <a:solidFill>
                  <a:schemeClr val="tx2"/>
                </a:solidFill>
                <a:latin typeface="+mj-lt"/>
                <a:ea typeface="+mj-ea"/>
                <a:cs typeface="+mj-cs"/>
              </a:rPr>
              <a:t>il</a:t>
            </a:r>
            <a:r>
              <a:rPr lang="en-US" sz="2000" dirty="0" smtClean="0">
                <a:solidFill>
                  <a:schemeClr val="tx2"/>
                </a:solidFill>
                <a:latin typeface="+mj-lt"/>
                <a:ea typeface="+mj-ea"/>
                <a:cs typeface="+mj-cs"/>
              </a:rPr>
              <a:t> a </a:t>
            </a:r>
            <a:r>
              <a:rPr lang="en-US" sz="2000" dirty="0" err="1" smtClean="0">
                <a:solidFill>
                  <a:schemeClr val="tx2"/>
                </a:solidFill>
                <a:latin typeface="+mj-lt"/>
                <a:ea typeface="+mj-ea"/>
                <a:cs typeface="+mj-cs"/>
              </a:rPr>
              <a:t>devenu</a:t>
            </a:r>
            <a:r>
              <a:rPr lang="en-US" sz="2000" dirty="0" smtClean="0">
                <a:solidFill>
                  <a:schemeClr val="tx2"/>
                </a:solidFill>
                <a:latin typeface="+mj-lt"/>
                <a:ea typeface="+mj-ea"/>
                <a:cs typeface="+mj-cs"/>
              </a:rPr>
              <a:t> le </a:t>
            </a:r>
            <a:r>
              <a:rPr lang="en-US" sz="2000" dirty="0" err="1" smtClean="0">
                <a:solidFill>
                  <a:schemeClr val="tx2"/>
                </a:solidFill>
                <a:latin typeface="+mj-lt"/>
                <a:ea typeface="+mj-ea"/>
                <a:cs typeface="+mj-cs"/>
              </a:rPr>
              <a:t>sprinteur</a:t>
            </a:r>
            <a:r>
              <a:rPr lang="en-US" sz="2000" dirty="0" smtClean="0">
                <a:solidFill>
                  <a:schemeClr val="tx2"/>
                </a:solidFill>
                <a:latin typeface="+mj-lt"/>
                <a:ea typeface="+mj-ea"/>
                <a:cs typeface="+mj-cs"/>
              </a:rPr>
              <a:t> champion du monde … </a:t>
            </a:r>
            <a:r>
              <a:rPr lang="en-US" sz="2000" dirty="0" smtClean="0">
                <a:solidFill>
                  <a:schemeClr val="tx2"/>
                </a:solidFill>
                <a:latin typeface="+mj-lt"/>
                <a:ea typeface="+mj-ea"/>
                <a:cs typeface="+mj-cs"/>
                <a:sym typeface="Wingdings" pitchFamily="2" charset="2"/>
              </a:rPr>
              <a:t></a:t>
            </a:r>
            <a:endParaRPr lang="en-US" sz="2000" dirty="0" smtClean="0">
              <a:solidFill>
                <a:schemeClr val="tx2"/>
              </a:solidFill>
              <a:latin typeface="+mj-lt"/>
              <a:ea typeface="+mj-ea"/>
              <a:cs typeface="+mj-cs"/>
            </a:endParaRPr>
          </a:p>
        </p:txBody>
      </p:sp>
      <p:pic>
        <p:nvPicPr>
          <p:cNvPr id="6" name="Image 5" descr="barack-obama-custom.jpg"/>
          <p:cNvPicPr>
            <a:picLocks noChangeAspect="1"/>
          </p:cNvPicPr>
          <p:nvPr/>
        </p:nvPicPr>
        <p:blipFill>
          <a:blip r:embed="rId2"/>
          <a:stretch>
            <a:fillRect/>
          </a:stretch>
        </p:blipFill>
        <p:spPr>
          <a:xfrm>
            <a:off x="1142976" y="1928802"/>
            <a:ext cx="6858048" cy="3280408"/>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eaLnBrk="1" hangingPunct="1"/>
            <a:r>
              <a:rPr lang="en-US" smtClean="0"/>
              <a:t>Acheminement paquet via réseau</a:t>
            </a:r>
          </a:p>
        </p:txBody>
      </p:sp>
      <p:sp>
        <p:nvSpPr>
          <p:cNvPr id="64514" name="Slide Number Placeholder 5"/>
          <p:cNvSpPr>
            <a:spLocks noGrp="1"/>
          </p:cNvSpPr>
          <p:nvPr>
            <p:ph type="sldNum" sz="quarter" idx="12"/>
          </p:nvPr>
        </p:nvSpPr>
        <p:spPr>
          <a:noFill/>
          <a:ln>
            <a:miter lim="800000"/>
            <a:headEnd/>
            <a:tailEnd/>
          </a:ln>
        </p:spPr>
        <p:txBody>
          <a:bodyPr/>
          <a:lstStyle/>
          <a:p>
            <a:fld id="{610A92B7-439C-4554-B2A1-8341FEB8B4E4}" type="slidenum">
              <a:rPr lang="en-US" smtClean="0"/>
              <a:pPr/>
              <a:t>65</a:t>
            </a:fld>
            <a:endParaRPr lang="en-US" smtClean="0"/>
          </a:p>
        </p:txBody>
      </p:sp>
      <p:graphicFrame>
        <p:nvGraphicFramePr>
          <p:cNvPr id="64516" name="Object 3"/>
          <p:cNvGraphicFramePr>
            <a:graphicFrameLocks noGrp="1" noChangeAspect="1"/>
          </p:cNvGraphicFramePr>
          <p:nvPr>
            <p:ph sz="quarter" idx="1"/>
          </p:nvPr>
        </p:nvGraphicFramePr>
        <p:xfrm>
          <a:off x="642910" y="1511301"/>
          <a:ext cx="6905653" cy="4560906"/>
        </p:xfrm>
        <a:graphic>
          <a:graphicData uri="http://schemas.openxmlformats.org/presentationml/2006/ole">
            <mc:AlternateContent xmlns:mc="http://schemas.openxmlformats.org/markup-compatibility/2006">
              <mc:Choice xmlns:v="urn:schemas-microsoft-com:vml" Requires="v">
                <p:oleObj spid="_x0000_s26647" name="Bitmap Image" r:id="rId4" imgW="5952381" imgH="4352381" progId="">
                  <p:embed/>
                </p:oleObj>
              </mc:Choice>
              <mc:Fallback>
                <p:oleObj name="Bitmap Image" r:id="rId4" imgW="5952381" imgH="4352381"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10" y="1511301"/>
                        <a:ext cx="6905653" cy="4560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a:ln>
            <a:miter lim="800000"/>
            <a:headEnd/>
            <a:tailEnd/>
          </a:ln>
        </p:spPr>
        <p:txBody>
          <a:bodyPr/>
          <a:lstStyle/>
          <a:p>
            <a:fld id="{AD7CD28D-BC06-4FDC-A5B5-4F2BD2DDD246}" type="slidenum">
              <a:rPr lang="en-US" smtClean="0"/>
              <a:pPr/>
              <a:t>66</a:t>
            </a:fld>
            <a:endParaRPr lang="en-US" smtClean="0"/>
          </a:p>
        </p:txBody>
      </p:sp>
      <p:sp>
        <p:nvSpPr>
          <p:cNvPr id="65539" name="Rectangle 2"/>
          <p:cNvSpPr>
            <a:spLocks noGrp="1" noChangeArrowheads="1"/>
          </p:cNvSpPr>
          <p:nvPr>
            <p:ph type="title"/>
          </p:nvPr>
        </p:nvSpPr>
        <p:spPr/>
        <p:txBody>
          <a:bodyPr/>
          <a:lstStyle/>
          <a:p>
            <a:pPr eaLnBrk="1" hangingPunct="1"/>
            <a:r>
              <a:rPr lang="en-US" dirty="0" smtClean="0"/>
              <a:t>Types de Transmission</a:t>
            </a:r>
          </a:p>
        </p:txBody>
      </p:sp>
      <p:sp>
        <p:nvSpPr>
          <p:cNvPr id="65540" name="Rectangle 3"/>
          <p:cNvSpPr>
            <a:spLocks noGrp="1" noChangeArrowheads="1"/>
          </p:cNvSpPr>
          <p:nvPr>
            <p:ph type="body" idx="1"/>
          </p:nvPr>
        </p:nvSpPr>
        <p:spPr/>
        <p:txBody>
          <a:bodyPr>
            <a:normAutofit/>
          </a:bodyPr>
          <a:lstStyle/>
          <a:p>
            <a:pPr eaLnBrk="1" hangingPunct="1">
              <a:buFont typeface="Wingdings" pitchFamily="2" charset="2"/>
              <a:buChar char="q"/>
            </a:pPr>
            <a:endParaRPr lang="en-US" sz="2000" dirty="0" smtClean="0">
              <a:solidFill>
                <a:schemeClr val="tx2"/>
              </a:solidFill>
              <a:latin typeface="+mj-lt"/>
              <a:ea typeface="+mj-ea"/>
              <a:cs typeface="+mj-cs"/>
            </a:endParaRPr>
          </a:p>
          <a:p>
            <a:pPr eaLnBrk="1" hangingPunct="1">
              <a:buFont typeface="Wingdings" pitchFamily="2" charset="2"/>
              <a:buChar char="q"/>
            </a:pPr>
            <a:endParaRPr lang="en-US" sz="2000" dirty="0" smtClean="0">
              <a:solidFill>
                <a:schemeClr val="tx2"/>
              </a:solidFill>
              <a:latin typeface="+mj-lt"/>
              <a:ea typeface="+mj-ea"/>
              <a:cs typeface="+mj-cs"/>
            </a:endParaRPr>
          </a:p>
          <a:p>
            <a:pPr eaLnBrk="1" hangingPunct="1">
              <a:buFont typeface="Wingdings" pitchFamily="2" charset="2"/>
              <a:buChar char="q"/>
            </a:pPr>
            <a:endParaRPr lang="en-US" sz="2000" dirty="0" smtClean="0">
              <a:solidFill>
                <a:schemeClr val="tx2"/>
              </a:solidFill>
              <a:latin typeface="+mj-lt"/>
              <a:ea typeface="+mj-ea"/>
              <a:cs typeface="+mj-cs"/>
            </a:endParaRPr>
          </a:p>
          <a:p>
            <a:pPr eaLnBrk="1" hangingPunct="1">
              <a:buFont typeface="Wingdings" pitchFamily="2" charset="2"/>
              <a:buChar char="q"/>
            </a:pPr>
            <a:r>
              <a:rPr lang="en-US" sz="2000" dirty="0" err="1" smtClean="0">
                <a:solidFill>
                  <a:schemeClr val="tx2"/>
                </a:solidFill>
                <a:latin typeface="+mj-lt"/>
                <a:ea typeface="+mj-ea"/>
                <a:cs typeface="+mj-cs"/>
              </a:rPr>
              <a:t>Unicast</a:t>
            </a:r>
            <a:r>
              <a:rPr lang="en-US" sz="2000" dirty="0" smtClean="0">
                <a:solidFill>
                  <a:schemeClr val="tx2"/>
                </a:solidFill>
                <a:latin typeface="+mj-lt"/>
                <a:ea typeface="+mj-ea"/>
                <a:cs typeface="+mj-cs"/>
              </a:rPr>
              <a:t>: Message </a:t>
            </a:r>
            <a:r>
              <a:rPr lang="en-US" sz="2000" dirty="0" err="1" smtClean="0">
                <a:solidFill>
                  <a:schemeClr val="tx2"/>
                </a:solidFill>
                <a:latin typeface="+mj-lt"/>
                <a:ea typeface="+mj-ea"/>
                <a:cs typeface="+mj-cs"/>
              </a:rPr>
              <a:t>d’une</a:t>
            </a:r>
            <a:r>
              <a:rPr lang="en-US" sz="2000" dirty="0" smtClean="0">
                <a:solidFill>
                  <a:schemeClr val="tx2"/>
                </a:solidFill>
                <a:latin typeface="+mj-lt"/>
                <a:ea typeface="+mj-ea"/>
                <a:cs typeface="+mj-cs"/>
              </a:rPr>
              <a:t> source </a:t>
            </a:r>
            <a:r>
              <a:rPr lang="en-US" sz="2000" dirty="0" err="1" smtClean="0">
                <a:solidFill>
                  <a:schemeClr val="tx2"/>
                </a:solidFill>
                <a:latin typeface="+mj-lt"/>
                <a:ea typeface="+mj-ea"/>
                <a:cs typeface="+mj-cs"/>
              </a:rPr>
              <a:t>vers</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une</a:t>
            </a:r>
            <a:r>
              <a:rPr lang="en-US" sz="2000" dirty="0" smtClean="0">
                <a:solidFill>
                  <a:schemeClr val="tx2"/>
                </a:solidFill>
                <a:latin typeface="+mj-lt"/>
                <a:ea typeface="+mj-ea"/>
                <a:cs typeface="+mj-cs"/>
              </a:rPr>
              <a:t> destination . </a:t>
            </a:r>
          </a:p>
          <a:p>
            <a:pPr eaLnBrk="1" hangingPunct="1">
              <a:buFont typeface="Wingdings" pitchFamily="2" charset="2"/>
              <a:buChar char="q"/>
            </a:pPr>
            <a:endParaRPr lang="en-US" sz="2000" dirty="0" smtClean="0">
              <a:solidFill>
                <a:schemeClr val="tx2"/>
              </a:solidFill>
              <a:latin typeface="+mj-lt"/>
              <a:ea typeface="+mj-ea"/>
              <a:cs typeface="+mj-cs"/>
            </a:endParaRPr>
          </a:p>
          <a:p>
            <a:pPr eaLnBrk="1" hangingPunct="1">
              <a:buFont typeface="Wingdings" pitchFamily="2" charset="2"/>
              <a:buChar char="q"/>
            </a:pPr>
            <a:r>
              <a:rPr lang="en-US" sz="2000" dirty="0" smtClean="0">
                <a:solidFill>
                  <a:schemeClr val="tx2"/>
                </a:solidFill>
                <a:latin typeface="+mj-lt"/>
                <a:ea typeface="+mj-ea"/>
                <a:cs typeface="+mj-cs"/>
              </a:rPr>
              <a:t>Multicast : Message </a:t>
            </a:r>
            <a:r>
              <a:rPr lang="en-US" sz="2000" dirty="0" err="1" smtClean="0">
                <a:solidFill>
                  <a:schemeClr val="tx2"/>
                </a:solidFill>
                <a:latin typeface="+mj-lt"/>
                <a:ea typeface="+mj-ea"/>
                <a:cs typeface="+mj-cs"/>
              </a:rPr>
              <a:t>d’une</a:t>
            </a:r>
            <a:r>
              <a:rPr lang="en-US" sz="2000" dirty="0" smtClean="0">
                <a:solidFill>
                  <a:schemeClr val="tx2"/>
                </a:solidFill>
                <a:latin typeface="+mj-lt"/>
                <a:ea typeface="+mj-ea"/>
                <a:cs typeface="+mj-cs"/>
              </a:rPr>
              <a:t> source </a:t>
            </a:r>
            <a:r>
              <a:rPr lang="en-US" sz="2000" dirty="0" err="1" smtClean="0">
                <a:solidFill>
                  <a:schemeClr val="tx2"/>
                </a:solidFill>
                <a:latin typeface="+mj-lt"/>
                <a:ea typeface="+mj-ea"/>
                <a:cs typeface="+mj-cs"/>
              </a:rPr>
              <a:t>vers</a:t>
            </a:r>
            <a:r>
              <a:rPr lang="en-US" sz="2000" dirty="0" smtClean="0">
                <a:solidFill>
                  <a:schemeClr val="tx2"/>
                </a:solidFill>
                <a:latin typeface="+mj-lt"/>
                <a:ea typeface="+mj-ea"/>
                <a:cs typeface="+mj-cs"/>
              </a:rPr>
              <a:t> un </a:t>
            </a:r>
            <a:r>
              <a:rPr lang="en-US" sz="2000" dirty="0" err="1" smtClean="0">
                <a:solidFill>
                  <a:schemeClr val="tx2"/>
                </a:solidFill>
                <a:latin typeface="+mj-lt"/>
                <a:ea typeface="+mj-ea"/>
                <a:cs typeface="+mj-cs"/>
              </a:rPr>
              <a:t>groupe</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sépcifique</a:t>
            </a:r>
            <a:r>
              <a:rPr lang="en-US" sz="2000" dirty="0" smtClean="0">
                <a:solidFill>
                  <a:schemeClr val="tx2"/>
                </a:solidFill>
                <a:latin typeface="+mj-lt"/>
                <a:ea typeface="+mj-ea"/>
                <a:cs typeface="+mj-cs"/>
              </a:rPr>
              <a:t> de machines.</a:t>
            </a:r>
          </a:p>
          <a:p>
            <a:pPr eaLnBrk="1" hangingPunct="1">
              <a:buFont typeface="Wingdings" pitchFamily="2" charset="2"/>
              <a:buChar char="q"/>
            </a:pPr>
            <a:endParaRPr lang="en-US" sz="2000" dirty="0" smtClean="0">
              <a:solidFill>
                <a:schemeClr val="tx2"/>
              </a:solidFill>
              <a:latin typeface="+mj-lt"/>
              <a:ea typeface="+mj-ea"/>
              <a:cs typeface="+mj-cs"/>
            </a:endParaRPr>
          </a:p>
          <a:p>
            <a:pPr eaLnBrk="1" hangingPunct="1">
              <a:buFont typeface="Wingdings" pitchFamily="2" charset="2"/>
              <a:buChar char="q"/>
            </a:pPr>
            <a:r>
              <a:rPr lang="en-US" sz="2000" dirty="0" smtClean="0">
                <a:solidFill>
                  <a:schemeClr val="tx2"/>
                </a:solidFill>
                <a:latin typeface="+mj-lt"/>
                <a:ea typeface="+mj-ea"/>
                <a:cs typeface="+mj-cs"/>
              </a:rPr>
              <a:t>Broadcast: Message </a:t>
            </a:r>
            <a:r>
              <a:rPr lang="en-US" sz="2000" dirty="0" err="1" smtClean="0">
                <a:solidFill>
                  <a:schemeClr val="tx2"/>
                </a:solidFill>
                <a:latin typeface="+mj-lt"/>
                <a:ea typeface="+mj-ea"/>
                <a:cs typeface="+mj-cs"/>
              </a:rPr>
              <a:t>d’une</a:t>
            </a:r>
            <a:r>
              <a:rPr lang="en-US" sz="2000" dirty="0" smtClean="0">
                <a:solidFill>
                  <a:schemeClr val="tx2"/>
                </a:solidFill>
                <a:latin typeface="+mj-lt"/>
                <a:ea typeface="+mj-ea"/>
                <a:cs typeface="+mj-cs"/>
              </a:rPr>
              <a:t> source </a:t>
            </a:r>
            <a:r>
              <a:rPr lang="en-US" sz="2000" dirty="0" err="1" smtClean="0">
                <a:solidFill>
                  <a:schemeClr val="tx2"/>
                </a:solidFill>
                <a:latin typeface="+mj-lt"/>
                <a:ea typeface="+mj-ea"/>
                <a:cs typeface="+mj-cs"/>
              </a:rPr>
              <a:t>vers</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toutes</a:t>
            </a:r>
            <a:r>
              <a:rPr lang="en-US" sz="2000" dirty="0" smtClean="0">
                <a:solidFill>
                  <a:schemeClr val="tx2"/>
                </a:solidFill>
                <a:latin typeface="+mj-lt"/>
                <a:ea typeface="+mj-ea"/>
                <a:cs typeface="+mj-cs"/>
              </a:rPr>
              <a:t> les machines du </a:t>
            </a:r>
            <a:r>
              <a:rPr lang="en-US" sz="2000" dirty="0" err="1" smtClean="0">
                <a:solidFill>
                  <a:schemeClr val="tx2"/>
                </a:solidFill>
                <a:latin typeface="+mj-lt"/>
                <a:ea typeface="+mj-ea"/>
                <a:cs typeface="+mj-cs"/>
              </a:rPr>
              <a:t>réseau</a:t>
            </a:r>
            <a:r>
              <a:rPr lang="en-US" sz="2000" dirty="0" smtClean="0">
                <a:solidFill>
                  <a:schemeClr val="tx2"/>
                </a:solidFill>
                <a:latin typeface="+mj-lt"/>
                <a:ea typeface="+mj-ea"/>
                <a:cs typeface="+mj-cs"/>
              </a:rPr>
              <a: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a:ln>
            <a:miter lim="800000"/>
            <a:headEnd/>
            <a:tailEnd/>
          </a:ln>
        </p:spPr>
        <p:txBody>
          <a:bodyPr/>
          <a:lstStyle/>
          <a:p>
            <a:fld id="{8576780A-934E-4F83-A8D2-4C0D9FEAA2F7}" type="slidenum">
              <a:rPr lang="en-US" smtClean="0"/>
              <a:pPr/>
              <a:t>67</a:t>
            </a:fld>
            <a:endParaRPr lang="en-US" smtClean="0"/>
          </a:p>
        </p:txBody>
      </p:sp>
      <p:sp>
        <p:nvSpPr>
          <p:cNvPr id="66563" name="Rectangle 2"/>
          <p:cNvSpPr>
            <a:spLocks noGrp="1" noChangeArrowheads="1"/>
          </p:cNvSpPr>
          <p:nvPr>
            <p:ph type="title"/>
          </p:nvPr>
        </p:nvSpPr>
        <p:spPr/>
        <p:txBody>
          <a:bodyPr/>
          <a:lstStyle/>
          <a:p>
            <a:pPr eaLnBrk="1" hangingPunct="1"/>
            <a:r>
              <a:rPr lang="en-US" smtClean="0"/>
              <a:t>Type of Transmission</a:t>
            </a:r>
          </a:p>
        </p:txBody>
      </p:sp>
      <p:sp>
        <p:nvSpPr>
          <p:cNvPr id="66564" name="AutoShape 5" descr="f02%2D02%5F0%2Ejpg"/>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fr-FR"/>
          </a:p>
        </p:txBody>
      </p:sp>
      <p:sp>
        <p:nvSpPr>
          <p:cNvPr id="66565" name="AutoShape 7" descr="f02%2D02%5F0%2Ejpg"/>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fr-FR"/>
          </a:p>
        </p:txBody>
      </p:sp>
      <p:pic>
        <p:nvPicPr>
          <p:cNvPr id="66566" name="Picture 8" descr="tRA"/>
          <p:cNvPicPr>
            <a:picLocks noChangeAspect="1" noChangeArrowheads="1"/>
          </p:cNvPicPr>
          <p:nvPr/>
        </p:nvPicPr>
        <p:blipFill>
          <a:blip r:embed="rId2"/>
          <a:srcRect/>
          <a:stretch>
            <a:fillRect/>
          </a:stretch>
        </p:blipFill>
        <p:spPr bwMode="auto">
          <a:xfrm>
            <a:off x="1371600" y="1600200"/>
            <a:ext cx="6134100" cy="4943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2"/>
          </p:nvPr>
        </p:nvSpPr>
        <p:spPr>
          <a:noFill/>
          <a:ln>
            <a:miter lim="800000"/>
            <a:headEnd/>
            <a:tailEnd/>
          </a:ln>
        </p:spPr>
        <p:txBody>
          <a:bodyPr/>
          <a:lstStyle/>
          <a:p>
            <a:fld id="{A1564993-C065-453D-9587-2C78325E13CC}" type="slidenum">
              <a:rPr lang="en-US" smtClean="0"/>
              <a:pPr/>
              <a:t>68</a:t>
            </a:fld>
            <a:endParaRPr lang="en-US" smtClean="0"/>
          </a:p>
        </p:txBody>
      </p:sp>
      <p:sp>
        <p:nvSpPr>
          <p:cNvPr id="67587" name="Rectangle 2"/>
          <p:cNvSpPr>
            <a:spLocks noGrp="1" noChangeArrowheads="1"/>
          </p:cNvSpPr>
          <p:nvPr>
            <p:ph type="title"/>
          </p:nvPr>
        </p:nvSpPr>
        <p:spPr/>
        <p:txBody>
          <a:bodyPr/>
          <a:lstStyle/>
          <a:p>
            <a:pPr eaLnBrk="1" hangingPunct="1"/>
            <a:r>
              <a:rPr lang="en-US" smtClean="0"/>
              <a:t>Domaine de diffusion</a:t>
            </a:r>
          </a:p>
        </p:txBody>
      </p:sp>
      <p:sp>
        <p:nvSpPr>
          <p:cNvPr id="67588" name="Rectangle 3"/>
          <p:cNvSpPr>
            <a:spLocks noGrp="1" noChangeArrowheads="1"/>
          </p:cNvSpPr>
          <p:nvPr>
            <p:ph type="body" idx="1"/>
          </p:nvPr>
        </p:nvSpPr>
        <p:spPr/>
        <p:txBody>
          <a:bodyPr/>
          <a:lstStyle/>
          <a:p>
            <a:pPr algn="just" eaLnBrk="1" hangingPunct="1">
              <a:buFont typeface="Wingdings" pitchFamily="2" charset="2"/>
              <a:buChar char="q"/>
            </a:pPr>
            <a:r>
              <a:rPr lang="en-US" sz="2000" dirty="0" smtClean="0">
                <a:solidFill>
                  <a:schemeClr val="tx2"/>
                </a:solidFill>
                <a:latin typeface="+mj-lt"/>
                <a:ea typeface="+mj-ea"/>
                <a:cs typeface="+mj-cs"/>
              </a:rPr>
              <a:t>Un </a:t>
            </a:r>
            <a:r>
              <a:rPr lang="en-US" sz="2000" dirty="0" err="1" smtClean="0">
                <a:solidFill>
                  <a:schemeClr val="tx2"/>
                </a:solidFill>
                <a:latin typeface="+mj-lt"/>
                <a:ea typeface="+mj-ea"/>
                <a:cs typeface="+mj-cs"/>
              </a:rPr>
              <a:t>groupe</a:t>
            </a:r>
            <a:r>
              <a:rPr lang="en-US" sz="2000" dirty="0" smtClean="0">
                <a:solidFill>
                  <a:schemeClr val="tx2"/>
                </a:solidFill>
                <a:latin typeface="+mj-lt"/>
                <a:ea typeface="+mj-ea"/>
                <a:cs typeface="+mj-cs"/>
              </a:rPr>
              <a:t> de </a:t>
            </a:r>
            <a:r>
              <a:rPr lang="en-US" sz="2000" dirty="0" err="1" smtClean="0">
                <a:solidFill>
                  <a:schemeClr val="tx2"/>
                </a:solidFill>
                <a:latin typeface="+mj-lt"/>
                <a:ea typeface="+mj-ea"/>
                <a:cs typeface="+mj-cs"/>
              </a:rPr>
              <a:t>périphériques</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aptes</a:t>
            </a:r>
            <a:r>
              <a:rPr lang="en-US" sz="2000" dirty="0" smtClean="0">
                <a:solidFill>
                  <a:schemeClr val="tx2"/>
                </a:solidFill>
                <a:latin typeface="+mj-lt"/>
                <a:ea typeface="+mj-ea"/>
                <a:cs typeface="+mj-cs"/>
              </a:rPr>
              <a:t> de </a:t>
            </a:r>
            <a:r>
              <a:rPr lang="en-US" sz="2000" dirty="0" err="1" smtClean="0">
                <a:solidFill>
                  <a:schemeClr val="tx2"/>
                </a:solidFill>
                <a:latin typeface="+mj-lt"/>
                <a:ea typeface="+mj-ea"/>
                <a:cs typeface="+mj-cs"/>
              </a:rPr>
              <a:t>recevoir</a:t>
            </a:r>
            <a:r>
              <a:rPr lang="en-US" sz="2000" dirty="0" smtClean="0">
                <a:solidFill>
                  <a:schemeClr val="tx2"/>
                </a:solidFill>
                <a:latin typeface="+mj-lt"/>
                <a:ea typeface="+mj-ea"/>
                <a:cs typeface="+mj-cs"/>
              </a:rPr>
              <a:t> des </a:t>
            </a:r>
            <a:r>
              <a:rPr lang="en-US" sz="2000" dirty="0" err="1" smtClean="0">
                <a:solidFill>
                  <a:schemeClr val="tx2"/>
                </a:solidFill>
                <a:latin typeface="+mj-lt"/>
                <a:ea typeface="+mj-ea"/>
                <a:cs typeface="+mj-cs"/>
              </a:rPr>
              <a:t>trames</a:t>
            </a:r>
            <a:r>
              <a:rPr lang="en-US" sz="2000" dirty="0" smtClean="0">
                <a:solidFill>
                  <a:schemeClr val="tx2"/>
                </a:solidFill>
                <a:latin typeface="+mj-lt"/>
                <a:ea typeface="+mj-ea"/>
                <a:cs typeface="+mj-cs"/>
              </a:rPr>
              <a:t> de diffusion ( FFFF </a:t>
            </a:r>
            <a:r>
              <a:rPr lang="en-US" sz="2000" dirty="0" err="1" smtClean="0">
                <a:solidFill>
                  <a:schemeClr val="tx2"/>
                </a:solidFill>
                <a:latin typeface="+mj-lt"/>
                <a:ea typeface="+mj-ea"/>
                <a:cs typeface="+mj-cs"/>
              </a:rPr>
              <a:t>FFFF</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FFFF</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FFFF</a:t>
            </a:r>
            <a:r>
              <a:rPr lang="en-US" sz="2000" dirty="0" smtClean="0">
                <a:solidFill>
                  <a:schemeClr val="tx2"/>
                </a:solidFill>
                <a:latin typeface="+mj-lt"/>
                <a:ea typeface="+mj-ea"/>
                <a:cs typeface="+mj-cs"/>
              </a:rPr>
              <a:t> ) ( 255.255.255.255)</a:t>
            </a:r>
          </a:p>
          <a:p>
            <a:pPr algn="just" eaLnBrk="1" hangingPunct="1">
              <a:buFont typeface="Wingdings" pitchFamily="2" charset="2"/>
              <a:buChar char="q"/>
            </a:pPr>
            <a:endParaRPr lang="en-US" sz="2000" dirty="0" smtClean="0">
              <a:solidFill>
                <a:schemeClr val="tx2"/>
              </a:solidFill>
              <a:latin typeface="+mj-lt"/>
              <a:ea typeface="+mj-ea"/>
              <a:cs typeface="+mj-cs"/>
            </a:endParaRPr>
          </a:p>
          <a:p>
            <a:pPr algn="just" eaLnBrk="1" hangingPunct="1">
              <a:buFont typeface="Wingdings" pitchFamily="2" charset="2"/>
              <a:buChar char="q"/>
            </a:pPr>
            <a:r>
              <a:rPr lang="fr-FR" sz="2000" dirty="0" smtClean="0">
                <a:solidFill>
                  <a:schemeClr val="tx2"/>
                </a:solidFill>
                <a:latin typeface="+mj-lt"/>
                <a:ea typeface="+mj-ea"/>
                <a:cs typeface="+mj-cs"/>
              </a:rPr>
              <a:t>Routeurs ne transmettent pas des trames de diffusion .</a:t>
            </a:r>
          </a:p>
          <a:p>
            <a:pPr algn="just" eaLnBrk="1" hangingPunct="1">
              <a:buNone/>
            </a:pPr>
            <a:endParaRPr lang="fr-FR" sz="2000" dirty="0" smtClean="0">
              <a:solidFill>
                <a:schemeClr val="tx2"/>
              </a:solidFill>
              <a:latin typeface="+mj-lt"/>
              <a:ea typeface="+mj-ea"/>
              <a:cs typeface="+mj-cs"/>
            </a:endParaRPr>
          </a:p>
          <a:p>
            <a:pPr algn="just" eaLnBrk="1" hangingPunct="1">
              <a:buFont typeface="Wingdings" pitchFamily="2" charset="2"/>
              <a:buChar char="q"/>
            </a:pPr>
            <a:r>
              <a:rPr lang="fr-FR" sz="2000" dirty="0" smtClean="0">
                <a:solidFill>
                  <a:schemeClr val="tx2"/>
                </a:solidFill>
                <a:latin typeface="+mj-lt"/>
                <a:ea typeface="+mj-ea"/>
                <a:cs typeface="+mj-cs"/>
              </a:rPr>
              <a:t>domaines de diffusion ne sont pas transmis d'un domaine à l'autre.</a:t>
            </a:r>
          </a:p>
          <a:p>
            <a:pPr algn="just" eaLnBrk="1" hangingPunct="1">
              <a:buFont typeface="Wingdings" pitchFamily="2" charset="2"/>
              <a:buChar char="q"/>
            </a:pPr>
            <a:endParaRPr lang="en-US"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12"/>
          </p:nvPr>
        </p:nvSpPr>
        <p:spPr>
          <a:noFill/>
          <a:ln>
            <a:miter lim="800000"/>
            <a:headEnd/>
            <a:tailEnd/>
          </a:ln>
        </p:spPr>
        <p:txBody>
          <a:bodyPr/>
          <a:lstStyle/>
          <a:p>
            <a:fld id="{82DDA210-B74B-4CD8-A9CD-E2F6EFD6541C}" type="slidenum">
              <a:rPr lang="en-US" smtClean="0"/>
              <a:pPr/>
              <a:t>69</a:t>
            </a:fld>
            <a:endParaRPr lang="en-US" smtClean="0"/>
          </a:p>
        </p:txBody>
      </p:sp>
      <p:sp>
        <p:nvSpPr>
          <p:cNvPr id="68611" name="Rectangle 2"/>
          <p:cNvSpPr>
            <a:spLocks noGrp="1" noChangeArrowheads="1"/>
          </p:cNvSpPr>
          <p:nvPr>
            <p:ph type="title"/>
          </p:nvPr>
        </p:nvSpPr>
        <p:spPr/>
        <p:txBody>
          <a:bodyPr/>
          <a:lstStyle/>
          <a:p>
            <a:pPr eaLnBrk="1" hangingPunct="1"/>
            <a:r>
              <a:rPr lang="en-US" smtClean="0"/>
              <a:t>Collision</a:t>
            </a:r>
          </a:p>
        </p:txBody>
      </p:sp>
      <p:sp>
        <p:nvSpPr>
          <p:cNvPr id="68612" name="Rectangle 3"/>
          <p:cNvSpPr>
            <a:spLocks noGrp="1" noChangeArrowheads="1"/>
          </p:cNvSpPr>
          <p:nvPr>
            <p:ph type="body" idx="1"/>
          </p:nvPr>
        </p:nvSpPr>
        <p:spPr/>
        <p:txBody>
          <a:bodyPr/>
          <a:lstStyle/>
          <a:p>
            <a:pPr algn="just" eaLnBrk="1" hangingPunct="1">
              <a:buFont typeface="Wingdings" pitchFamily="2" charset="2"/>
              <a:buChar char="q"/>
              <a:defRPr/>
            </a:pPr>
            <a:endParaRPr lang="fr-BE" sz="2400" dirty="0" smtClean="0"/>
          </a:p>
          <a:p>
            <a:pPr algn="just" eaLnBrk="1" hangingPunct="1">
              <a:buFont typeface="Wingdings" pitchFamily="2" charset="2"/>
              <a:buChar char="q"/>
              <a:defRPr/>
            </a:pPr>
            <a:r>
              <a:rPr lang="fr-BE" sz="2000" dirty="0" smtClean="0">
                <a:solidFill>
                  <a:schemeClr val="tx2"/>
                </a:solidFill>
                <a:latin typeface="+mj-lt"/>
                <a:ea typeface="+mj-ea"/>
                <a:cs typeface="+mj-cs"/>
              </a:rPr>
              <a:t>La collision vient de l’effet que deux nœuds se rencontrent sur le même support physique et  envoient simultanément des trames, ces trames vont se collisionner ce qui conduit à un endommagement des données.</a:t>
            </a:r>
            <a:endParaRPr lang="fr-FR" sz="2000" dirty="0" smtClean="0">
              <a:solidFill>
                <a:schemeClr val="tx2"/>
              </a:solidFill>
              <a:latin typeface="+mj-lt"/>
              <a:ea typeface="+mj-ea"/>
              <a:cs typeface="+mj-cs"/>
            </a:endParaRPr>
          </a:p>
          <a:p>
            <a:pPr marL="0" indent="0" algn="just" eaLnBrk="1" hangingPunct="1">
              <a:buFontTx/>
              <a:buNone/>
              <a:defRPr/>
            </a:pPr>
            <a:endParaRPr lang="en-US" sz="2400" dirty="0" smtClean="0">
              <a:latin typeface="Tahoma" pitchFamily="34" charset="0"/>
            </a:endParaRPr>
          </a:p>
          <a:p>
            <a:pPr eaLnBrk="1" hangingPunct="1">
              <a:buFont typeface="Wingdings" pitchFamily="2" charset="2"/>
              <a:buChar char="q"/>
              <a:defRPr/>
            </a:pPr>
            <a:endParaRPr lang="en-US" sz="2400" dirty="0" smtClean="0">
              <a:latin typeface="Tahoma"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6"/>
          <p:cNvSpPr>
            <a:spLocks noGrp="1"/>
          </p:cNvSpPr>
          <p:nvPr>
            <p:ph type="sldNum" sz="quarter" idx="12"/>
          </p:nvPr>
        </p:nvSpPr>
        <p:spPr>
          <a:noFill/>
          <a:ln>
            <a:miter lim="800000"/>
            <a:headEnd/>
            <a:tailEnd/>
          </a:ln>
        </p:spPr>
        <p:txBody>
          <a:bodyPr/>
          <a:lstStyle/>
          <a:p>
            <a:fld id="{1F2A509F-B17A-4BBA-9A8E-7B7796FA2260}" type="slidenum">
              <a:rPr lang="en-US" smtClean="0"/>
              <a:pPr/>
              <a:t>7</a:t>
            </a:fld>
            <a:endParaRPr lang="en-US" smtClean="0"/>
          </a:p>
        </p:txBody>
      </p:sp>
      <p:sp>
        <p:nvSpPr>
          <p:cNvPr id="10243" name="Rectangle 2"/>
          <p:cNvSpPr>
            <a:spLocks noGrp="1" noChangeArrowheads="1"/>
          </p:cNvSpPr>
          <p:nvPr>
            <p:ph type="title"/>
          </p:nvPr>
        </p:nvSpPr>
        <p:spPr/>
        <p:txBody>
          <a:bodyPr>
            <a:normAutofit/>
          </a:bodyPr>
          <a:lstStyle/>
          <a:p>
            <a:r>
              <a:rPr lang="en-US" dirty="0" smtClean="0">
                <a:effectLst>
                  <a:outerShdw blurRad="38100" dist="38100" dir="2700000" algn="tl">
                    <a:srgbClr val="000000">
                      <a:alpha val="43137"/>
                    </a:srgbClr>
                  </a:outerShdw>
                </a:effectLst>
              </a:rPr>
              <a:t>Interface Carte </a:t>
            </a:r>
            <a:r>
              <a:rPr lang="en-US" dirty="0" err="1" smtClean="0">
                <a:effectLst>
                  <a:outerShdw blurRad="38100" dist="38100" dir="2700000" algn="tl">
                    <a:srgbClr val="000000">
                      <a:alpha val="43137"/>
                    </a:srgbClr>
                  </a:outerShdw>
                </a:effectLst>
              </a:rPr>
              <a:t>Réseau</a:t>
            </a:r>
            <a:endParaRPr lang="en-US" dirty="0" smtClean="0">
              <a:effectLst>
                <a:outerShdw blurRad="38100" dist="38100" dir="2700000" algn="tl">
                  <a:srgbClr val="000000">
                    <a:alpha val="43137"/>
                  </a:srgbClr>
                </a:outerShdw>
              </a:effectLst>
            </a:endParaRPr>
          </a:p>
        </p:txBody>
      </p:sp>
      <p:graphicFrame>
        <p:nvGraphicFramePr>
          <p:cNvPr id="10244" name="Object 3"/>
          <p:cNvGraphicFramePr>
            <a:graphicFrameLocks noGrp="1" noChangeAspect="1"/>
          </p:cNvGraphicFramePr>
          <p:nvPr>
            <p:ph sz="half" idx="2"/>
          </p:nvPr>
        </p:nvGraphicFramePr>
        <p:xfrm>
          <a:off x="2143108" y="2786058"/>
          <a:ext cx="4419600" cy="3343275"/>
        </p:xfrm>
        <a:graphic>
          <a:graphicData uri="http://schemas.openxmlformats.org/presentationml/2006/ole">
            <mc:AlternateContent xmlns:mc="http://schemas.openxmlformats.org/markup-compatibility/2006">
              <mc:Choice xmlns:v="urn:schemas-microsoft-com:vml" Requires="v">
                <p:oleObj spid="_x0000_s1047" name="Bitmap Image" r:id="rId3" imgW="4067743" imgH="3076190" progId="PBrush">
                  <p:embed/>
                </p:oleObj>
              </mc:Choice>
              <mc:Fallback>
                <p:oleObj name="Bitmap Image" r:id="rId3" imgW="4067743" imgH="3076190"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08" y="2786058"/>
                        <a:ext cx="441960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5668" name="Text Box 4"/>
          <p:cNvSpPr txBox="1">
            <a:spLocks noChangeArrowheads="1"/>
          </p:cNvSpPr>
          <p:nvPr/>
        </p:nvSpPr>
        <p:spPr bwMode="auto">
          <a:xfrm>
            <a:off x="609600" y="1600200"/>
            <a:ext cx="8001000" cy="1015663"/>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fr-FR" sz="2000" dirty="0">
                <a:solidFill>
                  <a:schemeClr val="tx2"/>
                </a:solidFill>
                <a:latin typeface="+mj-lt"/>
                <a:ea typeface="+mj-ea"/>
                <a:cs typeface="+mj-cs"/>
              </a:rPr>
              <a:t>Une carte d'interface réseau (NIC) est un circuit imprimé qui fournit des capacités de communication réseau vers et à partir d'un ordinateur personnel. Aussi appelé un adaptateur LAN.</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a:noFill/>
          <a:ln>
            <a:miter lim="800000"/>
            <a:headEnd/>
            <a:tailEnd/>
          </a:ln>
        </p:spPr>
        <p:txBody>
          <a:bodyPr/>
          <a:lstStyle/>
          <a:p>
            <a:fld id="{9AF8DF99-8258-4051-A4E2-5370483CD1FB}" type="slidenum">
              <a:rPr lang="en-US" smtClean="0"/>
              <a:pPr/>
              <a:t>70</a:t>
            </a:fld>
            <a:endParaRPr lang="en-US" smtClean="0"/>
          </a:p>
        </p:txBody>
      </p:sp>
      <p:sp>
        <p:nvSpPr>
          <p:cNvPr id="69635" name="Rectangle 2"/>
          <p:cNvSpPr>
            <a:spLocks noGrp="1" noChangeArrowheads="1"/>
          </p:cNvSpPr>
          <p:nvPr>
            <p:ph type="title"/>
          </p:nvPr>
        </p:nvSpPr>
        <p:spPr/>
        <p:txBody>
          <a:bodyPr/>
          <a:lstStyle/>
          <a:p>
            <a:pPr eaLnBrk="1" hangingPunct="1"/>
            <a:r>
              <a:rPr lang="en-US" smtClean="0"/>
              <a:t>Domaine de Collision</a:t>
            </a:r>
          </a:p>
        </p:txBody>
      </p:sp>
      <p:sp>
        <p:nvSpPr>
          <p:cNvPr id="69636" name="Rectangle 3"/>
          <p:cNvSpPr>
            <a:spLocks noGrp="1" noChangeArrowheads="1"/>
          </p:cNvSpPr>
          <p:nvPr>
            <p:ph type="body" idx="1"/>
          </p:nvPr>
        </p:nvSpPr>
        <p:spPr/>
        <p:txBody>
          <a:bodyPr>
            <a:normAutofit/>
          </a:bodyPr>
          <a:lstStyle/>
          <a:p>
            <a:pPr algn="just" eaLnBrk="1" hangingPunct="1">
              <a:buFont typeface="Wingdings" pitchFamily="2" charset="2"/>
              <a:buChar char="q"/>
            </a:pPr>
            <a:r>
              <a:rPr lang="fr-FR" sz="2000" dirty="0" smtClean="0">
                <a:solidFill>
                  <a:schemeClr val="tx2"/>
                </a:solidFill>
                <a:latin typeface="+mj-lt"/>
                <a:ea typeface="+mj-ea"/>
                <a:cs typeface="+mj-cs"/>
              </a:rPr>
              <a:t>La zone de réseau Ethernet sur ​​lequel les trames qui sont entrés en collision sera détectée.</a:t>
            </a:r>
          </a:p>
          <a:p>
            <a:pPr algn="just" eaLnBrk="1" hangingPunct="1">
              <a:buFont typeface="Wingdings" pitchFamily="2" charset="2"/>
              <a:buChar char="q"/>
            </a:pPr>
            <a:endParaRPr lang="fr-FR" sz="2000" dirty="0" smtClean="0">
              <a:solidFill>
                <a:schemeClr val="tx2"/>
              </a:solidFill>
              <a:latin typeface="+mj-lt"/>
              <a:ea typeface="+mj-ea"/>
              <a:cs typeface="+mj-cs"/>
            </a:endParaRPr>
          </a:p>
          <a:p>
            <a:pPr algn="just" eaLnBrk="1" hangingPunct="1">
              <a:buFont typeface="Wingdings" pitchFamily="2" charset="2"/>
              <a:buChar char="q"/>
            </a:pPr>
            <a:r>
              <a:rPr lang="fr-FR" sz="2000" dirty="0" smtClean="0">
                <a:solidFill>
                  <a:schemeClr val="tx2"/>
                </a:solidFill>
                <a:latin typeface="+mj-lt"/>
                <a:ea typeface="+mj-ea"/>
                <a:cs typeface="+mj-cs"/>
              </a:rPr>
              <a:t>Les collisions sont propagées par les concentrateurs et répéteurs.</a:t>
            </a:r>
          </a:p>
          <a:p>
            <a:pPr algn="just" eaLnBrk="1" hangingPunct="1">
              <a:buFont typeface="Wingdings" pitchFamily="2" charset="2"/>
              <a:buChar char="q"/>
            </a:pPr>
            <a:endParaRPr lang="fr-FR" sz="2000" dirty="0" smtClean="0">
              <a:solidFill>
                <a:schemeClr val="tx2"/>
              </a:solidFill>
              <a:latin typeface="+mj-lt"/>
              <a:ea typeface="+mj-ea"/>
              <a:cs typeface="+mj-cs"/>
            </a:endParaRPr>
          </a:p>
          <a:p>
            <a:pPr algn="just" eaLnBrk="1" hangingPunct="1">
              <a:buFont typeface="Wingdings" pitchFamily="2" charset="2"/>
              <a:buChar char="q"/>
            </a:pPr>
            <a:r>
              <a:rPr lang="fr-FR" sz="2000" dirty="0" smtClean="0">
                <a:solidFill>
                  <a:schemeClr val="tx2"/>
                </a:solidFill>
                <a:latin typeface="+mj-lt"/>
                <a:ea typeface="+mj-ea"/>
                <a:cs typeface="+mj-cs"/>
              </a:rPr>
              <a:t>Collisions ne sont pas propagés par des commutateurs, des routeurs ou des ponts</a:t>
            </a:r>
            <a:endParaRPr lang="en-US" sz="2000" dirty="0" smtClean="0">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381000" y="0"/>
            <a:ext cx="8229600" cy="1371600"/>
          </a:xfrm>
        </p:spPr>
        <p:txBody>
          <a:bodyPr/>
          <a:lstStyle/>
          <a:p>
            <a:r>
              <a:rPr lang="fr-FR" smtClean="0"/>
              <a:t>CSMA/CD</a:t>
            </a:r>
            <a:br>
              <a:rPr lang="fr-FR" smtClean="0"/>
            </a:br>
            <a:r>
              <a:rPr lang="fr-FR" smtClean="0"/>
              <a:t> </a:t>
            </a:r>
            <a:r>
              <a:rPr lang="fr-FR" sz="2200" smtClean="0"/>
              <a:t>(Carrier Sense Multiple Access /Collision Detection)</a:t>
            </a:r>
          </a:p>
        </p:txBody>
      </p:sp>
      <p:sp>
        <p:nvSpPr>
          <p:cNvPr id="3" name="Content Placeholder 2"/>
          <p:cNvSpPr>
            <a:spLocks noGrp="1"/>
          </p:cNvSpPr>
          <p:nvPr>
            <p:ph idx="1"/>
          </p:nvPr>
        </p:nvSpPr>
        <p:spPr/>
        <p:txBody>
          <a:bodyPr>
            <a:normAutofit/>
          </a:bodyPr>
          <a:lstStyle/>
          <a:p>
            <a:pPr marL="342900" lvl="3" indent="-342900" algn="just">
              <a:buFont typeface="Wingdings" pitchFamily="2" charset="2"/>
              <a:buChar char="q"/>
              <a:defRPr/>
            </a:pPr>
            <a:r>
              <a:rPr lang="fr-FR" sz="2000" dirty="0" smtClean="0">
                <a:solidFill>
                  <a:schemeClr val="tx2"/>
                </a:solidFill>
                <a:latin typeface="+mj-lt"/>
                <a:ea typeface="+mj-ea"/>
                <a:cs typeface="+mj-cs"/>
              </a:rPr>
              <a:t>Réseaux ETHERNET</a:t>
            </a:r>
          </a:p>
          <a:p>
            <a:pPr marL="342900" lvl="3" indent="-342900" algn="just">
              <a:buFont typeface="Wingdings" pitchFamily="2" charset="2"/>
              <a:buChar char="q"/>
              <a:defRPr/>
            </a:pPr>
            <a:r>
              <a:rPr lang="fr-FR" sz="2000" dirty="0" smtClean="0">
                <a:solidFill>
                  <a:schemeClr val="tx2"/>
                </a:solidFill>
                <a:latin typeface="+mj-lt"/>
                <a:ea typeface="+mj-ea"/>
                <a:cs typeface="+mj-cs"/>
              </a:rPr>
              <a:t>Vérifier  si le canal  est libre avant d’émettre</a:t>
            </a:r>
          </a:p>
          <a:p>
            <a:pPr marL="342900" lvl="3" indent="-342900" algn="just">
              <a:buFont typeface="Wingdings" pitchFamily="2" charset="2"/>
              <a:buChar char="q"/>
              <a:defRPr/>
            </a:pPr>
            <a:r>
              <a:rPr lang="fr-FR" sz="2000" dirty="0" smtClean="0">
                <a:solidFill>
                  <a:schemeClr val="tx2"/>
                </a:solidFill>
                <a:latin typeface="+mj-lt"/>
                <a:ea typeface="+mj-ea"/>
                <a:cs typeface="+mj-cs"/>
              </a:rPr>
              <a:t>le délai de propagation n’est pas nul =&gt; une station peut émettre alors qu’une autre a déjà commencé son émission : c’est la collision</a:t>
            </a:r>
          </a:p>
          <a:p>
            <a:pPr marL="342900" lvl="1" indent="-342900" algn="just">
              <a:buFont typeface="Wingdings" pitchFamily="2" charset="2"/>
              <a:buChar char="q"/>
              <a:defRPr/>
            </a:pPr>
            <a:r>
              <a:rPr lang="fr-FR" sz="2000" dirty="0" smtClean="0">
                <a:latin typeface="+mj-lt"/>
                <a:ea typeface="+mj-ea"/>
                <a:cs typeface="+mj-cs"/>
              </a:rPr>
              <a:t>Une station doit donc écouter le signal « Collision </a:t>
            </a:r>
            <a:r>
              <a:rPr lang="fr-FR" sz="2000" dirty="0" err="1" smtClean="0">
                <a:latin typeface="+mj-lt"/>
                <a:ea typeface="+mj-ea"/>
                <a:cs typeface="+mj-cs"/>
              </a:rPr>
              <a:t>Detection</a:t>
            </a:r>
            <a:r>
              <a:rPr lang="fr-FR" sz="2000" dirty="0" smtClean="0">
                <a:latin typeface="+mj-lt"/>
                <a:ea typeface="+mj-ea"/>
                <a:cs typeface="+mj-cs"/>
              </a:rPr>
              <a:t> » à partir  du début d’émission</a:t>
            </a:r>
          </a:p>
          <a:p>
            <a:pPr marL="342900" lvl="3" indent="-342900" algn="just">
              <a:buFont typeface="Wingdings" pitchFamily="2" charset="2"/>
              <a:buChar char="q"/>
              <a:defRPr/>
            </a:pPr>
            <a:r>
              <a:rPr lang="fr-FR" sz="2000" dirty="0" smtClean="0">
                <a:solidFill>
                  <a:schemeClr val="tx2"/>
                </a:solidFill>
                <a:latin typeface="+mj-lt"/>
                <a:ea typeface="+mj-ea"/>
                <a:cs typeface="+mj-cs"/>
              </a:rPr>
              <a:t>si une station en train d’émettre détecte une  collision, elle arrête son émission et émet des bits de bourrage</a:t>
            </a:r>
          </a:p>
          <a:p>
            <a:pPr algn="just">
              <a:buFont typeface="Wingdings" pitchFamily="2" charset="2"/>
              <a:buChar char="q"/>
              <a:defRPr/>
            </a:pPr>
            <a:r>
              <a:rPr lang="fr-FR" sz="2000" dirty="0" smtClean="0">
                <a:solidFill>
                  <a:schemeClr val="tx2"/>
                </a:solidFill>
                <a:latin typeface="+mj-lt"/>
                <a:ea typeface="+mj-ea"/>
                <a:cs typeface="+mj-cs"/>
              </a:rPr>
              <a:t>Attendre un temps aléatoire qui double à chaque fois avant de recommencer</a:t>
            </a:r>
          </a:p>
        </p:txBody>
      </p:sp>
      <p:sp>
        <p:nvSpPr>
          <p:cNvPr id="70660" name="Slide Number Placeholder 3"/>
          <p:cNvSpPr>
            <a:spLocks noGrp="1"/>
          </p:cNvSpPr>
          <p:nvPr>
            <p:ph type="sldNum" sz="quarter" idx="12"/>
          </p:nvPr>
        </p:nvSpPr>
        <p:spPr>
          <a:noFill/>
          <a:ln>
            <a:miter lim="800000"/>
            <a:headEnd/>
            <a:tailEnd/>
          </a:ln>
        </p:spPr>
        <p:txBody>
          <a:bodyPr/>
          <a:lstStyle/>
          <a:p>
            <a:fld id="{0A5573C4-B9D3-4A3A-BE58-C445E8C95952}" type="slidenum">
              <a:rPr lang="en-US" smtClean="0"/>
              <a:pPr/>
              <a:t>71</a:t>
            </a:fld>
            <a:endParaRPr lang="en-US"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4"/>
          <p:cNvSpPr>
            <a:spLocks noGrp="1"/>
          </p:cNvSpPr>
          <p:nvPr>
            <p:ph type="sldNum" sz="quarter" idx="12"/>
          </p:nvPr>
        </p:nvSpPr>
        <p:spPr>
          <a:noFill/>
          <a:ln>
            <a:miter lim="800000"/>
            <a:headEnd/>
            <a:tailEnd/>
          </a:ln>
        </p:spPr>
        <p:txBody>
          <a:bodyPr/>
          <a:lstStyle/>
          <a:p>
            <a:fld id="{ABE9FCFB-A660-409D-BEFA-AF8B0E79BAC3}" type="slidenum">
              <a:rPr lang="en-US" smtClean="0"/>
              <a:pPr/>
              <a:t>72</a:t>
            </a:fld>
            <a:endParaRPr lang="en-US" smtClean="0"/>
          </a:p>
        </p:txBody>
      </p:sp>
      <p:sp>
        <p:nvSpPr>
          <p:cNvPr id="71683" name="Rectangle 2"/>
          <p:cNvSpPr>
            <a:spLocks noGrp="1" noChangeArrowheads="1"/>
          </p:cNvSpPr>
          <p:nvPr>
            <p:ph type="title"/>
          </p:nvPr>
        </p:nvSpPr>
        <p:spPr/>
        <p:txBody>
          <a:bodyPr/>
          <a:lstStyle/>
          <a:p>
            <a:pPr eaLnBrk="1" hangingPunct="1"/>
            <a:r>
              <a:rPr lang="en-US" smtClean="0"/>
              <a:t>Couche Physique</a:t>
            </a:r>
          </a:p>
        </p:txBody>
      </p:sp>
      <p:sp>
        <p:nvSpPr>
          <p:cNvPr id="70661" name="Text Box 4"/>
          <p:cNvSpPr txBox="1">
            <a:spLocks noChangeArrowheads="1"/>
          </p:cNvSpPr>
          <p:nvPr/>
        </p:nvSpPr>
        <p:spPr bwMode="auto">
          <a:xfrm>
            <a:off x="928662" y="1500174"/>
            <a:ext cx="7086600"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0" rIns="0" bIns="0" anchor="ctr">
            <a:spAutoFit/>
          </a:bodyPr>
          <a:lstStyle>
            <a:lvl1pPr defTabSz="1027113" eaLnBrk="0" hangingPunct="0">
              <a:defRPr b="1">
                <a:solidFill>
                  <a:schemeClr val="tx1"/>
                </a:solidFill>
                <a:latin typeface="Arial" pitchFamily="34" charset="0"/>
              </a:defRPr>
            </a:lvl1pPr>
            <a:lvl2pPr marL="342900" indent="-228600" defTabSz="1027113" eaLnBrk="0" hangingPunct="0">
              <a:defRPr b="1">
                <a:solidFill>
                  <a:schemeClr val="tx1"/>
                </a:solidFill>
                <a:latin typeface="Arial" pitchFamily="34" charset="0"/>
              </a:defRPr>
            </a:lvl2pPr>
            <a:lvl3pPr marL="1143000" indent="-228600" defTabSz="1027113" eaLnBrk="0" hangingPunct="0">
              <a:defRPr b="1">
                <a:solidFill>
                  <a:schemeClr val="tx1"/>
                </a:solidFill>
                <a:latin typeface="Arial" pitchFamily="34" charset="0"/>
              </a:defRPr>
            </a:lvl3pPr>
            <a:lvl4pPr marL="1600200" indent="-228600" defTabSz="1027113" eaLnBrk="0" hangingPunct="0">
              <a:defRPr b="1">
                <a:solidFill>
                  <a:schemeClr val="tx1"/>
                </a:solidFill>
                <a:latin typeface="Arial" pitchFamily="34" charset="0"/>
              </a:defRPr>
            </a:lvl4pPr>
            <a:lvl5pPr marL="2057400" indent="-228600" defTabSz="1027113" eaLnBrk="0" hangingPunct="0">
              <a:defRPr b="1">
                <a:solidFill>
                  <a:schemeClr val="tx1"/>
                </a:solidFill>
                <a:latin typeface="Arial" pitchFamily="34" charset="0"/>
              </a:defRPr>
            </a:lvl5pPr>
            <a:lvl6pPr marL="2514600" indent="-228600" algn="ctr" defTabSz="1027113" eaLnBrk="0" fontAlgn="base" hangingPunct="0">
              <a:spcBef>
                <a:spcPct val="0"/>
              </a:spcBef>
              <a:spcAft>
                <a:spcPct val="0"/>
              </a:spcAft>
              <a:defRPr b="1">
                <a:solidFill>
                  <a:schemeClr val="tx1"/>
                </a:solidFill>
                <a:latin typeface="Arial" pitchFamily="34" charset="0"/>
              </a:defRPr>
            </a:lvl6pPr>
            <a:lvl7pPr marL="2971800" indent="-228600" algn="ctr" defTabSz="1027113" eaLnBrk="0" fontAlgn="base" hangingPunct="0">
              <a:spcBef>
                <a:spcPct val="0"/>
              </a:spcBef>
              <a:spcAft>
                <a:spcPct val="0"/>
              </a:spcAft>
              <a:defRPr b="1">
                <a:solidFill>
                  <a:schemeClr val="tx1"/>
                </a:solidFill>
                <a:latin typeface="Arial" pitchFamily="34" charset="0"/>
              </a:defRPr>
            </a:lvl7pPr>
            <a:lvl8pPr marL="3429000" indent="-228600" algn="ctr" defTabSz="1027113" eaLnBrk="0" fontAlgn="base" hangingPunct="0">
              <a:spcBef>
                <a:spcPct val="0"/>
              </a:spcBef>
              <a:spcAft>
                <a:spcPct val="0"/>
              </a:spcAft>
              <a:defRPr b="1">
                <a:solidFill>
                  <a:schemeClr val="tx1"/>
                </a:solidFill>
                <a:latin typeface="Arial" pitchFamily="34" charset="0"/>
              </a:defRPr>
            </a:lvl8pPr>
            <a:lvl9pPr marL="3886200" indent="-228600" algn="ctr" defTabSz="1027113" eaLnBrk="0" fontAlgn="base" hangingPunct="0">
              <a:spcBef>
                <a:spcPct val="0"/>
              </a:spcBef>
              <a:spcAft>
                <a:spcPct val="0"/>
              </a:spcAft>
              <a:defRPr b="1">
                <a:solidFill>
                  <a:schemeClr val="tx1"/>
                </a:solidFill>
                <a:latin typeface="Arial" pitchFamily="34" charset="0"/>
              </a:defRPr>
            </a:lvl9pPr>
          </a:lstStyle>
          <a:p>
            <a:pPr algn="l">
              <a:lnSpc>
                <a:spcPct val="95000"/>
              </a:lnSpc>
              <a:spcBef>
                <a:spcPct val="50000"/>
              </a:spcBef>
              <a:buClr>
                <a:srgbClr val="00B0DF"/>
              </a:buClr>
              <a:defRPr/>
            </a:pPr>
            <a:r>
              <a:rPr lang="fr-FR" sz="2000" b="0" dirty="0" smtClean="0">
                <a:solidFill>
                  <a:schemeClr val="tx2"/>
                </a:solidFill>
                <a:latin typeface="+mj-lt"/>
                <a:ea typeface="+mj-ea"/>
                <a:cs typeface="+mj-cs"/>
              </a:rPr>
              <a:t>Les trois fonctions élémentaires de la couche physique sont :</a:t>
            </a:r>
          </a:p>
          <a:p>
            <a:pPr marL="457200" indent="-457200" algn="l">
              <a:lnSpc>
                <a:spcPct val="95000"/>
              </a:lnSpc>
              <a:spcBef>
                <a:spcPct val="50000"/>
              </a:spcBef>
              <a:buFont typeface="Wingdings" pitchFamily="2" charset="2"/>
              <a:buChar char="q"/>
              <a:defRPr/>
            </a:pPr>
            <a:r>
              <a:rPr lang="fr-FR" sz="2000" b="0" dirty="0" smtClean="0">
                <a:solidFill>
                  <a:schemeClr val="tx2"/>
                </a:solidFill>
                <a:latin typeface="+mj-lt"/>
                <a:ea typeface="+mj-ea"/>
                <a:cs typeface="+mj-cs"/>
              </a:rPr>
              <a:t>Composants physiques</a:t>
            </a:r>
          </a:p>
          <a:p>
            <a:pPr marL="457200" indent="-457200" algn="l">
              <a:lnSpc>
                <a:spcPct val="95000"/>
              </a:lnSpc>
              <a:spcBef>
                <a:spcPct val="50000"/>
              </a:spcBef>
              <a:buFont typeface="Wingdings" pitchFamily="2" charset="2"/>
              <a:buChar char="q"/>
              <a:defRPr/>
            </a:pPr>
            <a:r>
              <a:rPr lang="fr-FR" sz="2000" b="0" dirty="0" smtClean="0">
                <a:solidFill>
                  <a:schemeClr val="tx2"/>
                </a:solidFill>
                <a:latin typeface="+mj-lt"/>
                <a:ea typeface="+mj-ea"/>
                <a:cs typeface="+mj-cs"/>
              </a:rPr>
              <a:t>Codage de données</a:t>
            </a:r>
          </a:p>
          <a:p>
            <a:pPr marL="457200" indent="-457200" algn="l">
              <a:lnSpc>
                <a:spcPct val="95000"/>
              </a:lnSpc>
              <a:spcBef>
                <a:spcPct val="50000"/>
              </a:spcBef>
              <a:buFont typeface="Wingdings" pitchFamily="2" charset="2"/>
              <a:buChar char="q"/>
              <a:defRPr/>
            </a:pPr>
            <a:r>
              <a:rPr lang="fr-FR" sz="2000" b="0" dirty="0" smtClean="0">
                <a:solidFill>
                  <a:schemeClr val="tx2"/>
                </a:solidFill>
                <a:latin typeface="+mj-lt"/>
                <a:ea typeface="+mj-ea"/>
                <a:cs typeface="+mj-cs"/>
              </a:rPr>
              <a:t>Signalisation</a:t>
            </a:r>
            <a:endParaRPr lang="en-US" sz="2000" b="0" dirty="0" smtClean="0">
              <a:solidFill>
                <a:schemeClr val="tx2"/>
              </a:solidFill>
              <a:latin typeface="+mj-lt"/>
              <a:ea typeface="+mj-ea"/>
              <a:cs typeface="+mj-cs"/>
            </a:endParaRPr>
          </a:p>
        </p:txBody>
      </p:sp>
      <p:pic>
        <p:nvPicPr>
          <p:cNvPr id="71685" name="Picture 16"/>
          <p:cNvPicPr>
            <a:picLocks noChangeAspect="1" noChangeArrowheads="1"/>
          </p:cNvPicPr>
          <p:nvPr/>
        </p:nvPicPr>
        <p:blipFill>
          <a:blip r:embed="rId3"/>
          <a:srcRect/>
          <a:stretch>
            <a:fillRect/>
          </a:stretch>
        </p:blipFill>
        <p:spPr bwMode="auto">
          <a:xfrm>
            <a:off x="1066800" y="3857628"/>
            <a:ext cx="6934200" cy="2508250"/>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4"/>
          <p:cNvSpPr>
            <a:spLocks noGrp="1"/>
          </p:cNvSpPr>
          <p:nvPr>
            <p:ph type="sldNum" sz="quarter" idx="12"/>
          </p:nvPr>
        </p:nvSpPr>
        <p:spPr>
          <a:noFill/>
          <a:ln>
            <a:miter lim="800000"/>
            <a:headEnd/>
            <a:tailEnd/>
          </a:ln>
        </p:spPr>
        <p:txBody>
          <a:bodyPr/>
          <a:lstStyle/>
          <a:p>
            <a:fld id="{647F39F8-119C-4BC6-BAA3-E75A5863561C}" type="slidenum">
              <a:rPr lang="en-US" smtClean="0"/>
              <a:pPr/>
              <a:t>73</a:t>
            </a:fld>
            <a:endParaRPr lang="en-US" smtClean="0"/>
          </a:p>
        </p:txBody>
      </p:sp>
      <p:sp>
        <p:nvSpPr>
          <p:cNvPr id="73731" name="Rectangle 2"/>
          <p:cNvSpPr>
            <a:spLocks noGrp="1" noChangeArrowheads="1"/>
          </p:cNvSpPr>
          <p:nvPr>
            <p:ph type="title"/>
          </p:nvPr>
        </p:nvSpPr>
        <p:spPr/>
        <p:txBody>
          <a:bodyPr/>
          <a:lstStyle/>
          <a:p>
            <a:pPr eaLnBrk="1" hangingPunct="1"/>
            <a:r>
              <a:rPr lang="en-US" smtClean="0"/>
              <a:t>Périphériques du Couche 1</a:t>
            </a:r>
          </a:p>
        </p:txBody>
      </p:sp>
      <p:sp>
        <p:nvSpPr>
          <p:cNvPr id="73732" name="Line 3"/>
          <p:cNvSpPr>
            <a:spLocks noChangeShapeType="1"/>
          </p:cNvSpPr>
          <p:nvPr/>
        </p:nvSpPr>
        <p:spPr bwMode="auto">
          <a:xfrm>
            <a:off x="2171700" y="2181225"/>
            <a:ext cx="0" cy="342900"/>
          </a:xfrm>
          <a:prstGeom prst="line">
            <a:avLst/>
          </a:prstGeom>
          <a:noFill/>
          <a:ln w="19050">
            <a:solidFill>
              <a:schemeClr val="tx1"/>
            </a:solidFill>
            <a:round/>
            <a:headEnd type="none" w="sm" len="sm"/>
            <a:tailEnd type="none" w="sm" len="sm"/>
          </a:ln>
          <a:effectLst/>
        </p:spPr>
        <p:txBody>
          <a:bodyPr anchor="ctr">
            <a:spAutoFit/>
          </a:bodyPr>
          <a:lstStyle/>
          <a:p>
            <a:endParaRPr lang="en-US"/>
          </a:p>
        </p:txBody>
      </p:sp>
      <p:sp>
        <p:nvSpPr>
          <p:cNvPr id="73733" name="Line 4"/>
          <p:cNvSpPr>
            <a:spLocks noChangeShapeType="1"/>
          </p:cNvSpPr>
          <p:nvPr/>
        </p:nvSpPr>
        <p:spPr bwMode="auto">
          <a:xfrm>
            <a:off x="2305050" y="2181225"/>
            <a:ext cx="0" cy="342900"/>
          </a:xfrm>
          <a:prstGeom prst="line">
            <a:avLst/>
          </a:prstGeom>
          <a:noFill/>
          <a:ln w="19050">
            <a:solidFill>
              <a:schemeClr val="tx1"/>
            </a:solidFill>
            <a:round/>
            <a:headEnd type="none" w="sm" len="sm"/>
            <a:tailEnd type="none" w="sm" len="sm"/>
          </a:ln>
          <a:effectLst/>
        </p:spPr>
        <p:txBody>
          <a:bodyPr anchor="ctr">
            <a:spAutoFit/>
          </a:bodyPr>
          <a:lstStyle/>
          <a:p>
            <a:endParaRPr lang="en-US"/>
          </a:p>
        </p:txBody>
      </p:sp>
      <p:sp>
        <p:nvSpPr>
          <p:cNvPr id="73734" name="Line 5"/>
          <p:cNvSpPr>
            <a:spLocks noChangeShapeType="1"/>
          </p:cNvSpPr>
          <p:nvPr/>
        </p:nvSpPr>
        <p:spPr bwMode="auto">
          <a:xfrm>
            <a:off x="5105400" y="2952750"/>
            <a:ext cx="0" cy="914400"/>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wrap="none" anchor="ctr">
            <a:spAutoFit/>
          </a:bodyPr>
          <a:lstStyle/>
          <a:p>
            <a:endParaRPr lang="en-US"/>
          </a:p>
        </p:txBody>
      </p:sp>
      <p:sp>
        <p:nvSpPr>
          <p:cNvPr id="73735" name="Line 6"/>
          <p:cNvSpPr>
            <a:spLocks noChangeShapeType="1"/>
          </p:cNvSpPr>
          <p:nvPr/>
        </p:nvSpPr>
        <p:spPr bwMode="auto">
          <a:xfrm>
            <a:off x="6038850" y="2952750"/>
            <a:ext cx="0" cy="914400"/>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wrap="none" anchor="ctr">
            <a:spAutoFit/>
          </a:bodyPr>
          <a:lstStyle/>
          <a:p>
            <a:endParaRPr lang="en-US"/>
          </a:p>
        </p:txBody>
      </p:sp>
      <p:sp>
        <p:nvSpPr>
          <p:cNvPr id="73736" name="Freeform 7"/>
          <p:cNvSpPr>
            <a:spLocks/>
          </p:cNvSpPr>
          <p:nvPr/>
        </p:nvSpPr>
        <p:spPr bwMode="auto">
          <a:xfrm>
            <a:off x="4038600" y="2952750"/>
            <a:ext cx="838200" cy="800100"/>
          </a:xfrm>
          <a:custGeom>
            <a:avLst/>
            <a:gdLst>
              <a:gd name="T0" fmla="*/ 2147483647 w 528"/>
              <a:gd name="T1" fmla="*/ 0 h 504"/>
              <a:gd name="T2" fmla="*/ 2147483647 w 528"/>
              <a:gd name="T3" fmla="*/ 2147483647 h 504"/>
              <a:gd name="T4" fmla="*/ 0 w 528"/>
              <a:gd name="T5" fmla="*/ 2147483647 h 504"/>
              <a:gd name="T6" fmla="*/ 0 w 528"/>
              <a:gd name="T7" fmla="*/ 2147483647 h 5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8" h="504">
                <a:moveTo>
                  <a:pt x="528" y="0"/>
                </a:moveTo>
                <a:lnTo>
                  <a:pt x="528" y="232"/>
                </a:lnTo>
                <a:lnTo>
                  <a:pt x="0" y="232"/>
                </a:lnTo>
                <a:lnTo>
                  <a:pt x="0" y="504"/>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anchor="ctr">
            <a:spAutoFit/>
          </a:bodyPr>
          <a:lstStyle/>
          <a:p>
            <a:endParaRPr lang="en-US"/>
          </a:p>
        </p:txBody>
      </p:sp>
      <p:sp>
        <p:nvSpPr>
          <p:cNvPr id="73737" name="Freeform 8"/>
          <p:cNvSpPr>
            <a:spLocks/>
          </p:cNvSpPr>
          <p:nvPr/>
        </p:nvSpPr>
        <p:spPr bwMode="auto">
          <a:xfrm flipH="1">
            <a:off x="6235700" y="2952750"/>
            <a:ext cx="838200" cy="800100"/>
          </a:xfrm>
          <a:custGeom>
            <a:avLst/>
            <a:gdLst>
              <a:gd name="T0" fmla="*/ 2147483647 w 528"/>
              <a:gd name="T1" fmla="*/ 0 h 504"/>
              <a:gd name="T2" fmla="*/ 2147483647 w 528"/>
              <a:gd name="T3" fmla="*/ 2147483647 h 504"/>
              <a:gd name="T4" fmla="*/ 0 w 528"/>
              <a:gd name="T5" fmla="*/ 2147483647 h 504"/>
              <a:gd name="T6" fmla="*/ 0 w 528"/>
              <a:gd name="T7" fmla="*/ 2147483647 h 5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8" h="504">
                <a:moveTo>
                  <a:pt x="528" y="0"/>
                </a:moveTo>
                <a:lnTo>
                  <a:pt x="528" y="232"/>
                </a:lnTo>
                <a:lnTo>
                  <a:pt x="0" y="232"/>
                </a:lnTo>
                <a:lnTo>
                  <a:pt x="0" y="504"/>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anchor="ctr">
            <a:spAutoFit/>
          </a:bodyPr>
          <a:lstStyle/>
          <a:p>
            <a:endParaRPr lang="en-US"/>
          </a:p>
        </p:txBody>
      </p:sp>
      <p:pic>
        <p:nvPicPr>
          <p:cNvPr id="73738" name="Picture 9"/>
          <p:cNvPicPr>
            <a:picLocks noChangeArrowheads="1"/>
          </p:cNvPicPr>
          <p:nvPr/>
        </p:nvPicPr>
        <p:blipFill>
          <a:blip r:embed="rId2"/>
          <a:srcRect/>
          <a:stretch>
            <a:fillRect/>
          </a:stretch>
        </p:blipFill>
        <p:spPr bwMode="auto">
          <a:xfrm>
            <a:off x="4686300" y="1676400"/>
            <a:ext cx="1828800" cy="1485900"/>
          </a:xfrm>
          <a:prstGeom prst="rect">
            <a:avLst/>
          </a:prstGeom>
          <a:noFill/>
          <a:ln w="9525">
            <a:noFill/>
            <a:miter lim="800000"/>
            <a:headEnd/>
            <a:tailEnd/>
          </a:ln>
          <a:effectLst/>
        </p:spPr>
      </p:pic>
      <p:grpSp>
        <p:nvGrpSpPr>
          <p:cNvPr id="2" name="Group 10"/>
          <p:cNvGrpSpPr>
            <a:grpSpLocks/>
          </p:cNvGrpSpPr>
          <p:nvPr/>
        </p:nvGrpSpPr>
        <p:grpSpPr bwMode="auto">
          <a:xfrm>
            <a:off x="3619500" y="3676650"/>
            <a:ext cx="909638" cy="822325"/>
            <a:chOff x="2832" y="2640"/>
            <a:chExt cx="573" cy="518"/>
          </a:xfrm>
        </p:grpSpPr>
        <p:pic>
          <p:nvPicPr>
            <p:cNvPr id="73753" name="Picture 11"/>
            <p:cNvPicPr>
              <a:picLocks noChangeArrowheads="1"/>
            </p:cNvPicPr>
            <p:nvPr/>
          </p:nvPicPr>
          <p:blipFill>
            <a:blip r:embed="rId3"/>
            <a:srcRect/>
            <a:stretch>
              <a:fillRect/>
            </a:stretch>
          </p:blipFill>
          <p:spPr bwMode="auto">
            <a:xfrm>
              <a:off x="2832" y="2640"/>
              <a:ext cx="573" cy="518"/>
            </a:xfrm>
            <a:prstGeom prst="rect">
              <a:avLst/>
            </a:prstGeom>
            <a:noFill/>
            <a:ln w="9525">
              <a:noFill/>
              <a:miter lim="800000"/>
              <a:headEnd/>
              <a:tailEnd/>
            </a:ln>
            <a:effectLst/>
          </p:spPr>
        </p:pic>
        <p:sp>
          <p:nvSpPr>
            <p:cNvPr id="73754" name="Text Box 12"/>
            <p:cNvSpPr txBox="1">
              <a:spLocks noChangeArrowheads="1"/>
            </p:cNvSpPr>
            <p:nvPr/>
          </p:nvSpPr>
          <p:spPr bwMode="auto">
            <a:xfrm>
              <a:off x="2994" y="2720"/>
              <a:ext cx="216" cy="231"/>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A</a:t>
              </a:r>
            </a:p>
          </p:txBody>
        </p:sp>
      </p:grpSp>
      <p:grpSp>
        <p:nvGrpSpPr>
          <p:cNvPr id="3" name="Group 13"/>
          <p:cNvGrpSpPr>
            <a:grpSpLocks/>
          </p:cNvGrpSpPr>
          <p:nvPr/>
        </p:nvGrpSpPr>
        <p:grpSpPr bwMode="auto">
          <a:xfrm>
            <a:off x="4635500" y="3676650"/>
            <a:ext cx="909638" cy="822325"/>
            <a:chOff x="3504" y="2640"/>
            <a:chExt cx="573" cy="518"/>
          </a:xfrm>
        </p:grpSpPr>
        <p:pic>
          <p:nvPicPr>
            <p:cNvPr id="73751" name="Picture 14"/>
            <p:cNvPicPr>
              <a:picLocks noChangeArrowheads="1"/>
            </p:cNvPicPr>
            <p:nvPr/>
          </p:nvPicPr>
          <p:blipFill>
            <a:blip r:embed="rId3"/>
            <a:srcRect/>
            <a:stretch>
              <a:fillRect/>
            </a:stretch>
          </p:blipFill>
          <p:spPr bwMode="auto">
            <a:xfrm>
              <a:off x="3504" y="2640"/>
              <a:ext cx="573" cy="518"/>
            </a:xfrm>
            <a:prstGeom prst="rect">
              <a:avLst/>
            </a:prstGeom>
            <a:noFill/>
            <a:ln w="9525">
              <a:noFill/>
              <a:miter lim="800000"/>
              <a:headEnd/>
              <a:tailEnd/>
            </a:ln>
            <a:effectLst/>
          </p:spPr>
        </p:pic>
        <p:sp>
          <p:nvSpPr>
            <p:cNvPr id="73752" name="Text Box 15"/>
            <p:cNvSpPr txBox="1">
              <a:spLocks noChangeArrowheads="1"/>
            </p:cNvSpPr>
            <p:nvPr/>
          </p:nvSpPr>
          <p:spPr bwMode="auto">
            <a:xfrm>
              <a:off x="3656" y="2720"/>
              <a:ext cx="220" cy="231"/>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B</a:t>
              </a:r>
            </a:p>
          </p:txBody>
        </p:sp>
      </p:grpSp>
      <p:grpSp>
        <p:nvGrpSpPr>
          <p:cNvPr id="4" name="Group 16"/>
          <p:cNvGrpSpPr>
            <a:grpSpLocks/>
          </p:cNvGrpSpPr>
          <p:nvPr/>
        </p:nvGrpSpPr>
        <p:grpSpPr bwMode="auto">
          <a:xfrm>
            <a:off x="5651500" y="3676650"/>
            <a:ext cx="909638" cy="822325"/>
            <a:chOff x="4128" y="2640"/>
            <a:chExt cx="573" cy="518"/>
          </a:xfrm>
        </p:grpSpPr>
        <p:pic>
          <p:nvPicPr>
            <p:cNvPr id="73749" name="Picture 17"/>
            <p:cNvPicPr>
              <a:picLocks noChangeArrowheads="1"/>
            </p:cNvPicPr>
            <p:nvPr/>
          </p:nvPicPr>
          <p:blipFill>
            <a:blip r:embed="rId3"/>
            <a:srcRect/>
            <a:stretch>
              <a:fillRect/>
            </a:stretch>
          </p:blipFill>
          <p:spPr bwMode="auto">
            <a:xfrm>
              <a:off x="4128" y="2640"/>
              <a:ext cx="573" cy="518"/>
            </a:xfrm>
            <a:prstGeom prst="rect">
              <a:avLst/>
            </a:prstGeom>
            <a:noFill/>
            <a:ln w="9525">
              <a:noFill/>
              <a:miter lim="800000"/>
              <a:headEnd/>
              <a:tailEnd/>
            </a:ln>
            <a:effectLst/>
          </p:spPr>
        </p:pic>
        <p:sp>
          <p:nvSpPr>
            <p:cNvPr id="73750" name="Text Box 18"/>
            <p:cNvSpPr txBox="1">
              <a:spLocks noChangeArrowheads="1"/>
            </p:cNvSpPr>
            <p:nvPr/>
          </p:nvSpPr>
          <p:spPr bwMode="auto">
            <a:xfrm>
              <a:off x="4280" y="2720"/>
              <a:ext cx="220" cy="231"/>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C</a:t>
              </a:r>
            </a:p>
          </p:txBody>
        </p:sp>
      </p:grpSp>
      <p:grpSp>
        <p:nvGrpSpPr>
          <p:cNvPr id="5" name="Group 19"/>
          <p:cNvGrpSpPr>
            <a:grpSpLocks/>
          </p:cNvGrpSpPr>
          <p:nvPr/>
        </p:nvGrpSpPr>
        <p:grpSpPr bwMode="auto">
          <a:xfrm>
            <a:off x="6667500" y="3676650"/>
            <a:ext cx="909638" cy="822325"/>
            <a:chOff x="4752" y="2640"/>
            <a:chExt cx="573" cy="518"/>
          </a:xfrm>
        </p:grpSpPr>
        <p:pic>
          <p:nvPicPr>
            <p:cNvPr id="73747" name="Picture 20"/>
            <p:cNvPicPr>
              <a:picLocks noChangeArrowheads="1"/>
            </p:cNvPicPr>
            <p:nvPr/>
          </p:nvPicPr>
          <p:blipFill>
            <a:blip r:embed="rId3"/>
            <a:srcRect/>
            <a:stretch>
              <a:fillRect/>
            </a:stretch>
          </p:blipFill>
          <p:spPr bwMode="auto">
            <a:xfrm>
              <a:off x="4752" y="2640"/>
              <a:ext cx="573" cy="518"/>
            </a:xfrm>
            <a:prstGeom prst="rect">
              <a:avLst/>
            </a:prstGeom>
            <a:noFill/>
            <a:ln w="9525">
              <a:noFill/>
              <a:miter lim="800000"/>
              <a:headEnd/>
              <a:tailEnd/>
            </a:ln>
            <a:effectLst/>
          </p:spPr>
        </p:pic>
        <p:sp>
          <p:nvSpPr>
            <p:cNvPr id="73748" name="Text Box 21"/>
            <p:cNvSpPr txBox="1">
              <a:spLocks noChangeArrowheads="1"/>
            </p:cNvSpPr>
            <p:nvPr/>
          </p:nvSpPr>
          <p:spPr bwMode="auto">
            <a:xfrm>
              <a:off x="4904" y="2720"/>
              <a:ext cx="220" cy="231"/>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D</a:t>
              </a:r>
            </a:p>
          </p:txBody>
        </p:sp>
      </p:grpSp>
      <p:sp>
        <p:nvSpPr>
          <p:cNvPr id="73743" name="Rectangle 22"/>
          <p:cNvSpPr>
            <a:spLocks noChangeArrowheads="1"/>
          </p:cNvSpPr>
          <p:nvPr/>
        </p:nvSpPr>
        <p:spPr bwMode="auto">
          <a:xfrm>
            <a:off x="1477963" y="1816100"/>
            <a:ext cx="1570037" cy="911225"/>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73744" name="Text Box 23"/>
          <p:cNvSpPr txBox="1">
            <a:spLocks noChangeArrowheads="1"/>
          </p:cNvSpPr>
          <p:nvPr/>
        </p:nvSpPr>
        <p:spPr bwMode="auto">
          <a:xfrm>
            <a:off x="1600200" y="2098675"/>
            <a:ext cx="1211263" cy="369888"/>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Physique</a:t>
            </a:r>
          </a:p>
        </p:txBody>
      </p:sp>
      <p:sp>
        <p:nvSpPr>
          <p:cNvPr id="73745" name="AutoShape 24"/>
          <p:cNvSpPr>
            <a:spLocks noChangeArrowheads="1"/>
          </p:cNvSpPr>
          <p:nvPr/>
        </p:nvSpPr>
        <p:spPr bwMode="auto">
          <a:xfrm>
            <a:off x="3086100" y="1812925"/>
            <a:ext cx="533400" cy="933450"/>
          </a:xfrm>
          <a:prstGeom prst="homePlate">
            <a:avLst>
              <a:gd name="adj" fmla="val 25000"/>
            </a:avLst>
          </a:prstGeom>
          <a:gradFill rotWithShape="0">
            <a:gsLst>
              <a:gs pos="0">
                <a:srgbClr val="FFCC99"/>
              </a:gs>
              <a:gs pos="100000">
                <a:srgbClr val="765E47"/>
              </a:gs>
            </a:gsLst>
            <a:lin ang="0" scaled="1"/>
          </a:gradFill>
          <a:ln w="6350">
            <a:solidFill>
              <a:schemeClr val="tx1"/>
            </a:solidFill>
            <a:miter lim="800000"/>
            <a:headEnd/>
            <a:tailEnd/>
          </a:ln>
          <a:effectLst/>
        </p:spPr>
        <p:txBody>
          <a:bodyPr wrap="none" anchor="ctr"/>
          <a:lstStyle/>
          <a:p>
            <a:endParaRPr lang="fr-FR"/>
          </a:p>
        </p:txBody>
      </p:sp>
      <p:sp>
        <p:nvSpPr>
          <p:cNvPr id="73746" name="Text Box 25"/>
          <p:cNvSpPr txBox="1">
            <a:spLocks noChangeArrowheads="1"/>
          </p:cNvSpPr>
          <p:nvPr/>
        </p:nvSpPr>
        <p:spPr bwMode="auto">
          <a:xfrm>
            <a:off x="441325" y="4768850"/>
            <a:ext cx="8510663" cy="1184940"/>
          </a:xfrm>
          <a:prstGeom prst="rect">
            <a:avLst/>
          </a:prstGeom>
          <a:noFill/>
          <a:ln w="38100">
            <a:noFill/>
            <a:miter lim="800000"/>
            <a:headEnd type="none" w="sm" len="sm"/>
            <a:tailEnd type="none" w="sm" len="sm"/>
          </a:ln>
          <a:effectLst/>
        </p:spPr>
        <p:txBody>
          <a:bodyPr wrap="none" anchor="ctr">
            <a:spAutoFit/>
          </a:bodyPr>
          <a:lstStyle/>
          <a:p>
            <a:pPr marL="342900" lvl="1" indent="-228600" algn="l" eaLnBrk="0" hangingPunct="0">
              <a:lnSpc>
                <a:spcPct val="95000"/>
              </a:lnSpc>
              <a:spcBef>
                <a:spcPct val="35000"/>
              </a:spcBef>
              <a:buClr>
                <a:schemeClr val="accent1"/>
              </a:buClr>
              <a:buFontTx/>
              <a:buChar char="•"/>
            </a:pPr>
            <a:r>
              <a:rPr lang="en-US" sz="2000" dirty="0" err="1" smtClean="0">
                <a:solidFill>
                  <a:schemeClr val="tx2"/>
                </a:solidFill>
                <a:latin typeface="+mj-lt"/>
                <a:ea typeface="+mj-ea"/>
                <a:cs typeface="+mj-cs"/>
              </a:rPr>
              <a:t>Tous</a:t>
            </a:r>
            <a:r>
              <a:rPr lang="en-US" sz="2000" dirty="0" smtClean="0">
                <a:solidFill>
                  <a:schemeClr val="tx2"/>
                </a:solidFill>
                <a:latin typeface="+mj-lt"/>
                <a:ea typeface="+mj-ea"/>
                <a:cs typeface="+mj-cs"/>
              </a:rPr>
              <a:t> les </a:t>
            </a:r>
            <a:r>
              <a:rPr lang="en-US" sz="2000" dirty="0" err="1" smtClean="0">
                <a:solidFill>
                  <a:schemeClr val="tx2"/>
                </a:solidFill>
                <a:latin typeface="+mj-lt"/>
                <a:ea typeface="+mj-ea"/>
                <a:cs typeface="+mj-cs"/>
              </a:rPr>
              <a:t>hôtes</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appartiennent</a:t>
            </a:r>
            <a:r>
              <a:rPr lang="en-US" sz="2000" dirty="0" smtClean="0">
                <a:solidFill>
                  <a:schemeClr val="tx2"/>
                </a:solidFill>
                <a:latin typeface="+mj-lt"/>
                <a:ea typeface="+mj-ea"/>
                <a:cs typeface="+mj-cs"/>
              </a:rPr>
              <a:t> au </a:t>
            </a:r>
            <a:r>
              <a:rPr lang="en-US" sz="2000" dirty="0" err="1" smtClean="0">
                <a:solidFill>
                  <a:schemeClr val="tx2"/>
                </a:solidFill>
                <a:latin typeface="+mj-lt"/>
                <a:ea typeface="+mj-ea"/>
                <a:cs typeface="+mj-cs"/>
              </a:rPr>
              <a:t>même</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domaine</a:t>
            </a:r>
            <a:r>
              <a:rPr lang="en-US" sz="2000" dirty="0" smtClean="0">
                <a:solidFill>
                  <a:schemeClr val="tx2"/>
                </a:solidFill>
                <a:latin typeface="+mj-lt"/>
                <a:ea typeface="+mj-ea"/>
                <a:cs typeface="+mj-cs"/>
              </a:rPr>
              <a:t> de collision.</a:t>
            </a:r>
          </a:p>
          <a:p>
            <a:pPr marL="342900" lvl="1" indent="-228600" algn="l" eaLnBrk="0" hangingPunct="0">
              <a:lnSpc>
                <a:spcPct val="95000"/>
              </a:lnSpc>
              <a:spcBef>
                <a:spcPct val="35000"/>
              </a:spcBef>
              <a:buClr>
                <a:schemeClr val="accent1"/>
              </a:buClr>
              <a:buFontTx/>
              <a:buChar char="•"/>
            </a:pPr>
            <a:r>
              <a:rPr lang="en-US" sz="2000" dirty="0" err="1" smtClean="0">
                <a:solidFill>
                  <a:schemeClr val="tx2"/>
                </a:solidFill>
                <a:latin typeface="+mj-lt"/>
                <a:ea typeface="+mj-ea"/>
                <a:cs typeface="+mj-cs"/>
              </a:rPr>
              <a:t>Toules</a:t>
            </a:r>
            <a:r>
              <a:rPr lang="en-US" sz="2000" dirty="0" smtClean="0">
                <a:solidFill>
                  <a:schemeClr val="tx2"/>
                </a:solidFill>
                <a:latin typeface="+mj-lt"/>
                <a:ea typeface="+mj-ea"/>
                <a:cs typeface="+mj-cs"/>
              </a:rPr>
              <a:t> les </a:t>
            </a:r>
            <a:r>
              <a:rPr lang="en-US" sz="2000" dirty="0" err="1" smtClean="0">
                <a:solidFill>
                  <a:schemeClr val="tx2"/>
                </a:solidFill>
                <a:latin typeface="+mj-lt"/>
                <a:ea typeface="+mj-ea"/>
                <a:cs typeface="+mj-cs"/>
              </a:rPr>
              <a:t>hôtes</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appartiennent</a:t>
            </a:r>
            <a:r>
              <a:rPr lang="en-US" sz="2000" dirty="0" smtClean="0">
                <a:solidFill>
                  <a:schemeClr val="tx2"/>
                </a:solidFill>
                <a:latin typeface="+mj-lt"/>
                <a:ea typeface="+mj-ea"/>
                <a:cs typeface="+mj-cs"/>
              </a:rPr>
              <a:t> au </a:t>
            </a:r>
            <a:r>
              <a:rPr lang="en-US" sz="2000" dirty="0" err="1" smtClean="0">
                <a:solidFill>
                  <a:schemeClr val="tx2"/>
                </a:solidFill>
                <a:latin typeface="+mj-lt"/>
                <a:ea typeface="+mj-ea"/>
                <a:cs typeface="+mj-cs"/>
              </a:rPr>
              <a:t>même</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domaine</a:t>
            </a:r>
            <a:r>
              <a:rPr lang="en-US" sz="2000" dirty="0" smtClean="0">
                <a:solidFill>
                  <a:schemeClr val="tx2"/>
                </a:solidFill>
                <a:latin typeface="+mj-lt"/>
                <a:ea typeface="+mj-ea"/>
                <a:cs typeface="+mj-cs"/>
              </a:rPr>
              <a:t> de diffusion.</a:t>
            </a:r>
          </a:p>
          <a:p>
            <a:pPr marL="342900" lvl="1" indent="-228600" algn="l" eaLnBrk="0" hangingPunct="0">
              <a:lnSpc>
                <a:spcPct val="95000"/>
              </a:lnSpc>
              <a:spcBef>
                <a:spcPct val="35000"/>
              </a:spcBef>
              <a:buClr>
                <a:schemeClr val="accent1"/>
              </a:buClr>
              <a:buFontTx/>
              <a:buChar char="•"/>
            </a:pPr>
            <a:r>
              <a:rPr lang="en-US" sz="2000" dirty="0" err="1" smtClean="0">
                <a:solidFill>
                  <a:schemeClr val="tx2"/>
                </a:solidFill>
                <a:latin typeface="+mj-lt"/>
                <a:ea typeface="+mj-ea"/>
                <a:cs typeface="+mj-cs"/>
              </a:rPr>
              <a:t>Périphériques</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partagent</a:t>
            </a:r>
            <a:r>
              <a:rPr lang="en-US" sz="2000" dirty="0" smtClean="0">
                <a:solidFill>
                  <a:schemeClr val="tx2"/>
                </a:solidFill>
                <a:latin typeface="+mj-lt"/>
                <a:ea typeface="+mj-ea"/>
                <a:cs typeface="+mj-cs"/>
              </a:rPr>
              <a:t>  la </a:t>
            </a:r>
            <a:r>
              <a:rPr lang="en-US" sz="2000" dirty="0" err="1" smtClean="0">
                <a:solidFill>
                  <a:schemeClr val="tx2"/>
                </a:solidFill>
                <a:latin typeface="+mj-lt"/>
                <a:ea typeface="+mj-ea"/>
                <a:cs typeface="+mj-cs"/>
              </a:rPr>
              <a:t>même</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bande</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passante</a:t>
            </a:r>
            <a:r>
              <a:rPr lang="en-US" sz="2000" dirty="0" smtClean="0">
                <a:solidFill>
                  <a:schemeClr val="tx2"/>
                </a:solidFill>
                <a:latin typeface="+mj-lt"/>
                <a:ea typeface="+mj-ea"/>
                <a:cs typeface="+mj-cs"/>
              </a:rPr>
              <a: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4"/>
          <p:cNvSpPr>
            <a:spLocks noGrp="1"/>
          </p:cNvSpPr>
          <p:nvPr>
            <p:ph type="sldNum" sz="quarter" idx="12"/>
          </p:nvPr>
        </p:nvSpPr>
        <p:spPr>
          <a:noFill/>
          <a:ln>
            <a:miter lim="800000"/>
            <a:headEnd/>
            <a:tailEnd/>
          </a:ln>
        </p:spPr>
        <p:txBody>
          <a:bodyPr/>
          <a:lstStyle/>
          <a:p>
            <a:fld id="{0BA9C910-4304-4C6F-8886-1FC11DD76752}" type="slidenum">
              <a:rPr lang="en-US" smtClean="0"/>
              <a:pPr/>
              <a:t>74</a:t>
            </a:fld>
            <a:endParaRPr lang="en-US" smtClean="0"/>
          </a:p>
        </p:txBody>
      </p:sp>
      <p:sp>
        <p:nvSpPr>
          <p:cNvPr id="74755" name="Rectangle 2"/>
          <p:cNvSpPr>
            <a:spLocks noGrp="1" noChangeArrowheads="1"/>
          </p:cNvSpPr>
          <p:nvPr>
            <p:ph type="title"/>
          </p:nvPr>
        </p:nvSpPr>
        <p:spPr>
          <a:xfrm>
            <a:off x="685800" y="76200"/>
            <a:ext cx="7772400" cy="1143000"/>
          </a:xfrm>
        </p:spPr>
        <p:txBody>
          <a:bodyPr/>
          <a:lstStyle/>
          <a:p>
            <a:pPr eaLnBrk="1" hangingPunct="1"/>
            <a:r>
              <a:rPr lang="en-US" smtClean="0"/>
              <a:t>Couche 2</a:t>
            </a:r>
          </a:p>
        </p:txBody>
      </p:sp>
      <p:sp>
        <p:nvSpPr>
          <p:cNvPr id="74756" name="Freeform 3"/>
          <p:cNvSpPr>
            <a:spLocks/>
          </p:cNvSpPr>
          <p:nvPr/>
        </p:nvSpPr>
        <p:spPr bwMode="auto">
          <a:xfrm>
            <a:off x="1771650" y="3205163"/>
            <a:ext cx="3190875" cy="942975"/>
          </a:xfrm>
          <a:custGeom>
            <a:avLst/>
            <a:gdLst>
              <a:gd name="T0" fmla="*/ 2147483647 w 2010"/>
              <a:gd name="T1" fmla="*/ 0 h 594"/>
              <a:gd name="T2" fmla="*/ 0 w 2010"/>
              <a:gd name="T3" fmla="*/ 2147483647 h 594"/>
              <a:gd name="T4" fmla="*/ 2147483647 w 2010"/>
              <a:gd name="T5" fmla="*/ 2147483647 h 594"/>
              <a:gd name="T6" fmla="*/ 2147483647 w 2010"/>
              <a:gd name="T7" fmla="*/ 2147483647 h 594"/>
              <a:gd name="T8" fmla="*/ 2147483647 w 2010"/>
              <a:gd name="T9" fmla="*/ 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0" h="594">
                <a:moveTo>
                  <a:pt x="348" y="0"/>
                </a:moveTo>
                <a:lnTo>
                  <a:pt x="0" y="594"/>
                </a:lnTo>
                <a:lnTo>
                  <a:pt x="2010" y="594"/>
                </a:lnTo>
                <a:lnTo>
                  <a:pt x="1068" y="12"/>
                </a:lnTo>
                <a:lnTo>
                  <a:pt x="348" y="0"/>
                </a:lnTo>
                <a:close/>
              </a:path>
            </a:pathLst>
          </a:custGeom>
          <a:gradFill rotWithShape="0">
            <a:gsLst>
              <a:gs pos="0">
                <a:srgbClr val="5E4776"/>
              </a:gs>
              <a:gs pos="100000">
                <a:srgbClr val="CC99FF"/>
              </a:gs>
            </a:gsLst>
            <a:lin ang="5400000" scaled="1"/>
          </a:gradFill>
          <a:ln w="38100" cap="flat" cmpd="sng">
            <a:noFill/>
            <a:prstDash val="solid"/>
            <a:round/>
            <a:headEnd type="none" w="sm" len="sm"/>
            <a:tailEnd type="none" w="sm" len="sm"/>
          </a:ln>
          <a:effectLst/>
        </p:spPr>
        <p:txBody>
          <a:bodyPr wrap="none" anchor="ctr">
            <a:spAutoFit/>
          </a:bodyPr>
          <a:lstStyle/>
          <a:p>
            <a:endParaRPr lang="en-US"/>
          </a:p>
        </p:txBody>
      </p:sp>
      <p:sp>
        <p:nvSpPr>
          <p:cNvPr id="74757" name="Rectangle 4"/>
          <p:cNvSpPr>
            <a:spLocks noChangeArrowheads="1"/>
          </p:cNvSpPr>
          <p:nvPr/>
        </p:nvSpPr>
        <p:spPr bwMode="auto">
          <a:xfrm>
            <a:off x="1065213" y="2779713"/>
            <a:ext cx="7037387" cy="444500"/>
          </a:xfrm>
          <a:prstGeom prst="rect">
            <a:avLst/>
          </a:prstGeom>
          <a:solidFill>
            <a:srgbClr val="CC99FF"/>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74758" name="Text Box 5"/>
          <p:cNvSpPr txBox="1">
            <a:spLocks noChangeArrowheads="1"/>
          </p:cNvSpPr>
          <p:nvPr/>
        </p:nvSpPr>
        <p:spPr bwMode="auto">
          <a:xfrm>
            <a:off x="6065838" y="2835275"/>
            <a:ext cx="1158875" cy="369888"/>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Donneés</a:t>
            </a:r>
          </a:p>
        </p:txBody>
      </p:sp>
      <p:sp>
        <p:nvSpPr>
          <p:cNvPr id="74759" name="Text Box 6"/>
          <p:cNvSpPr txBox="1">
            <a:spLocks noChangeArrowheads="1"/>
          </p:cNvSpPr>
          <p:nvPr/>
        </p:nvSpPr>
        <p:spPr bwMode="auto">
          <a:xfrm>
            <a:off x="3697288" y="2852738"/>
            <a:ext cx="1484312" cy="293687"/>
          </a:xfrm>
          <a:prstGeom prst="rect">
            <a:avLst/>
          </a:prstGeom>
          <a:noFill/>
          <a:ln w="38100">
            <a:noFill/>
            <a:miter lim="800000"/>
            <a:headEnd type="none" w="sm" len="sm"/>
            <a:tailEnd type="none" w="sm" len="sm"/>
          </a:ln>
          <a:effectLst/>
        </p:spPr>
        <p:txBody>
          <a:bodyPr wrap="none" anchor="ctr">
            <a:spAutoFit/>
          </a:bodyPr>
          <a:lstStyle/>
          <a:p>
            <a:pPr eaLnBrk="0" hangingPunct="0"/>
            <a:r>
              <a:rPr lang="en-US" sz="1300">
                <a:latin typeface="Helvetica" pitchFamily="34" charset="0"/>
              </a:rPr>
              <a:t>Adresse source </a:t>
            </a:r>
            <a:endParaRPr lang="en-US">
              <a:latin typeface="Helvetica" pitchFamily="34" charset="0"/>
            </a:endParaRPr>
          </a:p>
        </p:txBody>
      </p:sp>
      <p:sp>
        <p:nvSpPr>
          <p:cNvPr id="74760" name="Text Box 7"/>
          <p:cNvSpPr txBox="1">
            <a:spLocks noChangeArrowheads="1"/>
          </p:cNvSpPr>
          <p:nvPr/>
        </p:nvSpPr>
        <p:spPr bwMode="auto">
          <a:xfrm>
            <a:off x="7410450" y="2817813"/>
            <a:ext cx="641350" cy="366712"/>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FCS</a:t>
            </a:r>
          </a:p>
        </p:txBody>
      </p:sp>
      <p:sp>
        <p:nvSpPr>
          <p:cNvPr id="74761" name="Line 8"/>
          <p:cNvSpPr>
            <a:spLocks noChangeShapeType="1"/>
          </p:cNvSpPr>
          <p:nvPr/>
        </p:nvSpPr>
        <p:spPr bwMode="auto">
          <a:xfrm>
            <a:off x="6102350" y="2779713"/>
            <a:ext cx="12700" cy="457200"/>
          </a:xfrm>
          <a:prstGeom prst="line">
            <a:avLst/>
          </a:prstGeom>
          <a:noFill/>
          <a:ln w="28575">
            <a:solidFill>
              <a:schemeClr val="tx1"/>
            </a:solidFill>
            <a:round/>
            <a:headEnd type="none" w="sm" len="sm"/>
            <a:tailEnd type="none" w="sm" len="sm"/>
          </a:ln>
          <a:effectLst/>
        </p:spPr>
        <p:txBody>
          <a:bodyPr anchor="ctr">
            <a:spAutoFit/>
          </a:bodyPr>
          <a:lstStyle/>
          <a:p>
            <a:endParaRPr lang="en-US"/>
          </a:p>
        </p:txBody>
      </p:sp>
      <p:sp>
        <p:nvSpPr>
          <p:cNvPr id="74762" name="Line 9"/>
          <p:cNvSpPr>
            <a:spLocks noChangeShapeType="1"/>
          </p:cNvSpPr>
          <p:nvPr/>
        </p:nvSpPr>
        <p:spPr bwMode="auto">
          <a:xfrm>
            <a:off x="7353300" y="2779713"/>
            <a:ext cx="0" cy="457200"/>
          </a:xfrm>
          <a:prstGeom prst="line">
            <a:avLst/>
          </a:prstGeom>
          <a:noFill/>
          <a:ln w="28575">
            <a:solidFill>
              <a:schemeClr val="tx1"/>
            </a:solidFill>
            <a:round/>
            <a:headEnd type="none" w="sm" len="sm"/>
            <a:tailEnd type="none" w="sm" len="sm"/>
          </a:ln>
          <a:effectLst/>
        </p:spPr>
        <p:txBody>
          <a:bodyPr wrap="none" anchor="ctr">
            <a:spAutoFit/>
          </a:bodyPr>
          <a:lstStyle/>
          <a:p>
            <a:endParaRPr lang="en-US"/>
          </a:p>
        </p:txBody>
      </p:sp>
      <p:sp>
        <p:nvSpPr>
          <p:cNvPr id="74763" name="Line 10"/>
          <p:cNvSpPr>
            <a:spLocks noChangeShapeType="1"/>
          </p:cNvSpPr>
          <p:nvPr/>
        </p:nvSpPr>
        <p:spPr bwMode="auto">
          <a:xfrm>
            <a:off x="5075238" y="2792413"/>
            <a:ext cx="11112" cy="444500"/>
          </a:xfrm>
          <a:prstGeom prst="line">
            <a:avLst/>
          </a:prstGeom>
          <a:noFill/>
          <a:ln w="28575">
            <a:solidFill>
              <a:schemeClr val="tx1"/>
            </a:solidFill>
            <a:round/>
            <a:headEnd type="none" w="sm" len="sm"/>
            <a:tailEnd type="none" w="sm" len="sm"/>
          </a:ln>
          <a:effectLst/>
        </p:spPr>
        <p:txBody>
          <a:bodyPr anchor="ctr">
            <a:spAutoFit/>
          </a:bodyPr>
          <a:lstStyle/>
          <a:p>
            <a:endParaRPr lang="en-US"/>
          </a:p>
        </p:txBody>
      </p:sp>
      <p:sp>
        <p:nvSpPr>
          <p:cNvPr id="74764" name="Text Box 11"/>
          <p:cNvSpPr txBox="1">
            <a:spLocks noChangeArrowheads="1"/>
          </p:cNvSpPr>
          <p:nvPr/>
        </p:nvSpPr>
        <p:spPr bwMode="auto">
          <a:xfrm>
            <a:off x="5089525" y="2835275"/>
            <a:ext cx="706438" cy="369888"/>
          </a:xfrm>
          <a:prstGeom prst="rect">
            <a:avLst/>
          </a:prstGeom>
          <a:noFill/>
          <a:ln w="38100">
            <a:noFill/>
            <a:miter lim="800000"/>
            <a:headEnd type="none" w="sm" len="sm"/>
            <a:tailEnd type="none" w="sm" len="sm"/>
          </a:ln>
          <a:effectLst/>
        </p:spPr>
        <p:txBody>
          <a:bodyPr wrap="none" anchor="ctr">
            <a:spAutoFit/>
          </a:bodyPr>
          <a:lstStyle/>
          <a:p>
            <a:pPr algn="l" eaLnBrk="0" hangingPunct="0"/>
            <a:r>
              <a:rPr lang="en-US">
                <a:latin typeface="Helvetica" pitchFamily="34" charset="0"/>
              </a:rPr>
              <a:t>Type</a:t>
            </a:r>
          </a:p>
        </p:txBody>
      </p:sp>
      <p:sp>
        <p:nvSpPr>
          <p:cNvPr id="74765" name="Line 12"/>
          <p:cNvSpPr>
            <a:spLocks noChangeShapeType="1"/>
          </p:cNvSpPr>
          <p:nvPr/>
        </p:nvSpPr>
        <p:spPr bwMode="auto">
          <a:xfrm>
            <a:off x="3702050" y="2792413"/>
            <a:ext cx="12700" cy="444500"/>
          </a:xfrm>
          <a:prstGeom prst="line">
            <a:avLst/>
          </a:prstGeom>
          <a:noFill/>
          <a:ln w="28575">
            <a:solidFill>
              <a:schemeClr val="tx1"/>
            </a:solidFill>
            <a:round/>
            <a:headEnd type="none" w="sm" len="sm"/>
            <a:tailEnd type="none" w="sm" len="sm"/>
          </a:ln>
          <a:effectLst/>
        </p:spPr>
        <p:txBody>
          <a:bodyPr anchor="ctr">
            <a:spAutoFit/>
          </a:bodyPr>
          <a:lstStyle/>
          <a:p>
            <a:endParaRPr lang="en-US"/>
          </a:p>
        </p:txBody>
      </p:sp>
      <p:sp>
        <p:nvSpPr>
          <p:cNvPr id="74766" name="Text Box 13"/>
          <p:cNvSpPr txBox="1">
            <a:spLocks noChangeArrowheads="1"/>
          </p:cNvSpPr>
          <p:nvPr/>
        </p:nvSpPr>
        <p:spPr bwMode="auto">
          <a:xfrm>
            <a:off x="2039938" y="2874963"/>
            <a:ext cx="1697037" cy="277812"/>
          </a:xfrm>
          <a:prstGeom prst="rect">
            <a:avLst/>
          </a:prstGeom>
          <a:noFill/>
          <a:ln w="38100">
            <a:noFill/>
            <a:miter lim="800000"/>
            <a:headEnd type="none" w="sm" len="sm"/>
            <a:tailEnd type="none" w="sm" len="sm"/>
          </a:ln>
          <a:effectLst/>
        </p:spPr>
        <p:txBody>
          <a:bodyPr wrap="none" anchor="ctr">
            <a:spAutoFit/>
          </a:bodyPr>
          <a:lstStyle/>
          <a:p>
            <a:pPr eaLnBrk="0" hangingPunct="0"/>
            <a:r>
              <a:rPr lang="en-US" sz="1200">
                <a:latin typeface="Helvetica" pitchFamily="34" charset="0"/>
              </a:rPr>
              <a:t>Adresse  destination</a:t>
            </a:r>
            <a:endParaRPr lang="en-US">
              <a:latin typeface="Helvetica" pitchFamily="34" charset="0"/>
            </a:endParaRPr>
          </a:p>
        </p:txBody>
      </p:sp>
      <p:sp>
        <p:nvSpPr>
          <p:cNvPr id="74767" name="Rectangle 14"/>
          <p:cNvSpPr>
            <a:spLocks noChangeArrowheads="1"/>
          </p:cNvSpPr>
          <p:nvPr/>
        </p:nvSpPr>
        <p:spPr bwMode="auto">
          <a:xfrm>
            <a:off x="1758950" y="4138613"/>
            <a:ext cx="3208338" cy="479425"/>
          </a:xfrm>
          <a:prstGeom prst="rect">
            <a:avLst/>
          </a:prstGeom>
          <a:solidFill>
            <a:srgbClr val="CC99FF"/>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74768" name="Text Box 15"/>
          <p:cNvSpPr txBox="1">
            <a:spLocks noChangeArrowheads="1"/>
          </p:cNvSpPr>
          <p:nvPr/>
        </p:nvSpPr>
        <p:spPr bwMode="auto">
          <a:xfrm>
            <a:off x="6199188" y="2376488"/>
            <a:ext cx="1073150" cy="366712"/>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Variable</a:t>
            </a:r>
          </a:p>
        </p:txBody>
      </p:sp>
      <p:sp>
        <p:nvSpPr>
          <p:cNvPr id="74769" name="Text Box 16"/>
          <p:cNvSpPr txBox="1">
            <a:spLocks noChangeArrowheads="1"/>
          </p:cNvSpPr>
          <p:nvPr/>
        </p:nvSpPr>
        <p:spPr bwMode="auto">
          <a:xfrm>
            <a:off x="5475288" y="2376488"/>
            <a:ext cx="311150" cy="366712"/>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2</a:t>
            </a:r>
          </a:p>
        </p:txBody>
      </p:sp>
      <p:sp>
        <p:nvSpPr>
          <p:cNvPr id="74770" name="Text Box 17"/>
          <p:cNvSpPr txBox="1">
            <a:spLocks noChangeArrowheads="1"/>
          </p:cNvSpPr>
          <p:nvPr/>
        </p:nvSpPr>
        <p:spPr bwMode="auto">
          <a:xfrm>
            <a:off x="4216400" y="2376488"/>
            <a:ext cx="311150" cy="366712"/>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6</a:t>
            </a:r>
          </a:p>
        </p:txBody>
      </p:sp>
      <p:sp>
        <p:nvSpPr>
          <p:cNvPr id="74771" name="Text Box 18"/>
          <p:cNvSpPr txBox="1">
            <a:spLocks noChangeArrowheads="1"/>
          </p:cNvSpPr>
          <p:nvPr/>
        </p:nvSpPr>
        <p:spPr bwMode="auto">
          <a:xfrm>
            <a:off x="2755900" y="2376488"/>
            <a:ext cx="311150" cy="366712"/>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6</a:t>
            </a:r>
          </a:p>
        </p:txBody>
      </p:sp>
      <p:sp>
        <p:nvSpPr>
          <p:cNvPr id="74772" name="Text Box 19"/>
          <p:cNvSpPr txBox="1">
            <a:spLocks noChangeArrowheads="1"/>
          </p:cNvSpPr>
          <p:nvPr/>
        </p:nvSpPr>
        <p:spPr bwMode="auto">
          <a:xfrm>
            <a:off x="7588250" y="2376488"/>
            <a:ext cx="311150" cy="366712"/>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4</a:t>
            </a:r>
          </a:p>
        </p:txBody>
      </p:sp>
      <p:sp>
        <p:nvSpPr>
          <p:cNvPr id="74773" name="Text Box 20"/>
          <p:cNvSpPr txBox="1">
            <a:spLocks noChangeArrowheads="1"/>
          </p:cNvSpPr>
          <p:nvPr/>
        </p:nvSpPr>
        <p:spPr bwMode="auto">
          <a:xfrm>
            <a:off x="1609725" y="4176713"/>
            <a:ext cx="3325813" cy="396875"/>
          </a:xfrm>
          <a:prstGeom prst="rect">
            <a:avLst/>
          </a:prstGeom>
          <a:noFill/>
          <a:ln w="38100">
            <a:noFill/>
            <a:miter lim="800000"/>
            <a:headEnd type="none" w="sm" len="sm"/>
            <a:tailEnd type="none" w="sm" len="sm"/>
          </a:ln>
          <a:effectLst/>
        </p:spPr>
        <p:txBody>
          <a:bodyPr anchor="ctr">
            <a:spAutoFit/>
          </a:bodyPr>
          <a:lstStyle/>
          <a:p>
            <a:pPr marL="342900" lvl="1" indent="-228600" eaLnBrk="0" hangingPunct="0">
              <a:buClr>
                <a:schemeClr val="accent1"/>
              </a:buClr>
            </a:pPr>
            <a:r>
              <a:rPr lang="en-US" sz="2000">
                <a:latin typeface="Helvetica" pitchFamily="34" charset="0"/>
              </a:rPr>
              <a:t>0000.0C          xx.xxxx</a:t>
            </a:r>
          </a:p>
        </p:txBody>
      </p:sp>
      <p:sp>
        <p:nvSpPr>
          <p:cNvPr id="74774" name="AutoShape 21"/>
          <p:cNvSpPr>
            <a:spLocks/>
          </p:cNvSpPr>
          <p:nvPr/>
        </p:nvSpPr>
        <p:spPr bwMode="auto">
          <a:xfrm rot="5400000">
            <a:off x="4076700" y="4068763"/>
            <a:ext cx="122237" cy="1366838"/>
          </a:xfrm>
          <a:prstGeom prst="rightBrace">
            <a:avLst>
              <a:gd name="adj1" fmla="val 93182"/>
              <a:gd name="adj2" fmla="val 50000"/>
            </a:avLst>
          </a:prstGeom>
          <a:noFill/>
          <a:ln w="28575">
            <a:solidFill>
              <a:schemeClr val="tx1"/>
            </a:solidFill>
            <a:round/>
            <a:headEnd type="none" w="sm" len="sm"/>
            <a:tailEnd type="none" w="sm" len="sm"/>
          </a:ln>
          <a:effectLst/>
        </p:spPr>
        <p:txBody>
          <a:bodyPr anchor="ctr">
            <a:spAutoFit/>
          </a:bodyPr>
          <a:lstStyle/>
          <a:p>
            <a:endParaRPr lang="fr-FR"/>
          </a:p>
        </p:txBody>
      </p:sp>
      <p:sp>
        <p:nvSpPr>
          <p:cNvPr id="74775" name="AutoShape 22"/>
          <p:cNvSpPr>
            <a:spLocks/>
          </p:cNvSpPr>
          <p:nvPr/>
        </p:nvSpPr>
        <p:spPr bwMode="auto">
          <a:xfrm rot="5400000">
            <a:off x="2679700" y="4221163"/>
            <a:ext cx="122237" cy="1062038"/>
          </a:xfrm>
          <a:prstGeom prst="rightBrace">
            <a:avLst>
              <a:gd name="adj1" fmla="val 72403"/>
              <a:gd name="adj2" fmla="val 50000"/>
            </a:avLst>
          </a:prstGeom>
          <a:noFill/>
          <a:ln w="28575">
            <a:solidFill>
              <a:schemeClr val="tx1"/>
            </a:solidFill>
            <a:round/>
            <a:headEnd type="none" w="sm" len="sm"/>
            <a:tailEnd type="none" w="sm" len="sm"/>
          </a:ln>
          <a:effectLst/>
        </p:spPr>
        <p:txBody>
          <a:bodyPr anchor="ctr">
            <a:spAutoFit/>
          </a:bodyPr>
          <a:lstStyle/>
          <a:p>
            <a:endParaRPr lang="fr-FR"/>
          </a:p>
        </p:txBody>
      </p:sp>
      <p:sp>
        <p:nvSpPr>
          <p:cNvPr id="74776" name="Text Box 23"/>
          <p:cNvSpPr txBox="1">
            <a:spLocks noChangeArrowheads="1"/>
          </p:cNvSpPr>
          <p:nvPr/>
        </p:nvSpPr>
        <p:spPr bwMode="auto">
          <a:xfrm>
            <a:off x="3395663" y="4813300"/>
            <a:ext cx="1641475" cy="558800"/>
          </a:xfrm>
          <a:prstGeom prst="rect">
            <a:avLst/>
          </a:prstGeom>
          <a:noFill/>
          <a:ln w="38100">
            <a:noFill/>
            <a:miter lim="800000"/>
            <a:headEnd type="none" w="sm" len="sm"/>
            <a:tailEnd type="none" w="sm" len="sm"/>
          </a:ln>
          <a:effectLst/>
        </p:spPr>
        <p:txBody>
          <a:bodyPr anchor="ctr">
            <a:spAutoFit/>
          </a:bodyPr>
          <a:lstStyle/>
          <a:p>
            <a:pPr eaLnBrk="0" hangingPunct="0">
              <a:lnSpc>
                <a:spcPct val="85000"/>
              </a:lnSpc>
            </a:pPr>
            <a:r>
              <a:rPr lang="en-US">
                <a:latin typeface="Helvetica" pitchFamily="34" charset="0"/>
              </a:rPr>
              <a:t>Vendor Assigned</a:t>
            </a:r>
          </a:p>
        </p:txBody>
      </p:sp>
      <p:sp>
        <p:nvSpPr>
          <p:cNvPr id="74777" name="Text Box 24"/>
          <p:cNvSpPr txBox="1">
            <a:spLocks noChangeArrowheads="1"/>
          </p:cNvSpPr>
          <p:nvPr/>
        </p:nvSpPr>
        <p:spPr bwMode="auto">
          <a:xfrm>
            <a:off x="1633538" y="4841875"/>
            <a:ext cx="1831975" cy="325438"/>
          </a:xfrm>
          <a:prstGeom prst="rect">
            <a:avLst/>
          </a:prstGeom>
          <a:noFill/>
          <a:ln w="38100">
            <a:noFill/>
            <a:miter lim="800000"/>
            <a:headEnd type="none" w="sm" len="sm"/>
            <a:tailEnd type="none" w="sm" len="sm"/>
          </a:ln>
          <a:effectLst/>
        </p:spPr>
        <p:txBody>
          <a:bodyPr anchor="ctr">
            <a:spAutoFit/>
          </a:bodyPr>
          <a:lstStyle/>
          <a:p>
            <a:pPr eaLnBrk="0" hangingPunct="0">
              <a:lnSpc>
                <a:spcPct val="85000"/>
              </a:lnSpc>
            </a:pPr>
            <a:r>
              <a:rPr lang="en-US">
                <a:latin typeface="Helvetica" pitchFamily="34" charset="0"/>
              </a:rPr>
              <a:t>IEEE Assigned</a:t>
            </a:r>
          </a:p>
        </p:txBody>
      </p:sp>
      <p:sp>
        <p:nvSpPr>
          <p:cNvPr id="74778" name="Text Box 25"/>
          <p:cNvSpPr txBox="1">
            <a:spLocks noChangeArrowheads="1"/>
          </p:cNvSpPr>
          <p:nvPr/>
        </p:nvSpPr>
        <p:spPr bwMode="auto">
          <a:xfrm>
            <a:off x="2701925" y="1674813"/>
            <a:ext cx="3683000" cy="522287"/>
          </a:xfrm>
          <a:prstGeom prst="rect">
            <a:avLst/>
          </a:prstGeom>
          <a:noFill/>
          <a:ln w="38100">
            <a:noFill/>
            <a:miter lim="800000"/>
            <a:headEnd type="none" w="sm" len="sm"/>
            <a:tailEnd type="none" w="sm" len="sm"/>
          </a:ln>
          <a:effectLst/>
        </p:spPr>
        <p:txBody>
          <a:bodyPr wrap="none" anchor="ctr">
            <a:spAutoFit/>
          </a:bodyPr>
          <a:lstStyle/>
          <a:p>
            <a:pPr eaLnBrk="0" hangingPunct="0"/>
            <a:r>
              <a:rPr lang="en-US" sz="2800">
                <a:latin typeface="Helvetica" pitchFamily="34" charset="0"/>
              </a:rPr>
              <a:t>MAC Couche—802.3</a:t>
            </a:r>
            <a:endParaRPr lang="en-US">
              <a:latin typeface="Times New Roman" pitchFamily="18" charset="0"/>
            </a:endParaRPr>
          </a:p>
        </p:txBody>
      </p:sp>
      <p:sp>
        <p:nvSpPr>
          <p:cNvPr id="74779" name="Line 26"/>
          <p:cNvSpPr>
            <a:spLocks noChangeShapeType="1"/>
          </p:cNvSpPr>
          <p:nvPr/>
        </p:nvSpPr>
        <p:spPr bwMode="auto">
          <a:xfrm>
            <a:off x="2066925" y="2786063"/>
            <a:ext cx="0" cy="457200"/>
          </a:xfrm>
          <a:prstGeom prst="line">
            <a:avLst/>
          </a:prstGeom>
          <a:noFill/>
          <a:ln w="28575">
            <a:solidFill>
              <a:schemeClr val="tx1"/>
            </a:solidFill>
            <a:round/>
            <a:headEnd type="none" w="sm" len="sm"/>
            <a:tailEnd type="none" w="sm" len="sm"/>
          </a:ln>
          <a:effectLst/>
        </p:spPr>
        <p:txBody>
          <a:bodyPr wrap="none" anchor="ctr">
            <a:spAutoFit/>
          </a:bodyPr>
          <a:lstStyle/>
          <a:p>
            <a:endParaRPr lang="en-US"/>
          </a:p>
        </p:txBody>
      </p:sp>
      <p:sp>
        <p:nvSpPr>
          <p:cNvPr id="74780" name="Text Box 27"/>
          <p:cNvSpPr txBox="1">
            <a:spLocks noChangeArrowheads="1"/>
          </p:cNvSpPr>
          <p:nvPr/>
        </p:nvSpPr>
        <p:spPr bwMode="auto">
          <a:xfrm>
            <a:off x="1030288" y="2859088"/>
            <a:ext cx="1101725" cy="307975"/>
          </a:xfrm>
          <a:prstGeom prst="rect">
            <a:avLst/>
          </a:prstGeom>
          <a:noFill/>
          <a:ln w="38100">
            <a:noFill/>
            <a:miter lim="800000"/>
            <a:headEnd type="none" w="sm" len="sm"/>
            <a:tailEnd type="none" w="sm" len="sm"/>
          </a:ln>
          <a:effectLst/>
        </p:spPr>
        <p:txBody>
          <a:bodyPr wrap="none" anchor="ctr">
            <a:spAutoFit/>
          </a:bodyPr>
          <a:lstStyle/>
          <a:p>
            <a:pPr eaLnBrk="0" hangingPunct="0"/>
            <a:r>
              <a:rPr lang="en-US" sz="1400">
                <a:latin typeface="Helvetica" pitchFamily="34" charset="0"/>
              </a:rPr>
              <a:t>Préambule</a:t>
            </a:r>
            <a:endParaRPr lang="en-US">
              <a:latin typeface="Helvetica" pitchFamily="34" charset="0"/>
            </a:endParaRPr>
          </a:p>
        </p:txBody>
      </p:sp>
      <p:sp>
        <p:nvSpPr>
          <p:cNvPr id="74781" name="Text Box 30"/>
          <p:cNvSpPr txBox="1">
            <a:spLocks noChangeArrowheads="1"/>
          </p:cNvSpPr>
          <p:nvPr/>
        </p:nvSpPr>
        <p:spPr bwMode="auto">
          <a:xfrm>
            <a:off x="2146300" y="5475288"/>
            <a:ext cx="3440113" cy="457200"/>
          </a:xfrm>
          <a:prstGeom prst="rect">
            <a:avLst/>
          </a:prstGeom>
          <a:noFill/>
          <a:ln w="38100">
            <a:noFill/>
            <a:miter lim="800000"/>
            <a:headEnd type="none" w="sm" len="sm"/>
            <a:tailEnd type="none" w="sm" len="sm"/>
          </a:ln>
          <a:effectLst/>
        </p:spPr>
        <p:txBody>
          <a:bodyPr anchor="ctr">
            <a:spAutoFit/>
          </a:bodyPr>
          <a:lstStyle/>
          <a:p>
            <a:pPr marL="342900" lvl="1" indent="-228600" algn="l" eaLnBrk="0" hangingPunct="0">
              <a:buClr>
                <a:schemeClr val="accent1"/>
              </a:buClr>
            </a:pPr>
            <a:r>
              <a:rPr lang="en-US" sz="2400">
                <a:latin typeface="Helvetica" pitchFamily="34" charset="0"/>
              </a:rPr>
              <a:t>MAC Address</a:t>
            </a:r>
            <a:endParaRPr lang="en-US" sz="2000">
              <a:latin typeface="Helvetica" pitchFamily="34" charset="0"/>
            </a:endParaRPr>
          </a:p>
        </p:txBody>
      </p:sp>
      <p:sp>
        <p:nvSpPr>
          <p:cNvPr id="74782" name="Line 31"/>
          <p:cNvSpPr>
            <a:spLocks noChangeShapeType="1"/>
          </p:cNvSpPr>
          <p:nvPr/>
        </p:nvSpPr>
        <p:spPr bwMode="auto">
          <a:xfrm>
            <a:off x="3359150" y="4157663"/>
            <a:ext cx="0" cy="457200"/>
          </a:xfrm>
          <a:prstGeom prst="line">
            <a:avLst/>
          </a:prstGeom>
          <a:noFill/>
          <a:ln w="28575">
            <a:solidFill>
              <a:schemeClr val="tx1"/>
            </a:solidFill>
            <a:round/>
            <a:headEnd type="none" w="sm" len="sm"/>
            <a:tailEnd type="none" w="sm" len="sm"/>
          </a:ln>
          <a:effectLst/>
        </p:spPr>
        <p:txBody>
          <a:bodyPr wrap="none" anchor="ctr">
            <a:spAutoFit/>
          </a:bodyPr>
          <a:lstStyle/>
          <a:p>
            <a:endParaRPr lang="en-US"/>
          </a:p>
        </p:txBody>
      </p:sp>
      <p:sp>
        <p:nvSpPr>
          <p:cNvPr id="74783" name="Text Box 32"/>
          <p:cNvSpPr txBox="1">
            <a:spLocks noChangeArrowheads="1"/>
          </p:cNvSpPr>
          <p:nvPr/>
        </p:nvSpPr>
        <p:spPr bwMode="auto">
          <a:xfrm>
            <a:off x="1727200" y="2376488"/>
            <a:ext cx="311150" cy="366712"/>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8</a:t>
            </a:r>
          </a:p>
        </p:txBody>
      </p:sp>
      <p:sp>
        <p:nvSpPr>
          <p:cNvPr id="74784" name="Text Box 33"/>
          <p:cNvSpPr txBox="1">
            <a:spLocks noChangeArrowheads="1"/>
          </p:cNvSpPr>
          <p:nvPr/>
        </p:nvSpPr>
        <p:spPr bwMode="auto">
          <a:xfrm>
            <a:off x="120650" y="2417763"/>
            <a:ext cx="1585913" cy="307975"/>
          </a:xfrm>
          <a:prstGeom prst="rect">
            <a:avLst/>
          </a:prstGeom>
          <a:noFill/>
          <a:ln w="38100">
            <a:noFill/>
            <a:miter lim="800000"/>
            <a:headEnd type="none" w="sm" len="sm"/>
            <a:tailEnd type="none" w="sm" len="sm"/>
          </a:ln>
          <a:effectLst/>
        </p:spPr>
        <p:txBody>
          <a:bodyPr wrap="none" anchor="ctr">
            <a:spAutoFit/>
          </a:bodyPr>
          <a:lstStyle/>
          <a:p>
            <a:pPr eaLnBrk="0" hangingPunct="0"/>
            <a:r>
              <a:rPr lang="en-US" sz="1400">
                <a:latin typeface="Helvetica" pitchFamily="34" charset="0"/>
              </a:rPr>
              <a:t>Nombre des bits</a:t>
            </a:r>
            <a:endParaRPr lang="en-US">
              <a:latin typeface="Helvetica" pitchFamily="34" charset="0"/>
            </a:endParaRPr>
          </a:p>
        </p:txBody>
      </p:sp>
      <p:sp>
        <p:nvSpPr>
          <p:cNvPr id="74785" name="Line 34"/>
          <p:cNvSpPr>
            <a:spLocks noChangeShapeType="1"/>
          </p:cNvSpPr>
          <p:nvPr/>
        </p:nvSpPr>
        <p:spPr bwMode="auto">
          <a:xfrm flipV="1">
            <a:off x="1066800" y="3276600"/>
            <a:ext cx="533400" cy="2590800"/>
          </a:xfrm>
          <a:prstGeom prst="line">
            <a:avLst/>
          </a:prstGeom>
          <a:noFill/>
          <a:ln w="9525">
            <a:solidFill>
              <a:schemeClr val="tx1"/>
            </a:solidFill>
            <a:round/>
            <a:headEnd/>
            <a:tailEnd type="triangle" w="med" len="med"/>
          </a:ln>
          <a:effectLst/>
        </p:spPr>
        <p:txBody>
          <a:bodyPr/>
          <a:lstStyle/>
          <a:p>
            <a:endParaRPr lang="en-US"/>
          </a:p>
        </p:txBody>
      </p:sp>
      <p:sp>
        <p:nvSpPr>
          <p:cNvPr id="74786" name="Text Box 35"/>
          <p:cNvSpPr txBox="1">
            <a:spLocks noChangeArrowheads="1"/>
          </p:cNvSpPr>
          <p:nvPr/>
        </p:nvSpPr>
        <p:spPr bwMode="auto">
          <a:xfrm>
            <a:off x="542925" y="5943600"/>
            <a:ext cx="3560763" cy="369888"/>
          </a:xfrm>
          <a:prstGeom prst="rect">
            <a:avLst/>
          </a:prstGeom>
          <a:noFill/>
          <a:ln w="9525" algn="ctr">
            <a:noFill/>
            <a:miter lim="800000"/>
            <a:headEnd/>
            <a:tailEnd/>
          </a:ln>
          <a:effectLst/>
        </p:spPr>
        <p:txBody>
          <a:bodyPr wrap="none">
            <a:spAutoFit/>
          </a:bodyPr>
          <a:lstStyle/>
          <a:p>
            <a:r>
              <a:rPr lang="fr-FR">
                <a:latin typeface="Tahoma" pitchFamily="34" charset="0"/>
              </a:rPr>
              <a:t>Indique le début de la trame.</a:t>
            </a:r>
            <a:endParaRPr lang="en-US" b="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4"/>
          <p:cNvSpPr>
            <a:spLocks noGrp="1"/>
          </p:cNvSpPr>
          <p:nvPr>
            <p:ph type="sldNum" sz="quarter" idx="12"/>
          </p:nvPr>
        </p:nvSpPr>
        <p:spPr>
          <a:noFill/>
          <a:ln>
            <a:miter lim="800000"/>
            <a:headEnd/>
            <a:tailEnd/>
          </a:ln>
        </p:spPr>
        <p:txBody>
          <a:bodyPr/>
          <a:lstStyle/>
          <a:p>
            <a:fld id="{E82A9ED7-D65A-4C81-9FA2-8539F4B73618}" type="slidenum">
              <a:rPr lang="en-US" smtClean="0"/>
              <a:pPr/>
              <a:t>75</a:t>
            </a:fld>
            <a:endParaRPr lang="en-US" smtClean="0"/>
          </a:p>
        </p:txBody>
      </p:sp>
      <p:sp>
        <p:nvSpPr>
          <p:cNvPr id="75779" name="Rectangle 2"/>
          <p:cNvSpPr>
            <a:spLocks noGrp="1" noChangeArrowheads="1"/>
          </p:cNvSpPr>
          <p:nvPr>
            <p:ph type="title"/>
          </p:nvPr>
        </p:nvSpPr>
        <p:spPr>
          <a:xfrm>
            <a:off x="685800" y="228600"/>
            <a:ext cx="7772400" cy="1143000"/>
          </a:xfrm>
        </p:spPr>
        <p:txBody>
          <a:bodyPr/>
          <a:lstStyle/>
          <a:p>
            <a:pPr eaLnBrk="1" hangingPunct="1"/>
            <a:r>
              <a:rPr lang="en-US" smtClean="0"/>
              <a:t>Périphériques de couche 2</a:t>
            </a:r>
            <a:br>
              <a:rPr lang="en-US" smtClean="0"/>
            </a:br>
            <a:r>
              <a:rPr lang="en-US" smtClean="0"/>
              <a:t>(Switches &amp; Bridges)</a:t>
            </a:r>
          </a:p>
        </p:txBody>
      </p:sp>
      <p:sp>
        <p:nvSpPr>
          <p:cNvPr id="75780" name="Text Box 3"/>
          <p:cNvSpPr txBox="1">
            <a:spLocks noChangeArrowheads="1"/>
          </p:cNvSpPr>
          <p:nvPr/>
        </p:nvSpPr>
        <p:spPr bwMode="auto">
          <a:xfrm>
            <a:off x="212725" y="5367338"/>
            <a:ext cx="7805738" cy="1060450"/>
          </a:xfrm>
          <a:prstGeom prst="rect">
            <a:avLst/>
          </a:prstGeom>
          <a:noFill/>
          <a:ln w="38100">
            <a:noFill/>
            <a:miter lim="800000"/>
            <a:headEnd type="none" w="sm" len="sm"/>
            <a:tailEnd type="none" w="sm" len="sm"/>
          </a:ln>
          <a:effectLst/>
        </p:spPr>
        <p:txBody>
          <a:bodyPr wrap="none" anchor="ctr">
            <a:spAutoFit/>
          </a:bodyPr>
          <a:lstStyle/>
          <a:p>
            <a:pPr marL="342900" lvl="1" indent="-228600" algn="l" eaLnBrk="0" hangingPunct="0">
              <a:lnSpc>
                <a:spcPct val="95000"/>
              </a:lnSpc>
              <a:spcBef>
                <a:spcPct val="35000"/>
              </a:spcBef>
              <a:buClr>
                <a:schemeClr val="accent1"/>
              </a:buClr>
              <a:buFontTx/>
              <a:buChar char="•"/>
            </a:pPr>
            <a:r>
              <a:rPr lang="en-US" sz="2800">
                <a:latin typeface="Helvetica" pitchFamily="34" charset="0"/>
              </a:rPr>
              <a:t>Chaque segement = Domaine collision</a:t>
            </a:r>
          </a:p>
          <a:p>
            <a:pPr marL="342900" lvl="1" indent="-228600" algn="l" eaLnBrk="0" hangingPunct="0">
              <a:lnSpc>
                <a:spcPct val="95000"/>
              </a:lnSpc>
              <a:spcBef>
                <a:spcPct val="35000"/>
              </a:spcBef>
              <a:buClr>
                <a:schemeClr val="accent1"/>
              </a:buClr>
              <a:buFontTx/>
              <a:buChar char="•"/>
            </a:pPr>
            <a:r>
              <a:rPr lang="en-US" sz="2800">
                <a:latin typeface="Helvetica" pitchFamily="34" charset="0"/>
              </a:rPr>
              <a:t>Tous les segments = Domaine de diffusion</a:t>
            </a:r>
            <a:endParaRPr lang="en-US" sz="2500">
              <a:latin typeface="Helvetica" pitchFamily="34" charset="0"/>
            </a:endParaRPr>
          </a:p>
        </p:txBody>
      </p:sp>
      <p:sp>
        <p:nvSpPr>
          <p:cNvPr id="75781" name="Rectangle 4"/>
          <p:cNvSpPr>
            <a:spLocks noChangeArrowheads="1"/>
          </p:cNvSpPr>
          <p:nvPr/>
        </p:nvSpPr>
        <p:spPr bwMode="auto">
          <a:xfrm>
            <a:off x="641350" y="1590675"/>
            <a:ext cx="1570038" cy="911225"/>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75782" name="Text Box 5"/>
          <p:cNvSpPr txBox="1">
            <a:spLocks noChangeArrowheads="1"/>
          </p:cNvSpPr>
          <p:nvPr/>
        </p:nvSpPr>
        <p:spPr bwMode="auto">
          <a:xfrm>
            <a:off x="763588" y="1752600"/>
            <a:ext cx="1390650" cy="646113"/>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Liaison de </a:t>
            </a:r>
          </a:p>
          <a:p>
            <a:pPr algn="l" eaLnBrk="0" hangingPunct="0"/>
            <a:r>
              <a:rPr lang="en-US">
                <a:latin typeface="Helvetica" pitchFamily="34" charset="0"/>
              </a:rPr>
              <a:t>données</a:t>
            </a:r>
          </a:p>
        </p:txBody>
      </p:sp>
      <p:sp>
        <p:nvSpPr>
          <p:cNvPr id="75783" name="AutoShape 6"/>
          <p:cNvSpPr>
            <a:spLocks noChangeArrowheads="1"/>
          </p:cNvSpPr>
          <p:nvPr/>
        </p:nvSpPr>
        <p:spPr bwMode="auto">
          <a:xfrm>
            <a:off x="2249488" y="1587500"/>
            <a:ext cx="533400" cy="933450"/>
          </a:xfrm>
          <a:prstGeom prst="homePlate">
            <a:avLst>
              <a:gd name="adj" fmla="val 25000"/>
            </a:avLst>
          </a:prstGeom>
          <a:gradFill rotWithShape="0">
            <a:gsLst>
              <a:gs pos="0">
                <a:srgbClr val="FFCC99"/>
              </a:gs>
              <a:gs pos="100000">
                <a:srgbClr val="765E47"/>
              </a:gs>
            </a:gsLst>
            <a:lin ang="0" scaled="1"/>
          </a:gradFill>
          <a:ln w="6350">
            <a:solidFill>
              <a:schemeClr val="tx1"/>
            </a:solidFill>
            <a:miter lim="800000"/>
            <a:headEnd/>
            <a:tailEnd/>
          </a:ln>
          <a:effectLst/>
        </p:spPr>
        <p:txBody>
          <a:bodyPr wrap="none" anchor="ctr"/>
          <a:lstStyle/>
          <a:p>
            <a:endParaRPr lang="fr-FR"/>
          </a:p>
        </p:txBody>
      </p:sp>
      <p:pic>
        <p:nvPicPr>
          <p:cNvPr id="75784" name="Picture 7"/>
          <p:cNvPicPr>
            <a:picLocks noChangeAspect="1" noChangeArrowheads="1"/>
          </p:cNvPicPr>
          <p:nvPr/>
        </p:nvPicPr>
        <p:blipFill>
          <a:blip r:embed="rId3"/>
          <a:srcRect/>
          <a:stretch>
            <a:fillRect/>
          </a:stretch>
        </p:blipFill>
        <p:spPr bwMode="auto">
          <a:xfrm>
            <a:off x="6267450" y="4068763"/>
            <a:ext cx="1504950" cy="1055687"/>
          </a:xfrm>
          <a:prstGeom prst="rect">
            <a:avLst/>
          </a:prstGeom>
          <a:noFill/>
          <a:ln w="9525">
            <a:noFill/>
            <a:miter lim="800000"/>
            <a:headEnd/>
            <a:tailEnd/>
          </a:ln>
          <a:effectLst/>
        </p:spPr>
      </p:pic>
      <p:sp>
        <p:nvSpPr>
          <p:cNvPr id="75785" name="Rectangle 8"/>
          <p:cNvSpPr>
            <a:spLocks noChangeArrowheads="1"/>
          </p:cNvSpPr>
          <p:nvPr/>
        </p:nvSpPr>
        <p:spPr bwMode="auto">
          <a:xfrm>
            <a:off x="5584825" y="4533900"/>
            <a:ext cx="641350" cy="457200"/>
          </a:xfrm>
          <a:prstGeom prst="rect">
            <a:avLst/>
          </a:prstGeom>
          <a:noFill/>
          <a:ln w="38100">
            <a:noFill/>
            <a:miter lim="800000"/>
            <a:headEnd type="none" w="sm" len="sm"/>
            <a:tailEnd type="none" w="sm" len="sm"/>
          </a:ln>
          <a:effectLst/>
        </p:spPr>
        <p:txBody>
          <a:bodyPr wrap="none" anchor="ctr">
            <a:spAutoFit/>
          </a:bodyPr>
          <a:lstStyle/>
          <a:p>
            <a:pPr eaLnBrk="0" hangingPunct="0"/>
            <a:r>
              <a:rPr lang="en-US" sz="2400">
                <a:solidFill>
                  <a:schemeClr val="accent1"/>
                </a:solidFill>
                <a:latin typeface="Helvetica" pitchFamily="34" charset="0"/>
              </a:rPr>
              <a:t>OR</a:t>
            </a:r>
            <a:endParaRPr lang="en-US" sz="2500">
              <a:latin typeface="Helvetica" pitchFamily="34" charset="0"/>
            </a:endParaRPr>
          </a:p>
        </p:txBody>
      </p:sp>
      <p:pic>
        <p:nvPicPr>
          <p:cNvPr id="75786" name="Picture 9"/>
          <p:cNvPicPr>
            <a:picLocks noChangeAspect="1" noChangeArrowheads="1"/>
          </p:cNvPicPr>
          <p:nvPr/>
        </p:nvPicPr>
        <p:blipFill>
          <a:blip r:embed="rId4"/>
          <a:srcRect/>
          <a:stretch>
            <a:fillRect/>
          </a:stretch>
        </p:blipFill>
        <p:spPr bwMode="auto">
          <a:xfrm>
            <a:off x="3581400" y="4219575"/>
            <a:ext cx="2057400" cy="879475"/>
          </a:xfrm>
          <a:prstGeom prst="rect">
            <a:avLst/>
          </a:prstGeom>
          <a:noFill/>
          <a:ln w="9525">
            <a:noFill/>
            <a:miter lim="800000"/>
            <a:headEnd/>
            <a:tailEnd/>
          </a:ln>
          <a:effectLst/>
        </p:spPr>
      </p:pic>
      <p:sp>
        <p:nvSpPr>
          <p:cNvPr id="75787" name="Freeform 10"/>
          <p:cNvSpPr>
            <a:spLocks/>
          </p:cNvSpPr>
          <p:nvPr/>
        </p:nvSpPr>
        <p:spPr bwMode="auto">
          <a:xfrm>
            <a:off x="3486150" y="3209925"/>
            <a:ext cx="685800" cy="1571625"/>
          </a:xfrm>
          <a:custGeom>
            <a:avLst/>
            <a:gdLst>
              <a:gd name="T0" fmla="*/ 0 w 432"/>
              <a:gd name="T1" fmla="*/ 0 h 990"/>
              <a:gd name="T2" fmla="*/ 0 w 432"/>
              <a:gd name="T3" fmla="*/ 2147483647 h 990"/>
              <a:gd name="T4" fmla="*/ 2147483647 w 432"/>
              <a:gd name="T5" fmla="*/ 2147483647 h 990"/>
              <a:gd name="T6" fmla="*/ 2147483647 w 432"/>
              <a:gd name="T7" fmla="*/ 2147483647 h 9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990">
                <a:moveTo>
                  <a:pt x="0" y="0"/>
                </a:moveTo>
                <a:lnTo>
                  <a:pt x="0" y="264"/>
                </a:lnTo>
                <a:lnTo>
                  <a:pt x="432" y="264"/>
                </a:lnTo>
                <a:lnTo>
                  <a:pt x="432" y="990"/>
                </a:lnTo>
              </a:path>
            </a:pathLst>
          </a:custGeom>
          <a:noFill/>
          <a:ln w="38100" cap="flat" cmpd="sng">
            <a:solidFill>
              <a:schemeClr val="accent2"/>
            </a:solidFill>
            <a:prstDash val="solid"/>
            <a:round/>
            <a:headEnd type="none" w="sm" len="sm"/>
            <a:tailEnd type="none" w="sm" len="sm"/>
          </a:ln>
          <a:effectLst>
            <a:outerShdw dist="45791" dir="3378596" algn="ctr" rotWithShape="0">
              <a:schemeClr val="tx1"/>
            </a:outerShdw>
          </a:effectLst>
        </p:spPr>
        <p:txBody>
          <a:bodyPr anchor="ctr">
            <a:spAutoFit/>
          </a:bodyPr>
          <a:lstStyle/>
          <a:p>
            <a:endParaRPr lang="en-US"/>
          </a:p>
        </p:txBody>
      </p:sp>
      <p:sp>
        <p:nvSpPr>
          <p:cNvPr id="75788" name="Freeform 11"/>
          <p:cNvSpPr>
            <a:spLocks/>
          </p:cNvSpPr>
          <p:nvPr/>
        </p:nvSpPr>
        <p:spPr bwMode="auto">
          <a:xfrm>
            <a:off x="4933950" y="3214688"/>
            <a:ext cx="2362200" cy="1585912"/>
          </a:xfrm>
          <a:custGeom>
            <a:avLst/>
            <a:gdLst>
              <a:gd name="T0" fmla="*/ 2147483647 w 1488"/>
              <a:gd name="T1" fmla="*/ 0 h 999"/>
              <a:gd name="T2" fmla="*/ 2147483647 w 1488"/>
              <a:gd name="T3" fmla="*/ 2147483647 h 999"/>
              <a:gd name="T4" fmla="*/ 0 w 1488"/>
              <a:gd name="T5" fmla="*/ 2147483647 h 999"/>
              <a:gd name="T6" fmla="*/ 0 w 1488"/>
              <a:gd name="T7" fmla="*/ 2147483647 h 9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999">
                <a:moveTo>
                  <a:pt x="1488" y="0"/>
                </a:moveTo>
                <a:lnTo>
                  <a:pt x="1488" y="393"/>
                </a:lnTo>
                <a:lnTo>
                  <a:pt x="0" y="399"/>
                </a:lnTo>
                <a:lnTo>
                  <a:pt x="0" y="999"/>
                </a:lnTo>
              </a:path>
            </a:pathLst>
          </a:custGeom>
          <a:noFill/>
          <a:ln w="38100" cap="flat" cmpd="sng">
            <a:solidFill>
              <a:schemeClr val="accent2"/>
            </a:solidFill>
            <a:prstDash val="solid"/>
            <a:round/>
            <a:headEnd type="none" w="sm" len="sm"/>
            <a:tailEnd type="none" w="sm" len="sm"/>
          </a:ln>
          <a:effectLst>
            <a:outerShdw dist="45791" dir="3378596" algn="ctr" rotWithShape="0">
              <a:schemeClr val="tx1"/>
            </a:outerShdw>
          </a:effectLst>
        </p:spPr>
        <p:txBody>
          <a:bodyPr anchor="ctr">
            <a:spAutoFit/>
          </a:bodyPr>
          <a:lstStyle/>
          <a:p>
            <a:endParaRPr lang="en-US"/>
          </a:p>
        </p:txBody>
      </p:sp>
      <p:sp>
        <p:nvSpPr>
          <p:cNvPr id="75789" name="Freeform 12"/>
          <p:cNvSpPr>
            <a:spLocks/>
          </p:cNvSpPr>
          <p:nvPr/>
        </p:nvSpPr>
        <p:spPr bwMode="auto">
          <a:xfrm flipH="1">
            <a:off x="4552950" y="3209925"/>
            <a:ext cx="685800" cy="1571625"/>
          </a:xfrm>
          <a:custGeom>
            <a:avLst/>
            <a:gdLst>
              <a:gd name="T0" fmla="*/ 0 w 432"/>
              <a:gd name="T1" fmla="*/ 0 h 990"/>
              <a:gd name="T2" fmla="*/ 0 w 432"/>
              <a:gd name="T3" fmla="*/ 2147483647 h 990"/>
              <a:gd name="T4" fmla="*/ 2147483647 w 432"/>
              <a:gd name="T5" fmla="*/ 2147483647 h 990"/>
              <a:gd name="T6" fmla="*/ 2147483647 w 432"/>
              <a:gd name="T7" fmla="*/ 2147483647 h 9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990">
                <a:moveTo>
                  <a:pt x="0" y="0"/>
                </a:moveTo>
                <a:lnTo>
                  <a:pt x="0" y="264"/>
                </a:lnTo>
                <a:lnTo>
                  <a:pt x="432" y="264"/>
                </a:lnTo>
                <a:lnTo>
                  <a:pt x="432" y="990"/>
                </a:lnTo>
              </a:path>
            </a:pathLst>
          </a:custGeom>
          <a:noFill/>
          <a:ln w="38100" cap="flat" cmpd="sng">
            <a:solidFill>
              <a:schemeClr val="accent2"/>
            </a:solidFill>
            <a:prstDash val="solid"/>
            <a:round/>
            <a:headEnd type="none" w="sm" len="sm"/>
            <a:tailEnd type="none" w="sm" len="sm"/>
          </a:ln>
          <a:effectLst>
            <a:outerShdw dist="45791" dir="3378596" algn="ctr" rotWithShape="0">
              <a:schemeClr val="tx1"/>
            </a:outerShdw>
          </a:effectLst>
        </p:spPr>
        <p:txBody>
          <a:bodyPr anchor="ctr">
            <a:spAutoFit/>
          </a:bodyPr>
          <a:lstStyle/>
          <a:p>
            <a:endParaRPr lang="en-US"/>
          </a:p>
        </p:txBody>
      </p:sp>
      <p:sp>
        <p:nvSpPr>
          <p:cNvPr id="75790" name="Freeform 13"/>
          <p:cNvSpPr>
            <a:spLocks/>
          </p:cNvSpPr>
          <p:nvPr/>
        </p:nvSpPr>
        <p:spPr bwMode="auto">
          <a:xfrm flipH="1">
            <a:off x="1428750" y="3219450"/>
            <a:ext cx="2362200" cy="1585913"/>
          </a:xfrm>
          <a:custGeom>
            <a:avLst/>
            <a:gdLst>
              <a:gd name="T0" fmla="*/ 2147483647 w 1488"/>
              <a:gd name="T1" fmla="*/ 0 h 999"/>
              <a:gd name="T2" fmla="*/ 2147483647 w 1488"/>
              <a:gd name="T3" fmla="*/ 2147483647 h 999"/>
              <a:gd name="T4" fmla="*/ 0 w 1488"/>
              <a:gd name="T5" fmla="*/ 2147483647 h 999"/>
              <a:gd name="T6" fmla="*/ 0 w 1488"/>
              <a:gd name="T7" fmla="*/ 2147483647 h 9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999">
                <a:moveTo>
                  <a:pt x="1488" y="0"/>
                </a:moveTo>
                <a:lnTo>
                  <a:pt x="1488" y="393"/>
                </a:lnTo>
                <a:lnTo>
                  <a:pt x="0" y="399"/>
                </a:lnTo>
                <a:lnTo>
                  <a:pt x="0" y="999"/>
                </a:lnTo>
              </a:path>
            </a:pathLst>
          </a:custGeom>
          <a:noFill/>
          <a:ln w="38100" cap="flat" cmpd="sng">
            <a:solidFill>
              <a:schemeClr val="accent2"/>
            </a:solidFill>
            <a:prstDash val="solid"/>
            <a:round/>
            <a:headEnd type="none" w="sm" len="sm"/>
            <a:tailEnd type="none" w="sm" len="sm"/>
          </a:ln>
          <a:effectLst>
            <a:outerShdw dist="45791" dir="3378596" algn="ctr" rotWithShape="0">
              <a:schemeClr val="tx1"/>
            </a:outerShdw>
          </a:effectLst>
        </p:spPr>
        <p:txBody>
          <a:bodyPr anchor="ctr">
            <a:spAutoFit/>
          </a:bodyPr>
          <a:lstStyle/>
          <a:p>
            <a:endParaRPr lang="en-US"/>
          </a:p>
        </p:txBody>
      </p:sp>
      <p:sp>
        <p:nvSpPr>
          <p:cNvPr id="75791" name="Rectangle 14"/>
          <p:cNvSpPr>
            <a:spLocks noChangeArrowheads="1"/>
          </p:cNvSpPr>
          <p:nvPr/>
        </p:nvSpPr>
        <p:spPr bwMode="auto">
          <a:xfrm>
            <a:off x="3638550" y="4733925"/>
            <a:ext cx="304800" cy="304800"/>
          </a:xfrm>
          <a:prstGeom prst="rect">
            <a:avLst/>
          </a:prstGeom>
          <a:solidFill>
            <a:schemeClr val="bg1"/>
          </a:solidFill>
          <a:ln w="19050">
            <a:solidFill>
              <a:schemeClr val="tx1"/>
            </a:solidFill>
            <a:miter lim="800000"/>
            <a:headEnd type="none" w="sm" len="sm"/>
            <a:tailEnd type="none" w="sm" len="sm"/>
          </a:ln>
          <a:effectLst/>
        </p:spPr>
        <p:txBody>
          <a:bodyPr anchor="ctr">
            <a:spAutoFit/>
          </a:bodyPr>
          <a:lstStyle/>
          <a:p>
            <a:endParaRPr lang="fr-FR"/>
          </a:p>
        </p:txBody>
      </p:sp>
      <p:sp>
        <p:nvSpPr>
          <p:cNvPr id="75792" name="Text Box 15"/>
          <p:cNvSpPr txBox="1">
            <a:spLocks noChangeArrowheads="1"/>
          </p:cNvSpPr>
          <p:nvPr/>
        </p:nvSpPr>
        <p:spPr bwMode="auto">
          <a:xfrm>
            <a:off x="3619500" y="4705350"/>
            <a:ext cx="311150" cy="366713"/>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1</a:t>
            </a:r>
          </a:p>
        </p:txBody>
      </p:sp>
      <p:sp>
        <p:nvSpPr>
          <p:cNvPr id="75793" name="Rectangle 16"/>
          <p:cNvSpPr>
            <a:spLocks noChangeArrowheads="1"/>
          </p:cNvSpPr>
          <p:nvPr/>
        </p:nvSpPr>
        <p:spPr bwMode="auto">
          <a:xfrm>
            <a:off x="4019550" y="4733925"/>
            <a:ext cx="304800" cy="304800"/>
          </a:xfrm>
          <a:prstGeom prst="rect">
            <a:avLst/>
          </a:prstGeom>
          <a:solidFill>
            <a:schemeClr val="bg1"/>
          </a:solidFill>
          <a:ln w="19050">
            <a:solidFill>
              <a:schemeClr val="tx1"/>
            </a:solidFill>
            <a:miter lim="800000"/>
            <a:headEnd type="none" w="sm" len="sm"/>
            <a:tailEnd type="none" w="sm" len="sm"/>
          </a:ln>
          <a:effectLst/>
        </p:spPr>
        <p:txBody>
          <a:bodyPr anchor="ctr">
            <a:spAutoFit/>
          </a:bodyPr>
          <a:lstStyle/>
          <a:p>
            <a:endParaRPr lang="fr-FR"/>
          </a:p>
        </p:txBody>
      </p:sp>
      <p:sp>
        <p:nvSpPr>
          <p:cNvPr id="75794" name="Text Box 17"/>
          <p:cNvSpPr txBox="1">
            <a:spLocks noChangeArrowheads="1"/>
          </p:cNvSpPr>
          <p:nvPr/>
        </p:nvSpPr>
        <p:spPr bwMode="auto">
          <a:xfrm>
            <a:off x="4010025" y="4705350"/>
            <a:ext cx="311150" cy="366713"/>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2</a:t>
            </a:r>
          </a:p>
        </p:txBody>
      </p:sp>
      <p:sp>
        <p:nvSpPr>
          <p:cNvPr id="75795" name="Rectangle 18"/>
          <p:cNvSpPr>
            <a:spLocks noChangeArrowheads="1"/>
          </p:cNvSpPr>
          <p:nvPr/>
        </p:nvSpPr>
        <p:spPr bwMode="auto">
          <a:xfrm>
            <a:off x="4400550" y="4733925"/>
            <a:ext cx="304800" cy="304800"/>
          </a:xfrm>
          <a:prstGeom prst="rect">
            <a:avLst/>
          </a:prstGeom>
          <a:solidFill>
            <a:schemeClr val="bg1"/>
          </a:solidFill>
          <a:ln w="19050">
            <a:solidFill>
              <a:schemeClr val="tx1"/>
            </a:solidFill>
            <a:miter lim="800000"/>
            <a:headEnd type="none" w="sm" len="sm"/>
            <a:tailEnd type="none" w="sm" len="sm"/>
          </a:ln>
          <a:effectLst/>
        </p:spPr>
        <p:txBody>
          <a:bodyPr anchor="ctr">
            <a:spAutoFit/>
          </a:bodyPr>
          <a:lstStyle/>
          <a:p>
            <a:endParaRPr lang="fr-FR"/>
          </a:p>
        </p:txBody>
      </p:sp>
      <p:sp>
        <p:nvSpPr>
          <p:cNvPr id="75796" name="Text Box 19"/>
          <p:cNvSpPr txBox="1">
            <a:spLocks noChangeArrowheads="1"/>
          </p:cNvSpPr>
          <p:nvPr/>
        </p:nvSpPr>
        <p:spPr bwMode="auto">
          <a:xfrm>
            <a:off x="4400550" y="4705350"/>
            <a:ext cx="311150" cy="366713"/>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3</a:t>
            </a:r>
          </a:p>
        </p:txBody>
      </p:sp>
      <p:sp>
        <p:nvSpPr>
          <p:cNvPr id="75797" name="Rectangle 20"/>
          <p:cNvSpPr>
            <a:spLocks noChangeArrowheads="1"/>
          </p:cNvSpPr>
          <p:nvPr/>
        </p:nvSpPr>
        <p:spPr bwMode="auto">
          <a:xfrm>
            <a:off x="6591300" y="4733925"/>
            <a:ext cx="304800" cy="304800"/>
          </a:xfrm>
          <a:prstGeom prst="rect">
            <a:avLst/>
          </a:prstGeom>
          <a:solidFill>
            <a:schemeClr val="bg1"/>
          </a:solidFill>
          <a:ln w="19050">
            <a:solidFill>
              <a:schemeClr val="tx1"/>
            </a:solidFill>
            <a:miter lim="800000"/>
            <a:headEnd type="none" w="sm" len="sm"/>
            <a:tailEnd type="none" w="sm" len="sm"/>
          </a:ln>
          <a:effectLst/>
        </p:spPr>
        <p:txBody>
          <a:bodyPr anchor="ctr">
            <a:spAutoFit/>
          </a:bodyPr>
          <a:lstStyle/>
          <a:p>
            <a:endParaRPr lang="fr-FR"/>
          </a:p>
        </p:txBody>
      </p:sp>
      <p:sp>
        <p:nvSpPr>
          <p:cNvPr id="75798" name="Text Box 21"/>
          <p:cNvSpPr txBox="1">
            <a:spLocks noChangeArrowheads="1"/>
          </p:cNvSpPr>
          <p:nvPr/>
        </p:nvSpPr>
        <p:spPr bwMode="auto">
          <a:xfrm>
            <a:off x="6572250" y="4705350"/>
            <a:ext cx="311150" cy="366713"/>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1</a:t>
            </a:r>
          </a:p>
        </p:txBody>
      </p:sp>
      <p:sp>
        <p:nvSpPr>
          <p:cNvPr id="75799" name="Rectangle 22"/>
          <p:cNvSpPr>
            <a:spLocks noChangeArrowheads="1"/>
          </p:cNvSpPr>
          <p:nvPr/>
        </p:nvSpPr>
        <p:spPr bwMode="auto">
          <a:xfrm>
            <a:off x="6972300" y="4733925"/>
            <a:ext cx="304800" cy="304800"/>
          </a:xfrm>
          <a:prstGeom prst="rect">
            <a:avLst/>
          </a:prstGeom>
          <a:solidFill>
            <a:schemeClr val="bg1"/>
          </a:solidFill>
          <a:ln w="19050">
            <a:solidFill>
              <a:schemeClr val="tx1"/>
            </a:solidFill>
            <a:miter lim="800000"/>
            <a:headEnd type="none" w="sm" len="sm"/>
            <a:tailEnd type="none" w="sm" len="sm"/>
          </a:ln>
          <a:effectLst/>
        </p:spPr>
        <p:txBody>
          <a:bodyPr anchor="ctr">
            <a:spAutoFit/>
          </a:bodyPr>
          <a:lstStyle/>
          <a:p>
            <a:endParaRPr lang="fr-FR"/>
          </a:p>
        </p:txBody>
      </p:sp>
      <p:sp>
        <p:nvSpPr>
          <p:cNvPr id="75800" name="Text Box 23"/>
          <p:cNvSpPr txBox="1">
            <a:spLocks noChangeArrowheads="1"/>
          </p:cNvSpPr>
          <p:nvPr/>
        </p:nvSpPr>
        <p:spPr bwMode="auto">
          <a:xfrm>
            <a:off x="6962775" y="4705350"/>
            <a:ext cx="311150" cy="366713"/>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2</a:t>
            </a:r>
          </a:p>
        </p:txBody>
      </p:sp>
      <p:sp>
        <p:nvSpPr>
          <p:cNvPr id="75801" name="Line 24"/>
          <p:cNvSpPr>
            <a:spLocks noChangeShapeType="1"/>
          </p:cNvSpPr>
          <p:nvPr/>
        </p:nvSpPr>
        <p:spPr bwMode="auto">
          <a:xfrm>
            <a:off x="5080000" y="2301875"/>
            <a:ext cx="0" cy="914400"/>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wrap="none" anchor="ctr">
            <a:spAutoFit/>
          </a:bodyPr>
          <a:lstStyle/>
          <a:p>
            <a:endParaRPr lang="en-US"/>
          </a:p>
        </p:txBody>
      </p:sp>
      <p:sp>
        <p:nvSpPr>
          <p:cNvPr id="75802" name="Line 25"/>
          <p:cNvSpPr>
            <a:spLocks noChangeShapeType="1"/>
          </p:cNvSpPr>
          <p:nvPr/>
        </p:nvSpPr>
        <p:spPr bwMode="auto">
          <a:xfrm>
            <a:off x="5461000" y="2428875"/>
            <a:ext cx="0" cy="914400"/>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wrap="none" anchor="ctr">
            <a:spAutoFit/>
          </a:bodyPr>
          <a:lstStyle/>
          <a:p>
            <a:endParaRPr lang="en-US"/>
          </a:p>
        </p:txBody>
      </p:sp>
      <p:pic>
        <p:nvPicPr>
          <p:cNvPr id="75803" name="Picture 26"/>
          <p:cNvPicPr>
            <a:picLocks noChangeArrowheads="1"/>
          </p:cNvPicPr>
          <p:nvPr/>
        </p:nvPicPr>
        <p:blipFill>
          <a:blip r:embed="rId5"/>
          <a:srcRect/>
          <a:stretch>
            <a:fillRect/>
          </a:stretch>
        </p:blipFill>
        <p:spPr bwMode="auto">
          <a:xfrm>
            <a:off x="4713288" y="2076450"/>
            <a:ext cx="595312" cy="538163"/>
          </a:xfrm>
          <a:prstGeom prst="rect">
            <a:avLst/>
          </a:prstGeom>
          <a:noFill/>
          <a:ln w="9525">
            <a:noFill/>
            <a:miter lim="800000"/>
            <a:headEnd/>
            <a:tailEnd/>
          </a:ln>
          <a:effectLst/>
        </p:spPr>
      </p:pic>
      <p:pic>
        <p:nvPicPr>
          <p:cNvPr id="75804" name="Picture 27"/>
          <p:cNvPicPr>
            <a:picLocks noChangeArrowheads="1"/>
          </p:cNvPicPr>
          <p:nvPr/>
        </p:nvPicPr>
        <p:blipFill>
          <a:blip r:embed="rId5"/>
          <a:srcRect/>
          <a:stretch>
            <a:fillRect/>
          </a:stretch>
        </p:blipFill>
        <p:spPr bwMode="auto">
          <a:xfrm>
            <a:off x="5373688" y="2076450"/>
            <a:ext cx="595312" cy="538163"/>
          </a:xfrm>
          <a:prstGeom prst="rect">
            <a:avLst/>
          </a:prstGeom>
          <a:noFill/>
          <a:ln w="9525">
            <a:noFill/>
            <a:miter lim="800000"/>
            <a:headEnd/>
            <a:tailEnd/>
          </a:ln>
          <a:effectLst/>
        </p:spPr>
      </p:pic>
      <p:pic>
        <p:nvPicPr>
          <p:cNvPr id="75805" name="Picture 28"/>
          <p:cNvPicPr>
            <a:picLocks noChangeArrowheads="1"/>
          </p:cNvPicPr>
          <p:nvPr/>
        </p:nvPicPr>
        <p:blipFill>
          <a:blip r:embed="rId6"/>
          <a:srcRect/>
          <a:stretch>
            <a:fillRect/>
          </a:stretch>
        </p:blipFill>
        <p:spPr bwMode="auto">
          <a:xfrm>
            <a:off x="4978400" y="3006725"/>
            <a:ext cx="585788" cy="474663"/>
          </a:xfrm>
          <a:prstGeom prst="rect">
            <a:avLst/>
          </a:prstGeom>
          <a:noFill/>
          <a:ln w="9525">
            <a:noFill/>
            <a:miter lim="800000"/>
            <a:headEnd/>
            <a:tailEnd/>
          </a:ln>
          <a:effectLst/>
        </p:spPr>
      </p:pic>
      <p:sp>
        <p:nvSpPr>
          <p:cNvPr id="75806" name="Line 29"/>
          <p:cNvSpPr>
            <a:spLocks noChangeShapeType="1"/>
          </p:cNvSpPr>
          <p:nvPr/>
        </p:nvSpPr>
        <p:spPr bwMode="auto">
          <a:xfrm>
            <a:off x="7112000" y="2314575"/>
            <a:ext cx="0" cy="914400"/>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wrap="none" anchor="ctr">
            <a:spAutoFit/>
          </a:bodyPr>
          <a:lstStyle/>
          <a:p>
            <a:endParaRPr lang="en-US"/>
          </a:p>
        </p:txBody>
      </p:sp>
      <p:sp>
        <p:nvSpPr>
          <p:cNvPr id="75807" name="Line 30"/>
          <p:cNvSpPr>
            <a:spLocks noChangeShapeType="1"/>
          </p:cNvSpPr>
          <p:nvPr/>
        </p:nvSpPr>
        <p:spPr bwMode="auto">
          <a:xfrm>
            <a:off x="7493000" y="2441575"/>
            <a:ext cx="0" cy="914400"/>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wrap="none" anchor="ctr">
            <a:spAutoFit/>
          </a:bodyPr>
          <a:lstStyle/>
          <a:p>
            <a:endParaRPr lang="en-US"/>
          </a:p>
        </p:txBody>
      </p:sp>
      <p:pic>
        <p:nvPicPr>
          <p:cNvPr id="75808" name="Picture 31"/>
          <p:cNvPicPr>
            <a:picLocks noChangeArrowheads="1"/>
          </p:cNvPicPr>
          <p:nvPr/>
        </p:nvPicPr>
        <p:blipFill>
          <a:blip r:embed="rId5"/>
          <a:srcRect/>
          <a:stretch>
            <a:fillRect/>
          </a:stretch>
        </p:blipFill>
        <p:spPr bwMode="auto">
          <a:xfrm>
            <a:off x="6745288" y="2089150"/>
            <a:ext cx="595312" cy="538163"/>
          </a:xfrm>
          <a:prstGeom prst="rect">
            <a:avLst/>
          </a:prstGeom>
          <a:noFill/>
          <a:ln w="9525">
            <a:noFill/>
            <a:miter lim="800000"/>
            <a:headEnd/>
            <a:tailEnd/>
          </a:ln>
          <a:effectLst/>
        </p:spPr>
      </p:pic>
      <p:pic>
        <p:nvPicPr>
          <p:cNvPr id="75809" name="Picture 32"/>
          <p:cNvPicPr>
            <a:picLocks noChangeArrowheads="1"/>
          </p:cNvPicPr>
          <p:nvPr/>
        </p:nvPicPr>
        <p:blipFill>
          <a:blip r:embed="rId5"/>
          <a:srcRect/>
          <a:stretch>
            <a:fillRect/>
          </a:stretch>
        </p:blipFill>
        <p:spPr bwMode="auto">
          <a:xfrm>
            <a:off x="7405688" y="2089150"/>
            <a:ext cx="595312" cy="538163"/>
          </a:xfrm>
          <a:prstGeom prst="rect">
            <a:avLst/>
          </a:prstGeom>
          <a:noFill/>
          <a:ln w="9525">
            <a:noFill/>
            <a:miter lim="800000"/>
            <a:headEnd/>
            <a:tailEnd/>
          </a:ln>
          <a:effectLst/>
        </p:spPr>
      </p:pic>
      <p:pic>
        <p:nvPicPr>
          <p:cNvPr id="75810" name="Picture 33"/>
          <p:cNvPicPr>
            <a:picLocks noChangeArrowheads="1"/>
          </p:cNvPicPr>
          <p:nvPr/>
        </p:nvPicPr>
        <p:blipFill>
          <a:blip r:embed="rId6"/>
          <a:srcRect/>
          <a:stretch>
            <a:fillRect/>
          </a:stretch>
        </p:blipFill>
        <p:spPr bwMode="auto">
          <a:xfrm>
            <a:off x="7010400" y="3019425"/>
            <a:ext cx="585788" cy="474663"/>
          </a:xfrm>
          <a:prstGeom prst="rect">
            <a:avLst/>
          </a:prstGeom>
          <a:noFill/>
          <a:ln w="9525">
            <a:noFill/>
            <a:miter lim="800000"/>
            <a:headEnd/>
            <a:tailEnd/>
          </a:ln>
          <a:effectLst/>
        </p:spPr>
      </p:pic>
      <p:pic>
        <p:nvPicPr>
          <p:cNvPr id="75811" name="Picture 34"/>
          <p:cNvPicPr>
            <a:picLocks noChangeArrowheads="1"/>
          </p:cNvPicPr>
          <p:nvPr/>
        </p:nvPicPr>
        <p:blipFill>
          <a:blip r:embed="rId5"/>
          <a:srcRect/>
          <a:stretch>
            <a:fillRect/>
          </a:stretch>
        </p:blipFill>
        <p:spPr bwMode="auto">
          <a:xfrm>
            <a:off x="1152525" y="2762250"/>
            <a:ext cx="595313" cy="538163"/>
          </a:xfrm>
          <a:prstGeom prst="rect">
            <a:avLst/>
          </a:prstGeom>
          <a:noFill/>
          <a:ln w="9525">
            <a:noFill/>
            <a:miter lim="800000"/>
            <a:headEnd/>
            <a:tailEnd/>
          </a:ln>
          <a:effectLst/>
        </p:spPr>
      </p:pic>
      <p:pic>
        <p:nvPicPr>
          <p:cNvPr id="75812" name="Picture 35"/>
          <p:cNvPicPr>
            <a:picLocks noChangeArrowheads="1"/>
          </p:cNvPicPr>
          <p:nvPr/>
        </p:nvPicPr>
        <p:blipFill>
          <a:blip r:embed="rId5"/>
          <a:srcRect/>
          <a:stretch>
            <a:fillRect/>
          </a:stretch>
        </p:blipFill>
        <p:spPr bwMode="auto">
          <a:xfrm>
            <a:off x="3209925" y="2762250"/>
            <a:ext cx="595313" cy="538163"/>
          </a:xfrm>
          <a:prstGeom prst="rect">
            <a:avLst/>
          </a:prstGeom>
          <a:noFill/>
          <a:ln w="9525">
            <a:noFill/>
            <a:miter lim="800000"/>
            <a:headEnd/>
            <a:tailEnd/>
          </a:ln>
          <a:effectLst/>
        </p:spPr>
      </p:pic>
      <p:grpSp>
        <p:nvGrpSpPr>
          <p:cNvPr id="2" name="Group 36"/>
          <p:cNvGrpSpPr>
            <a:grpSpLocks/>
          </p:cNvGrpSpPr>
          <p:nvPr/>
        </p:nvGrpSpPr>
        <p:grpSpPr bwMode="auto">
          <a:xfrm>
            <a:off x="4787900" y="4705350"/>
            <a:ext cx="311150" cy="366713"/>
            <a:chOff x="2868" y="3060"/>
            <a:chExt cx="196" cy="231"/>
          </a:xfrm>
        </p:grpSpPr>
        <p:sp>
          <p:nvSpPr>
            <p:cNvPr id="75814" name="Rectangle 37"/>
            <p:cNvSpPr>
              <a:spLocks noChangeArrowheads="1"/>
            </p:cNvSpPr>
            <p:nvPr/>
          </p:nvSpPr>
          <p:spPr bwMode="auto">
            <a:xfrm>
              <a:off x="2868" y="3078"/>
              <a:ext cx="192" cy="192"/>
            </a:xfrm>
            <a:prstGeom prst="rect">
              <a:avLst/>
            </a:prstGeom>
            <a:solidFill>
              <a:schemeClr val="bg1"/>
            </a:solidFill>
            <a:ln w="19050">
              <a:solidFill>
                <a:schemeClr val="tx1"/>
              </a:solidFill>
              <a:miter lim="800000"/>
              <a:headEnd type="none" w="sm" len="sm"/>
              <a:tailEnd type="none" w="sm" len="sm"/>
            </a:ln>
            <a:effectLst/>
          </p:spPr>
          <p:txBody>
            <a:bodyPr anchor="ctr">
              <a:spAutoFit/>
            </a:bodyPr>
            <a:lstStyle/>
            <a:p>
              <a:endParaRPr lang="fr-FR"/>
            </a:p>
          </p:txBody>
        </p:sp>
        <p:sp>
          <p:nvSpPr>
            <p:cNvPr id="75815" name="Text Box 38"/>
            <p:cNvSpPr txBox="1">
              <a:spLocks noChangeArrowheads="1"/>
            </p:cNvSpPr>
            <p:nvPr/>
          </p:nvSpPr>
          <p:spPr bwMode="auto">
            <a:xfrm>
              <a:off x="2868" y="3060"/>
              <a:ext cx="196" cy="231"/>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4</a:t>
              </a:r>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normAutofit fontScale="90000"/>
          </a:bodyPr>
          <a:lstStyle/>
          <a:p>
            <a:r>
              <a:rPr lang="en-US" smtClean="0"/>
              <a:t>Périphériques de couche 2</a:t>
            </a:r>
            <a:br>
              <a:rPr lang="en-US" smtClean="0"/>
            </a:br>
            <a:r>
              <a:rPr lang="en-US" smtClean="0"/>
              <a:t>(Switches)</a:t>
            </a:r>
            <a:endParaRPr lang="fr-FR" b="0" smtClean="0"/>
          </a:p>
        </p:txBody>
      </p:sp>
      <p:sp>
        <p:nvSpPr>
          <p:cNvPr id="76803" name="Slide Number Placeholder 2"/>
          <p:cNvSpPr>
            <a:spLocks noGrp="1"/>
          </p:cNvSpPr>
          <p:nvPr>
            <p:ph type="sldNum" sz="quarter" idx="12"/>
          </p:nvPr>
        </p:nvSpPr>
        <p:spPr>
          <a:noFill/>
          <a:ln>
            <a:miter lim="800000"/>
            <a:headEnd/>
            <a:tailEnd/>
          </a:ln>
        </p:spPr>
        <p:txBody>
          <a:bodyPr/>
          <a:lstStyle/>
          <a:p>
            <a:fld id="{FEC0E711-571A-4CD3-AA1F-69729B3B2461}" type="slidenum">
              <a:rPr lang="en-US" smtClean="0"/>
              <a:pPr/>
              <a:t>76</a:t>
            </a:fld>
            <a:endParaRPr lang="en-US" smtClean="0"/>
          </a:p>
        </p:txBody>
      </p:sp>
      <p:pic>
        <p:nvPicPr>
          <p:cNvPr id="76804" name="Picture 3"/>
          <p:cNvPicPr>
            <a:picLocks noChangeAspect="1"/>
          </p:cNvPicPr>
          <p:nvPr/>
        </p:nvPicPr>
        <p:blipFill>
          <a:blip r:embed="rId2"/>
          <a:srcRect/>
          <a:stretch>
            <a:fillRect/>
          </a:stretch>
        </p:blipFill>
        <p:spPr bwMode="auto">
          <a:xfrm>
            <a:off x="914400" y="1524000"/>
            <a:ext cx="693420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normAutofit fontScale="90000"/>
          </a:bodyPr>
          <a:lstStyle/>
          <a:p>
            <a:r>
              <a:rPr lang="en-US" smtClean="0"/>
              <a:t>Périphériques de couche 2</a:t>
            </a:r>
            <a:br>
              <a:rPr lang="en-US" smtClean="0"/>
            </a:br>
            <a:r>
              <a:rPr lang="en-US" smtClean="0"/>
              <a:t>(Bridges)</a:t>
            </a:r>
            <a:endParaRPr lang="fr-FR" smtClean="0"/>
          </a:p>
        </p:txBody>
      </p:sp>
      <p:sp>
        <p:nvSpPr>
          <p:cNvPr id="77827" name="Slide Number Placeholder 2"/>
          <p:cNvSpPr>
            <a:spLocks noGrp="1"/>
          </p:cNvSpPr>
          <p:nvPr>
            <p:ph type="sldNum" sz="quarter" idx="12"/>
          </p:nvPr>
        </p:nvSpPr>
        <p:spPr>
          <a:noFill/>
          <a:ln>
            <a:miter lim="800000"/>
            <a:headEnd/>
            <a:tailEnd/>
          </a:ln>
        </p:spPr>
        <p:txBody>
          <a:bodyPr/>
          <a:lstStyle/>
          <a:p>
            <a:fld id="{DA41F576-7217-4B5B-BA67-B2025330A743}" type="slidenum">
              <a:rPr lang="en-US" smtClean="0"/>
              <a:pPr/>
              <a:t>77</a:t>
            </a:fld>
            <a:endParaRPr lang="en-US" smtClean="0"/>
          </a:p>
        </p:txBody>
      </p:sp>
      <p:pic>
        <p:nvPicPr>
          <p:cNvPr id="77828" name="Picture 3"/>
          <p:cNvPicPr>
            <a:picLocks noChangeAspect="1"/>
          </p:cNvPicPr>
          <p:nvPr/>
        </p:nvPicPr>
        <p:blipFill>
          <a:blip r:embed="rId2"/>
          <a:srcRect/>
          <a:stretch>
            <a:fillRect/>
          </a:stretch>
        </p:blipFill>
        <p:spPr bwMode="auto">
          <a:xfrm>
            <a:off x="2057400" y="1600200"/>
            <a:ext cx="5511800" cy="4956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12"/>
          </p:nvPr>
        </p:nvSpPr>
        <p:spPr>
          <a:noFill/>
          <a:ln>
            <a:miter lim="800000"/>
            <a:headEnd/>
            <a:tailEnd/>
          </a:ln>
        </p:spPr>
        <p:txBody>
          <a:bodyPr/>
          <a:lstStyle/>
          <a:p>
            <a:fld id="{336B55DE-438F-40F7-8818-4D3AEE9AFC8A}" type="slidenum">
              <a:rPr lang="en-US" smtClean="0"/>
              <a:pPr/>
              <a:t>78</a:t>
            </a:fld>
            <a:endParaRPr lang="en-US" smtClean="0"/>
          </a:p>
        </p:txBody>
      </p:sp>
      <p:sp>
        <p:nvSpPr>
          <p:cNvPr id="78851" name="Rectangle 2"/>
          <p:cNvSpPr>
            <a:spLocks noGrp="1" noChangeArrowheads="1"/>
          </p:cNvSpPr>
          <p:nvPr>
            <p:ph type="title"/>
          </p:nvPr>
        </p:nvSpPr>
        <p:spPr>
          <a:xfrm>
            <a:off x="685800" y="-24"/>
            <a:ext cx="7772400" cy="1143000"/>
          </a:xfrm>
        </p:spPr>
        <p:txBody>
          <a:bodyPr/>
          <a:lstStyle/>
          <a:p>
            <a:pPr eaLnBrk="1" hangingPunct="1"/>
            <a:r>
              <a:rPr lang="en-US" smtClean="0"/>
              <a:t>Commutateurs</a:t>
            </a:r>
          </a:p>
        </p:txBody>
      </p:sp>
      <p:sp>
        <p:nvSpPr>
          <p:cNvPr id="78852" name="Rectangle 3"/>
          <p:cNvSpPr>
            <a:spLocks noChangeArrowheads="1"/>
          </p:cNvSpPr>
          <p:nvPr/>
        </p:nvSpPr>
        <p:spPr bwMode="auto">
          <a:xfrm>
            <a:off x="595313" y="1697038"/>
            <a:ext cx="3619500" cy="838200"/>
          </a:xfrm>
          <a:prstGeom prst="rect">
            <a:avLst/>
          </a:prstGeom>
          <a:solidFill>
            <a:srgbClr val="E7EDED"/>
          </a:solidFill>
          <a:ln w="12700">
            <a:noFill/>
            <a:miter lim="800000"/>
            <a:headEnd/>
            <a:tailEnd/>
          </a:ln>
          <a:effectLst/>
        </p:spPr>
        <p:txBody>
          <a:bodyPr wrap="none" anchor="ctr"/>
          <a:lstStyle/>
          <a:p>
            <a:endParaRPr lang="fr-FR"/>
          </a:p>
        </p:txBody>
      </p:sp>
      <p:sp>
        <p:nvSpPr>
          <p:cNvPr id="78853" name="Line 4"/>
          <p:cNvSpPr>
            <a:spLocks noChangeShapeType="1"/>
          </p:cNvSpPr>
          <p:nvPr/>
        </p:nvSpPr>
        <p:spPr bwMode="auto">
          <a:xfrm>
            <a:off x="571500" y="2522538"/>
            <a:ext cx="3654425" cy="0"/>
          </a:xfrm>
          <a:prstGeom prst="line">
            <a:avLst/>
          </a:prstGeom>
          <a:noFill/>
          <a:ln w="25400">
            <a:solidFill>
              <a:schemeClr val="tx1"/>
            </a:solidFill>
            <a:round/>
            <a:headEnd/>
            <a:tailEnd/>
          </a:ln>
          <a:effectLst/>
        </p:spPr>
        <p:txBody>
          <a:bodyPr wrap="none" anchor="ctr"/>
          <a:lstStyle/>
          <a:p>
            <a:endParaRPr lang="en-US"/>
          </a:p>
        </p:txBody>
      </p:sp>
      <p:grpSp>
        <p:nvGrpSpPr>
          <p:cNvPr id="2" name="Group 5"/>
          <p:cNvGrpSpPr>
            <a:grpSpLocks/>
          </p:cNvGrpSpPr>
          <p:nvPr/>
        </p:nvGrpSpPr>
        <p:grpSpPr bwMode="auto">
          <a:xfrm>
            <a:off x="1738313" y="2506663"/>
            <a:ext cx="682625" cy="915987"/>
            <a:chOff x="1646" y="2784"/>
            <a:chExt cx="382" cy="513"/>
          </a:xfrm>
        </p:grpSpPr>
        <p:sp>
          <p:nvSpPr>
            <p:cNvPr id="79168" name="Freeform 6"/>
            <p:cNvSpPr>
              <a:spLocks/>
            </p:cNvSpPr>
            <p:nvPr/>
          </p:nvSpPr>
          <p:spPr bwMode="auto">
            <a:xfrm>
              <a:off x="1649" y="2784"/>
              <a:ext cx="362" cy="509"/>
            </a:xfrm>
            <a:custGeom>
              <a:avLst/>
              <a:gdLst>
                <a:gd name="T0" fmla="*/ 0 w 362"/>
                <a:gd name="T1" fmla="*/ 496 h 509"/>
                <a:gd name="T2" fmla="*/ 45 w 362"/>
                <a:gd name="T3" fmla="*/ 0 h 509"/>
                <a:gd name="T4" fmla="*/ 361 w 362"/>
                <a:gd name="T5" fmla="*/ 0 h 509"/>
                <a:gd name="T6" fmla="*/ 327 w 362"/>
                <a:gd name="T7" fmla="*/ 508 h 509"/>
                <a:gd name="T8" fmla="*/ 0 w 362"/>
                <a:gd name="T9" fmla="*/ 496 h 5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2" h="509">
                  <a:moveTo>
                    <a:pt x="0" y="496"/>
                  </a:moveTo>
                  <a:lnTo>
                    <a:pt x="45" y="0"/>
                  </a:lnTo>
                  <a:lnTo>
                    <a:pt x="361" y="0"/>
                  </a:lnTo>
                  <a:lnTo>
                    <a:pt x="327" y="508"/>
                  </a:lnTo>
                  <a:lnTo>
                    <a:pt x="0" y="496"/>
                  </a:lnTo>
                </a:path>
              </a:pathLst>
            </a:custGeom>
            <a:solidFill>
              <a:srgbClr val="E7EDED"/>
            </a:solidFill>
            <a:ln w="12700" cap="rnd">
              <a:noFill/>
              <a:round/>
              <a:headEnd/>
              <a:tailEnd/>
            </a:ln>
            <a:effectLst/>
          </p:spPr>
          <p:txBody>
            <a:bodyPr/>
            <a:lstStyle/>
            <a:p>
              <a:endParaRPr lang="en-US"/>
            </a:p>
          </p:txBody>
        </p:sp>
        <p:sp>
          <p:nvSpPr>
            <p:cNvPr id="79169" name="Line 7"/>
            <p:cNvSpPr>
              <a:spLocks noChangeShapeType="1"/>
            </p:cNvSpPr>
            <p:nvPr/>
          </p:nvSpPr>
          <p:spPr bwMode="auto">
            <a:xfrm flipH="1">
              <a:off x="1646" y="2799"/>
              <a:ext cx="62" cy="477"/>
            </a:xfrm>
            <a:prstGeom prst="line">
              <a:avLst/>
            </a:prstGeom>
            <a:noFill/>
            <a:ln w="25400">
              <a:solidFill>
                <a:schemeClr val="tx1"/>
              </a:solidFill>
              <a:round/>
              <a:headEnd/>
              <a:tailEnd/>
            </a:ln>
            <a:effectLst/>
          </p:spPr>
          <p:txBody>
            <a:bodyPr wrap="none" anchor="ctr"/>
            <a:lstStyle/>
            <a:p>
              <a:endParaRPr lang="en-US"/>
            </a:p>
          </p:txBody>
        </p:sp>
        <p:sp>
          <p:nvSpPr>
            <p:cNvPr id="79170" name="Line 8"/>
            <p:cNvSpPr>
              <a:spLocks noChangeShapeType="1"/>
            </p:cNvSpPr>
            <p:nvPr/>
          </p:nvSpPr>
          <p:spPr bwMode="auto">
            <a:xfrm flipH="1">
              <a:off x="1975" y="2801"/>
              <a:ext cx="53" cy="496"/>
            </a:xfrm>
            <a:prstGeom prst="line">
              <a:avLst/>
            </a:prstGeom>
            <a:noFill/>
            <a:ln w="25400">
              <a:solidFill>
                <a:schemeClr val="tx1"/>
              </a:solidFill>
              <a:round/>
              <a:headEnd/>
              <a:tailEnd/>
            </a:ln>
            <a:effectLst/>
          </p:spPr>
          <p:txBody>
            <a:bodyPr wrap="none" anchor="ctr"/>
            <a:lstStyle/>
            <a:p>
              <a:endParaRPr lang="en-US"/>
            </a:p>
          </p:txBody>
        </p:sp>
      </p:grpSp>
      <p:sp>
        <p:nvSpPr>
          <p:cNvPr id="78855" name="Line 9"/>
          <p:cNvSpPr>
            <a:spLocks noChangeShapeType="1"/>
          </p:cNvSpPr>
          <p:nvPr/>
        </p:nvSpPr>
        <p:spPr bwMode="auto">
          <a:xfrm>
            <a:off x="571500" y="1704975"/>
            <a:ext cx="3654425" cy="0"/>
          </a:xfrm>
          <a:prstGeom prst="line">
            <a:avLst/>
          </a:prstGeom>
          <a:noFill/>
          <a:ln w="25400">
            <a:solidFill>
              <a:schemeClr val="tx1"/>
            </a:solidFill>
            <a:round/>
            <a:headEnd/>
            <a:tailEnd/>
          </a:ln>
          <a:effectLst/>
        </p:spPr>
        <p:txBody>
          <a:bodyPr wrap="none" anchor="ctr"/>
          <a:lstStyle/>
          <a:p>
            <a:endParaRPr lang="en-US"/>
          </a:p>
        </p:txBody>
      </p:sp>
      <p:sp>
        <p:nvSpPr>
          <p:cNvPr id="78856" name="Rectangle 10"/>
          <p:cNvSpPr>
            <a:spLocks noChangeArrowheads="1"/>
          </p:cNvSpPr>
          <p:nvPr/>
        </p:nvSpPr>
        <p:spPr bwMode="auto">
          <a:xfrm>
            <a:off x="639763" y="3844925"/>
            <a:ext cx="3930650" cy="2324100"/>
          </a:xfrm>
          <a:prstGeom prst="rect">
            <a:avLst/>
          </a:prstGeom>
          <a:noFill/>
          <a:ln w="12700">
            <a:noFill/>
            <a:miter lim="800000"/>
            <a:headEnd/>
            <a:tailEnd/>
          </a:ln>
          <a:effectLst/>
        </p:spPr>
        <p:txBody>
          <a:bodyPr lIns="85695" tIns="44633" rIns="85695" bIns="44633">
            <a:spAutoFit/>
          </a:bodyPr>
          <a:lstStyle/>
          <a:p>
            <a:pPr marL="228600" indent="-228600" algn="l" defTabSz="817563" eaLnBrk="0" hangingPunct="0">
              <a:lnSpc>
                <a:spcPct val="95000"/>
              </a:lnSpc>
              <a:spcBef>
                <a:spcPct val="35000"/>
              </a:spcBef>
              <a:buClr>
                <a:schemeClr val="accent1"/>
              </a:buClr>
              <a:buFontTx/>
              <a:buChar char="•"/>
            </a:pPr>
            <a:r>
              <a:rPr lang="en-US" sz="2400">
                <a:latin typeface="Helvetica" pitchFamily="34" charset="0"/>
              </a:rPr>
              <a:t>Chaque segement est un Domaine  de Collision</a:t>
            </a:r>
          </a:p>
          <a:p>
            <a:pPr marL="228600" indent="-228600" algn="l" defTabSz="817563" eaLnBrk="0" hangingPunct="0">
              <a:lnSpc>
                <a:spcPct val="95000"/>
              </a:lnSpc>
              <a:spcBef>
                <a:spcPct val="35000"/>
              </a:spcBef>
              <a:buClr>
                <a:schemeClr val="accent1"/>
              </a:buClr>
              <a:buFontTx/>
              <a:buChar char="•"/>
            </a:pPr>
            <a:r>
              <a:rPr lang="en-US" sz="2400">
                <a:latin typeface="Helvetica" pitchFamily="34" charset="0"/>
              </a:rPr>
              <a:t>Une diffusion est destinée à tous les hôtes de la topologie</a:t>
            </a:r>
          </a:p>
        </p:txBody>
      </p:sp>
      <p:sp>
        <p:nvSpPr>
          <p:cNvPr id="78857" name="Line 11"/>
          <p:cNvSpPr>
            <a:spLocks noChangeShapeType="1"/>
          </p:cNvSpPr>
          <p:nvPr/>
        </p:nvSpPr>
        <p:spPr bwMode="auto">
          <a:xfrm flipV="1">
            <a:off x="2427288" y="1944688"/>
            <a:ext cx="1631950" cy="31750"/>
          </a:xfrm>
          <a:prstGeom prst="line">
            <a:avLst/>
          </a:prstGeom>
          <a:noFill/>
          <a:ln w="25400">
            <a:solidFill>
              <a:schemeClr val="tx1"/>
            </a:solidFill>
            <a:prstDash val="dash"/>
            <a:round/>
            <a:headEnd/>
            <a:tailEnd/>
          </a:ln>
          <a:effectLst/>
        </p:spPr>
        <p:txBody>
          <a:bodyPr wrap="none" anchor="ctr"/>
          <a:lstStyle/>
          <a:p>
            <a:endParaRPr lang="en-US"/>
          </a:p>
        </p:txBody>
      </p:sp>
      <p:sp>
        <p:nvSpPr>
          <p:cNvPr id="78858" name="Arc 12"/>
          <p:cNvSpPr>
            <a:spLocks/>
          </p:cNvSpPr>
          <p:nvPr/>
        </p:nvSpPr>
        <p:spPr bwMode="auto">
          <a:xfrm>
            <a:off x="1878013" y="2022475"/>
            <a:ext cx="395287" cy="460375"/>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516"/>
                </a:moveTo>
                <a:cubicBezTo>
                  <a:pt x="46" y="9657"/>
                  <a:pt x="9643" y="54"/>
                  <a:pt x="21502" y="0"/>
                </a:cubicBezTo>
              </a:path>
              <a:path w="21600" h="21600" stroke="0" extrusionOk="0">
                <a:moveTo>
                  <a:pt x="0" y="21516"/>
                </a:moveTo>
                <a:cubicBezTo>
                  <a:pt x="46" y="9657"/>
                  <a:pt x="9643" y="54"/>
                  <a:pt x="21502" y="0"/>
                </a:cubicBezTo>
                <a:lnTo>
                  <a:pt x="21600" y="21600"/>
                </a:lnTo>
                <a:lnTo>
                  <a:pt x="0" y="21516"/>
                </a:lnTo>
                <a:close/>
              </a:path>
            </a:pathLst>
          </a:custGeom>
          <a:noFill/>
          <a:ln w="25400" cap="rnd">
            <a:solidFill>
              <a:schemeClr val="tx1"/>
            </a:solidFill>
            <a:prstDash val="dash"/>
            <a:round/>
            <a:headEnd/>
            <a:tailEnd type="triangle" w="med" len="med"/>
          </a:ln>
          <a:effectLst/>
        </p:spPr>
        <p:txBody>
          <a:bodyPr wrap="none" anchor="ctr"/>
          <a:lstStyle/>
          <a:p>
            <a:endParaRPr lang="en-US"/>
          </a:p>
        </p:txBody>
      </p:sp>
      <p:sp>
        <p:nvSpPr>
          <p:cNvPr id="78859" name="Arc 13"/>
          <p:cNvSpPr>
            <a:spLocks/>
          </p:cNvSpPr>
          <p:nvPr/>
        </p:nvSpPr>
        <p:spPr bwMode="auto">
          <a:xfrm>
            <a:off x="860425" y="1793875"/>
            <a:ext cx="414338" cy="695325"/>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06"/>
                  <a:pt x="9614" y="51"/>
                  <a:pt x="21507" y="0"/>
                </a:cubicBezTo>
              </a:path>
              <a:path w="21600" h="21600" stroke="0" extrusionOk="0">
                <a:moveTo>
                  <a:pt x="0" y="21600"/>
                </a:moveTo>
                <a:cubicBezTo>
                  <a:pt x="0" y="9706"/>
                  <a:pt x="9614" y="51"/>
                  <a:pt x="21507" y="0"/>
                </a:cubicBezTo>
                <a:lnTo>
                  <a:pt x="21600" y="21600"/>
                </a:lnTo>
                <a:lnTo>
                  <a:pt x="0" y="21600"/>
                </a:lnTo>
                <a:close/>
              </a:path>
            </a:pathLst>
          </a:custGeom>
          <a:noFill/>
          <a:ln w="25400" cap="rnd">
            <a:solidFill>
              <a:schemeClr val="tx1"/>
            </a:solidFill>
            <a:prstDash val="dash"/>
            <a:round/>
            <a:headEnd/>
            <a:tailEnd type="triangle" w="med" len="med"/>
          </a:ln>
          <a:effectLst/>
        </p:spPr>
        <p:txBody>
          <a:bodyPr wrap="none" anchor="ctr"/>
          <a:lstStyle/>
          <a:p>
            <a:endParaRPr lang="en-US"/>
          </a:p>
        </p:txBody>
      </p:sp>
      <p:grpSp>
        <p:nvGrpSpPr>
          <p:cNvPr id="3" name="Group 14"/>
          <p:cNvGrpSpPr>
            <a:grpSpLocks/>
          </p:cNvGrpSpPr>
          <p:nvPr/>
        </p:nvGrpSpPr>
        <p:grpSpPr bwMode="auto">
          <a:xfrm>
            <a:off x="3095625" y="2541588"/>
            <a:ext cx="669925" cy="900112"/>
            <a:chOff x="2399" y="2789"/>
            <a:chExt cx="375" cy="504"/>
          </a:xfrm>
        </p:grpSpPr>
        <p:sp>
          <p:nvSpPr>
            <p:cNvPr id="79165" name="Freeform 15"/>
            <p:cNvSpPr>
              <a:spLocks/>
            </p:cNvSpPr>
            <p:nvPr/>
          </p:nvSpPr>
          <p:spPr bwMode="auto">
            <a:xfrm>
              <a:off x="2402" y="2789"/>
              <a:ext cx="356" cy="500"/>
            </a:xfrm>
            <a:custGeom>
              <a:avLst/>
              <a:gdLst>
                <a:gd name="T0" fmla="*/ 0 w 356"/>
                <a:gd name="T1" fmla="*/ 487 h 500"/>
                <a:gd name="T2" fmla="*/ 45 w 356"/>
                <a:gd name="T3" fmla="*/ 0 h 500"/>
                <a:gd name="T4" fmla="*/ 355 w 356"/>
                <a:gd name="T5" fmla="*/ 0 h 500"/>
                <a:gd name="T6" fmla="*/ 322 w 356"/>
                <a:gd name="T7" fmla="*/ 499 h 500"/>
                <a:gd name="T8" fmla="*/ 0 w 356"/>
                <a:gd name="T9" fmla="*/ 487 h 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500">
                  <a:moveTo>
                    <a:pt x="0" y="487"/>
                  </a:moveTo>
                  <a:lnTo>
                    <a:pt x="45" y="0"/>
                  </a:lnTo>
                  <a:lnTo>
                    <a:pt x="355" y="0"/>
                  </a:lnTo>
                  <a:lnTo>
                    <a:pt x="322" y="499"/>
                  </a:lnTo>
                  <a:lnTo>
                    <a:pt x="0" y="487"/>
                  </a:lnTo>
                </a:path>
              </a:pathLst>
            </a:custGeom>
            <a:solidFill>
              <a:srgbClr val="E7EDED"/>
            </a:solidFill>
            <a:ln w="12700" cap="rnd">
              <a:noFill/>
              <a:round/>
              <a:headEnd/>
              <a:tailEnd/>
            </a:ln>
            <a:effectLst/>
          </p:spPr>
          <p:txBody>
            <a:bodyPr/>
            <a:lstStyle/>
            <a:p>
              <a:endParaRPr lang="en-US"/>
            </a:p>
          </p:txBody>
        </p:sp>
        <p:sp>
          <p:nvSpPr>
            <p:cNvPr id="79166" name="Line 16"/>
            <p:cNvSpPr>
              <a:spLocks noChangeShapeType="1"/>
            </p:cNvSpPr>
            <p:nvPr/>
          </p:nvSpPr>
          <p:spPr bwMode="auto">
            <a:xfrm flipH="1">
              <a:off x="2399" y="2803"/>
              <a:ext cx="61" cy="470"/>
            </a:xfrm>
            <a:prstGeom prst="line">
              <a:avLst/>
            </a:prstGeom>
            <a:noFill/>
            <a:ln w="25400">
              <a:solidFill>
                <a:schemeClr val="tx1"/>
              </a:solidFill>
              <a:round/>
              <a:headEnd/>
              <a:tailEnd/>
            </a:ln>
            <a:effectLst/>
          </p:spPr>
          <p:txBody>
            <a:bodyPr wrap="none" anchor="ctr"/>
            <a:lstStyle/>
            <a:p>
              <a:endParaRPr lang="en-US"/>
            </a:p>
          </p:txBody>
        </p:sp>
        <p:sp>
          <p:nvSpPr>
            <p:cNvPr id="79167" name="Line 17"/>
            <p:cNvSpPr>
              <a:spLocks noChangeShapeType="1"/>
            </p:cNvSpPr>
            <p:nvPr/>
          </p:nvSpPr>
          <p:spPr bwMode="auto">
            <a:xfrm flipH="1">
              <a:off x="2722" y="2805"/>
              <a:ext cx="52" cy="488"/>
            </a:xfrm>
            <a:prstGeom prst="line">
              <a:avLst/>
            </a:prstGeom>
            <a:noFill/>
            <a:ln w="25400">
              <a:solidFill>
                <a:schemeClr val="tx1"/>
              </a:solidFill>
              <a:round/>
              <a:headEnd/>
              <a:tailEnd/>
            </a:ln>
            <a:effectLst/>
          </p:spPr>
          <p:txBody>
            <a:bodyPr wrap="none" anchor="ctr"/>
            <a:lstStyle/>
            <a:p>
              <a:endParaRPr lang="en-US"/>
            </a:p>
          </p:txBody>
        </p:sp>
      </p:grpSp>
      <p:grpSp>
        <p:nvGrpSpPr>
          <p:cNvPr id="4" name="Group 18"/>
          <p:cNvGrpSpPr>
            <a:grpSpLocks/>
          </p:cNvGrpSpPr>
          <p:nvPr/>
        </p:nvGrpSpPr>
        <p:grpSpPr bwMode="auto">
          <a:xfrm>
            <a:off x="755650" y="2538413"/>
            <a:ext cx="671513" cy="898525"/>
            <a:chOff x="1088" y="2787"/>
            <a:chExt cx="376" cy="504"/>
          </a:xfrm>
        </p:grpSpPr>
        <p:sp>
          <p:nvSpPr>
            <p:cNvPr id="79162" name="Freeform 19"/>
            <p:cNvSpPr>
              <a:spLocks/>
            </p:cNvSpPr>
            <p:nvPr/>
          </p:nvSpPr>
          <p:spPr bwMode="auto">
            <a:xfrm>
              <a:off x="1091" y="2787"/>
              <a:ext cx="356" cy="500"/>
            </a:xfrm>
            <a:custGeom>
              <a:avLst/>
              <a:gdLst>
                <a:gd name="T0" fmla="*/ 0 w 356"/>
                <a:gd name="T1" fmla="*/ 487 h 500"/>
                <a:gd name="T2" fmla="*/ 45 w 356"/>
                <a:gd name="T3" fmla="*/ 0 h 500"/>
                <a:gd name="T4" fmla="*/ 355 w 356"/>
                <a:gd name="T5" fmla="*/ 0 h 500"/>
                <a:gd name="T6" fmla="*/ 322 w 356"/>
                <a:gd name="T7" fmla="*/ 499 h 500"/>
                <a:gd name="T8" fmla="*/ 0 w 356"/>
                <a:gd name="T9" fmla="*/ 487 h 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500">
                  <a:moveTo>
                    <a:pt x="0" y="487"/>
                  </a:moveTo>
                  <a:lnTo>
                    <a:pt x="45" y="0"/>
                  </a:lnTo>
                  <a:lnTo>
                    <a:pt x="355" y="0"/>
                  </a:lnTo>
                  <a:lnTo>
                    <a:pt x="322" y="499"/>
                  </a:lnTo>
                  <a:lnTo>
                    <a:pt x="0" y="487"/>
                  </a:lnTo>
                </a:path>
              </a:pathLst>
            </a:custGeom>
            <a:solidFill>
              <a:srgbClr val="E7EDED"/>
            </a:solidFill>
            <a:ln w="12700" cap="rnd">
              <a:noFill/>
              <a:round/>
              <a:headEnd/>
              <a:tailEnd/>
            </a:ln>
            <a:effectLst/>
          </p:spPr>
          <p:txBody>
            <a:bodyPr/>
            <a:lstStyle/>
            <a:p>
              <a:endParaRPr lang="en-US"/>
            </a:p>
          </p:txBody>
        </p:sp>
        <p:sp>
          <p:nvSpPr>
            <p:cNvPr id="79163" name="Line 20"/>
            <p:cNvSpPr>
              <a:spLocks noChangeShapeType="1"/>
            </p:cNvSpPr>
            <p:nvPr/>
          </p:nvSpPr>
          <p:spPr bwMode="auto">
            <a:xfrm flipH="1">
              <a:off x="1088" y="2801"/>
              <a:ext cx="61" cy="470"/>
            </a:xfrm>
            <a:prstGeom prst="line">
              <a:avLst/>
            </a:prstGeom>
            <a:noFill/>
            <a:ln w="25400">
              <a:solidFill>
                <a:schemeClr val="tx1"/>
              </a:solidFill>
              <a:round/>
              <a:headEnd/>
              <a:tailEnd/>
            </a:ln>
            <a:effectLst/>
          </p:spPr>
          <p:txBody>
            <a:bodyPr wrap="none" anchor="ctr"/>
            <a:lstStyle/>
            <a:p>
              <a:endParaRPr lang="en-US"/>
            </a:p>
          </p:txBody>
        </p:sp>
        <p:sp>
          <p:nvSpPr>
            <p:cNvPr id="79164" name="Line 21"/>
            <p:cNvSpPr>
              <a:spLocks noChangeShapeType="1"/>
            </p:cNvSpPr>
            <p:nvPr/>
          </p:nvSpPr>
          <p:spPr bwMode="auto">
            <a:xfrm flipH="1">
              <a:off x="1412" y="2803"/>
              <a:ext cx="52" cy="488"/>
            </a:xfrm>
            <a:prstGeom prst="line">
              <a:avLst/>
            </a:prstGeom>
            <a:noFill/>
            <a:ln w="25400">
              <a:solidFill>
                <a:schemeClr val="tx1"/>
              </a:solidFill>
              <a:round/>
              <a:headEnd/>
              <a:tailEnd/>
            </a:ln>
            <a:effectLst/>
          </p:spPr>
          <p:txBody>
            <a:bodyPr wrap="none" anchor="ctr"/>
            <a:lstStyle/>
            <a:p>
              <a:endParaRPr lang="en-US"/>
            </a:p>
          </p:txBody>
        </p:sp>
      </p:grpSp>
      <p:sp>
        <p:nvSpPr>
          <p:cNvPr id="78862" name="Arc 22"/>
          <p:cNvSpPr>
            <a:spLocks/>
          </p:cNvSpPr>
          <p:nvPr/>
        </p:nvSpPr>
        <p:spPr bwMode="auto">
          <a:xfrm>
            <a:off x="3178175" y="2332038"/>
            <a:ext cx="188913" cy="319087"/>
          </a:xfrm>
          <a:custGeom>
            <a:avLst/>
            <a:gdLst>
              <a:gd name="T0" fmla="*/ 0 w 21600"/>
              <a:gd name="T1" fmla="*/ 2147483647 h 21599"/>
              <a:gd name="T2" fmla="*/ 1094897514 w 21600"/>
              <a:gd name="T3" fmla="*/ 0 h 21599"/>
              <a:gd name="T4" fmla="*/ 1105335840 w 21600"/>
              <a:gd name="T5" fmla="*/ 2147483647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479"/>
                </a:moveTo>
                <a:cubicBezTo>
                  <a:pt x="65" y="9676"/>
                  <a:pt x="9593" y="111"/>
                  <a:pt x="21395" y="-1"/>
                </a:cubicBezTo>
              </a:path>
              <a:path w="21600" h="21599" stroke="0" extrusionOk="0">
                <a:moveTo>
                  <a:pt x="0" y="21479"/>
                </a:moveTo>
                <a:cubicBezTo>
                  <a:pt x="65" y="9676"/>
                  <a:pt x="9593" y="111"/>
                  <a:pt x="21395" y="-1"/>
                </a:cubicBezTo>
                <a:lnTo>
                  <a:pt x="21600" y="21599"/>
                </a:lnTo>
                <a:lnTo>
                  <a:pt x="0" y="21479"/>
                </a:lnTo>
                <a:close/>
              </a:path>
            </a:pathLst>
          </a:custGeom>
          <a:noFill/>
          <a:ln w="25400" cap="rnd">
            <a:solidFill>
              <a:schemeClr val="tx1"/>
            </a:solidFill>
            <a:prstDash val="dash"/>
            <a:round/>
            <a:headEnd/>
            <a:tailEnd type="triangle" w="med" len="med"/>
          </a:ln>
          <a:effectLst/>
        </p:spPr>
        <p:txBody>
          <a:bodyPr wrap="none" anchor="ctr"/>
          <a:lstStyle/>
          <a:p>
            <a:endParaRPr lang="en-US"/>
          </a:p>
        </p:txBody>
      </p:sp>
      <p:sp>
        <p:nvSpPr>
          <p:cNvPr id="78863" name="Line 23"/>
          <p:cNvSpPr>
            <a:spLocks noChangeShapeType="1"/>
          </p:cNvSpPr>
          <p:nvPr/>
        </p:nvSpPr>
        <p:spPr bwMode="auto">
          <a:xfrm>
            <a:off x="3486150" y="2254250"/>
            <a:ext cx="588963" cy="0"/>
          </a:xfrm>
          <a:prstGeom prst="line">
            <a:avLst/>
          </a:prstGeom>
          <a:noFill/>
          <a:ln w="25400">
            <a:solidFill>
              <a:schemeClr val="tx1"/>
            </a:solidFill>
            <a:prstDash val="dash"/>
            <a:round/>
            <a:headEnd/>
            <a:tailEnd/>
          </a:ln>
          <a:effectLst/>
        </p:spPr>
        <p:txBody>
          <a:bodyPr wrap="none" anchor="ctr"/>
          <a:lstStyle/>
          <a:p>
            <a:endParaRPr lang="en-US"/>
          </a:p>
        </p:txBody>
      </p:sp>
      <p:grpSp>
        <p:nvGrpSpPr>
          <p:cNvPr id="5" name="Group 24"/>
          <p:cNvGrpSpPr>
            <a:grpSpLocks/>
          </p:cNvGrpSpPr>
          <p:nvPr/>
        </p:nvGrpSpPr>
        <p:grpSpPr bwMode="auto">
          <a:xfrm>
            <a:off x="1017588" y="2582863"/>
            <a:ext cx="214312" cy="461962"/>
            <a:chOff x="1235" y="2826"/>
            <a:chExt cx="120" cy="259"/>
          </a:xfrm>
        </p:grpSpPr>
        <p:sp>
          <p:nvSpPr>
            <p:cNvPr id="79142" name="Freeform 25"/>
            <p:cNvSpPr>
              <a:spLocks/>
            </p:cNvSpPr>
            <p:nvPr/>
          </p:nvSpPr>
          <p:spPr bwMode="auto">
            <a:xfrm>
              <a:off x="1260" y="3064"/>
              <a:ext cx="15" cy="17"/>
            </a:xfrm>
            <a:custGeom>
              <a:avLst/>
              <a:gdLst>
                <a:gd name="T0" fmla="*/ 11 w 15"/>
                <a:gd name="T1" fmla="*/ 11 h 17"/>
                <a:gd name="T2" fmla="*/ 14 w 15"/>
                <a:gd name="T3" fmla="*/ 13 h 17"/>
                <a:gd name="T4" fmla="*/ 4 w 15"/>
                <a:gd name="T5" fmla="*/ 16 h 17"/>
                <a:gd name="T6" fmla="*/ 0 w 15"/>
                <a:gd name="T7" fmla="*/ 11 h 17"/>
                <a:gd name="T8" fmla="*/ 1 w 15"/>
                <a:gd name="T9" fmla="*/ 11 h 17"/>
                <a:gd name="T10" fmla="*/ 2 w 15"/>
                <a:gd name="T11" fmla="*/ 4 h 17"/>
                <a:gd name="T12" fmla="*/ 2 w 15"/>
                <a:gd name="T13" fmla="*/ 2 h 17"/>
                <a:gd name="T14" fmla="*/ 4 w 15"/>
                <a:gd name="T15" fmla="*/ 0 h 17"/>
                <a:gd name="T16" fmla="*/ 14 w 15"/>
                <a:gd name="T17" fmla="*/ 3 h 17"/>
                <a:gd name="T18" fmla="*/ 11 w 15"/>
                <a:gd name="T19" fmla="*/ 5 h 17"/>
                <a:gd name="T20" fmla="*/ 11 w 15"/>
                <a:gd name="T21" fmla="*/ 11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11" y="11"/>
                  </a:moveTo>
                  <a:lnTo>
                    <a:pt x="14" y="13"/>
                  </a:lnTo>
                  <a:lnTo>
                    <a:pt x="4" y="16"/>
                  </a:lnTo>
                  <a:lnTo>
                    <a:pt x="0" y="11"/>
                  </a:lnTo>
                  <a:lnTo>
                    <a:pt x="1" y="11"/>
                  </a:lnTo>
                  <a:lnTo>
                    <a:pt x="2" y="4"/>
                  </a:lnTo>
                  <a:lnTo>
                    <a:pt x="2" y="2"/>
                  </a:lnTo>
                  <a:lnTo>
                    <a:pt x="4" y="0"/>
                  </a:lnTo>
                  <a:lnTo>
                    <a:pt x="14" y="3"/>
                  </a:lnTo>
                  <a:lnTo>
                    <a:pt x="11" y="5"/>
                  </a:lnTo>
                  <a:lnTo>
                    <a:pt x="11" y="11"/>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143" name="Freeform 26"/>
            <p:cNvSpPr>
              <a:spLocks/>
            </p:cNvSpPr>
            <p:nvPr/>
          </p:nvSpPr>
          <p:spPr bwMode="auto">
            <a:xfrm>
              <a:off x="1306" y="3067"/>
              <a:ext cx="15" cy="18"/>
            </a:xfrm>
            <a:custGeom>
              <a:avLst/>
              <a:gdLst>
                <a:gd name="T0" fmla="*/ 12 w 15"/>
                <a:gd name="T1" fmla="*/ 13 h 18"/>
                <a:gd name="T2" fmla="*/ 10 w 15"/>
                <a:gd name="T3" fmla="*/ 13 h 18"/>
                <a:gd name="T4" fmla="*/ 4 w 15"/>
                <a:gd name="T5" fmla="*/ 17 h 18"/>
                <a:gd name="T6" fmla="*/ 0 w 15"/>
                <a:gd name="T7" fmla="*/ 13 h 18"/>
                <a:gd name="T8" fmla="*/ 1 w 15"/>
                <a:gd name="T9" fmla="*/ 12 h 18"/>
                <a:gd name="T10" fmla="*/ 1 w 15"/>
                <a:gd name="T11" fmla="*/ 5 h 18"/>
                <a:gd name="T12" fmla="*/ 2 w 15"/>
                <a:gd name="T13" fmla="*/ 3 h 18"/>
                <a:gd name="T14" fmla="*/ 7 w 15"/>
                <a:gd name="T15" fmla="*/ 0 h 18"/>
                <a:gd name="T16" fmla="*/ 11 w 15"/>
                <a:gd name="T17" fmla="*/ 4 h 18"/>
                <a:gd name="T18" fmla="*/ 14 w 15"/>
                <a:gd name="T19" fmla="*/ 6 h 18"/>
                <a:gd name="T20" fmla="*/ 12 w 15"/>
                <a:gd name="T21" fmla="*/ 13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8">
                  <a:moveTo>
                    <a:pt x="12" y="13"/>
                  </a:moveTo>
                  <a:lnTo>
                    <a:pt x="10" y="13"/>
                  </a:lnTo>
                  <a:lnTo>
                    <a:pt x="4" y="17"/>
                  </a:lnTo>
                  <a:lnTo>
                    <a:pt x="0" y="13"/>
                  </a:lnTo>
                  <a:lnTo>
                    <a:pt x="1" y="12"/>
                  </a:lnTo>
                  <a:lnTo>
                    <a:pt x="1" y="5"/>
                  </a:lnTo>
                  <a:lnTo>
                    <a:pt x="2" y="3"/>
                  </a:lnTo>
                  <a:lnTo>
                    <a:pt x="7" y="0"/>
                  </a:lnTo>
                  <a:lnTo>
                    <a:pt x="11" y="4"/>
                  </a:lnTo>
                  <a:lnTo>
                    <a:pt x="14" y="6"/>
                  </a:lnTo>
                  <a:lnTo>
                    <a:pt x="12" y="13"/>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144" name="Freeform 27"/>
            <p:cNvSpPr>
              <a:spLocks/>
            </p:cNvSpPr>
            <p:nvPr/>
          </p:nvSpPr>
          <p:spPr bwMode="auto">
            <a:xfrm>
              <a:off x="1324" y="2830"/>
              <a:ext cx="15" cy="20"/>
            </a:xfrm>
            <a:custGeom>
              <a:avLst/>
              <a:gdLst>
                <a:gd name="T0" fmla="*/ 14 w 15"/>
                <a:gd name="T1" fmla="*/ 15 h 20"/>
                <a:gd name="T2" fmla="*/ 9 w 15"/>
                <a:gd name="T3" fmla="*/ 16 h 20"/>
                <a:gd name="T4" fmla="*/ 7 w 15"/>
                <a:gd name="T5" fmla="*/ 19 h 20"/>
                <a:gd name="T6" fmla="*/ 0 w 15"/>
                <a:gd name="T7" fmla="*/ 14 h 20"/>
                <a:gd name="T8" fmla="*/ 1 w 15"/>
                <a:gd name="T9" fmla="*/ 12 h 20"/>
                <a:gd name="T10" fmla="*/ 1 w 15"/>
                <a:gd name="T11" fmla="*/ 4 h 20"/>
                <a:gd name="T12" fmla="*/ 4 w 15"/>
                <a:gd name="T13" fmla="*/ 2 h 20"/>
                <a:gd name="T14" fmla="*/ 10 w 15"/>
                <a:gd name="T15" fmla="*/ 0 h 20"/>
                <a:gd name="T16" fmla="*/ 12 w 15"/>
                <a:gd name="T17" fmla="*/ 3 h 20"/>
                <a:gd name="T18" fmla="*/ 12 w 15"/>
                <a:gd name="T19" fmla="*/ 6 h 20"/>
                <a:gd name="T20" fmla="*/ 14 w 15"/>
                <a:gd name="T21" fmla="*/ 15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20">
                  <a:moveTo>
                    <a:pt x="14" y="15"/>
                  </a:moveTo>
                  <a:lnTo>
                    <a:pt x="9" y="16"/>
                  </a:lnTo>
                  <a:lnTo>
                    <a:pt x="7" y="19"/>
                  </a:lnTo>
                  <a:lnTo>
                    <a:pt x="0" y="14"/>
                  </a:lnTo>
                  <a:lnTo>
                    <a:pt x="1" y="12"/>
                  </a:lnTo>
                  <a:lnTo>
                    <a:pt x="1" y="4"/>
                  </a:lnTo>
                  <a:lnTo>
                    <a:pt x="4" y="2"/>
                  </a:lnTo>
                  <a:lnTo>
                    <a:pt x="10" y="0"/>
                  </a:lnTo>
                  <a:lnTo>
                    <a:pt x="12" y="3"/>
                  </a:lnTo>
                  <a:lnTo>
                    <a:pt x="12" y="6"/>
                  </a:lnTo>
                  <a:lnTo>
                    <a:pt x="14" y="15"/>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145" name="Freeform 28"/>
            <p:cNvSpPr>
              <a:spLocks/>
            </p:cNvSpPr>
            <p:nvPr/>
          </p:nvSpPr>
          <p:spPr bwMode="auto">
            <a:xfrm>
              <a:off x="1281" y="2826"/>
              <a:ext cx="15" cy="20"/>
            </a:xfrm>
            <a:custGeom>
              <a:avLst/>
              <a:gdLst>
                <a:gd name="T0" fmla="*/ 14 w 15"/>
                <a:gd name="T1" fmla="*/ 13 h 20"/>
                <a:gd name="T2" fmla="*/ 7 w 15"/>
                <a:gd name="T3" fmla="*/ 15 h 20"/>
                <a:gd name="T4" fmla="*/ 6 w 15"/>
                <a:gd name="T5" fmla="*/ 19 h 20"/>
                <a:gd name="T6" fmla="*/ 0 w 15"/>
                <a:gd name="T7" fmla="*/ 14 h 20"/>
                <a:gd name="T8" fmla="*/ 0 w 15"/>
                <a:gd name="T9" fmla="*/ 12 h 20"/>
                <a:gd name="T10" fmla="*/ 0 w 15"/>
                <a:gd name="T11" fmla="*/ 4 h 20"/>
                <a:gd name="T12" fmla="*/ 3 w 15"/>
                <a:gd name="T13" fmla="*/ 2 h 20"/>
                <a:gd name="T14" fmla="*/ 7 w 15"/>
                <a:gd name="T15" fmla="*/ 0 h 20"/>
                <a:gd name="T16" fmla="*/ 11 w 15"/>
                <a:gd name="T17" fmla="*/ 3 h 20"/>
                <a:gd name="T18" fmla="*/ 12 w 15"/>
                <a:gd name="T19" fmla="*/ 5 h 20"/>
                <a:gd name="T20" fmla="*/ 14 w 15"/>
                <a:gd name="T21" fmla="*/ 13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20">
                  <a:moveTo>
                    <a:pt x="14" y="13"/>
                  </a:moveTo>
                  <a:lnTo>
                    <a:pt x="7" y="15"/>
                  </a:lnTo>
                  <a:lnTo>
                    <a:pt x="6" y="19"/>
                  </a:lnTo>
                  <a:lnTo>
                    <a:pt x="0" y="14"/>
                  </a:lnTo>
                  <a:lnTo>
                    <a:pt x="0" y="12"/>
                  </a:lnTo>
                  <a:lnTo>
                    <a:pt x="0" y="4"/>
                  </a:lnTo>
                  <a:lnTo>
                    <a:pt x="3" y="2"/>
                  </a:lnTo>
                  <a:lnTo>
                    <a:pt x="7" y="0"/>
                  </a:lnTo>
                  <a:lnTo>
                    <a:pt x="11" y="3"/>
                  </a:lnTo>
                  <a:lnTo>
                    <a:pt x="12" y="5"/>
                  </a:lnTo>
                  <a:lnTo>
                    <a:pt x="14" y="13"/>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146" name="Freeform 29"/>
            <p:cNvSpPr>
              <a:spLocks/>
            </p:cNvSpPr>
            <p:nvPr/>
          </p:nvSpPr>
          <p:spPr bwMode="auto">
            <a:xfrm>
              <a:off x="1258" y="2831"/>
              <a:ext cx="90" cy="25"/>
            </a:xfrm>
            <a:custGeom>
              <a:avLst/>
              <a:gdLst>
                <a:gd name="T0" fmla="*/ 87 w 90"/>
                <a:gd name="T1" fmla="*/ 24 h 25"/>
                <a:gd name="T2" fmla="*/ 83 w 90"/>
                <a:gd name="T3" fmla="*/ 24 h 25"/>
                <a:gd name="T4" fmla="*/ 81 w 90"/>
                <a:gd name="T5" fmla="*/ 22 h 25"/>
                <a:gd name="T6" fmla="*/ 75 w 90"/>
                <a:gd name="T7" fmla="*/ 18 h 25"/>
                <a:gd name="T8" fmla="*/ 69 w 90"/>
                <a:gd name="T9" fmla="*/ 18 h 25"/>
                <a:gd name="T10" fmla="*/ 55 w 90"/>
                <a:gd name="T11" fmla="*/ 12 h 25"/>
                <a:gd name="T12" fmla="*/ 43 w 90"/>
                <a:gd name="T13" fmla="*/ 10 h 25"/>
                <a:gd name="T14" fmla="*/ 31 w 90"/>
                <a:gd name="T15" fmla="*/ 10 h 25"/>
                <a:gd name="T16" fmla="*/ 20 w 90"/>
                <a:gd name="T17" fmla="*/ 8 h 25"/>
                <a:gd name="T18" fmla="*/ 14 w 90"/>
                <a:gd name="T19" fmla="*/ 12 h 25"/>
                <a:gd name="T20" fmla="*/ 8 w 90"/>
                <a:gd name="T21" fmla="*/ 13 h 25"/>
                <a:gd name="T22" fmla="*/ 5 w 90"/>
                <a:gd name="T23" fmla="*/ 12 h 25"/>
                <a:gd name="T24" fmla="*/ 4 w 90"/>
                <a:gd name="T25" fmla="*/ 13 h 25"/>
                <a:gd name="T26" fmla="*/ 0 w 90"/>
                <a:gd name="T27" fmla="*/ 12 h 25"/>
                <a:gd name="T28" fmla="*/ 1 w 90"/>
                <a:gd name="T29" fmla="*/ 12 h 25"/>
                <a:gd name="T30" fmla="*/ 0 w 90"/>
                <a:gd name="T31" fmla="*/ 11 h 25"/>
                <a:gd name="T32" fmla="*/ 1 w 90"/>
                <a:gd name="T33" fmla="*/ 7 h 25"/>
                <a:gd name="T34" fmla="*/ 2 w 90"/>
                <a:gd name="T35" fmla="*/ 6 h 25"/>
                <a:gd name="T36" fmla="*/ 7 w 90"/>
                <a:gd name="T37" fmla="*/ 6 h 25"/>
                <a:gd name="T38" fmla="*/ 9 w 90"/>
                <a:gd name="T39" fmla="*/ 5 h 25"/>
                <a:gd name="T40" fmla="*/ 17 w 90"/>
                <a:gd name="T41" fmla="*/ 3 h 25"/>
                <a:gd name="T42" fmla="*/ 31 w 90"/>
                <a:gd name="T43" fmla="*/ 1 h 25"/>
                <a:gd name="T44" fmla="*/ 45 w 90"/>
                <a:gd name="T45" fmla="*/ 0 h 25"/>
                <a:gd name="T46" fmla="*/ 58 w 90"/>
                <a:gd name="T47" fmla="*/ 3 h 25"/>
                <a:gd name="T48" fmla="*/ 72 w 90"/>
                <a:gd name="T49" fmla="*/ 10 h 25"/>
                <a:gd name="T50" fmla="*/ 79 w 90"/>
                <a:gd name="T51" fmla="*/ 12 h 25"/>
                <a:gd name="T52" fmla="*/ 82 w 90"/>
                <a:gd name="T53" fmla="*/ 13 h 25"/>
                <a:gd name="T54" fmla="*/ 86 w 90"/>
                <a:gd name="T55" fmla="*/ 14 h 25"/>
                <a:gd name="T56" fmla="*/ 89 w 90"/>
                <a:gd name="T57" fmla="*/ 15 h 25"/>
                <a:gd name="T58" fmla="*/ 89 w 90"/>
                <a:gd name="T59" fmla="*/ 18 h 25"/>
                <a:gd name="T60" fmla="*/ 88 w 90"/>
                <a:gd name="T61" fmla="*/ 21 h 25"/>
                <a:gd name="T62" fmla="*/ 87 w 90"/>
                <a:gd name="T63" fmla="*/ 24 h 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0" h="25">
                  <a:moveTo>
                    <a:pt x="87" y="24"/>
                  </a:moveTo>
                  <a:lnTo>
                    <a:pt x="83" y="24"/>
                  </a:lnTo>
                  <a:lnTo>
                    <a:pt x="81" y="22"/>
                  </a:lnTo>
                  <a:lnTo>
                    <a:pt x="75" y="18"/>
                  </a:lnTo>
                  <a:lnTo>
                    <a:pt x="69" y="18"/>
                  </a:lnTo>
                  <a:lnTo>
                    <a:pt x="55" y="12"/>
                  </a:lnTo>
                  <a:lnTo>
                    <a:pt x="43" y="10"/>
                  </a:lnTo>
                  <a:lnTo>
                    <a:pt x="31" y="10"/>
                  </a:lnTo>
                  <a:lnTo>
                    <a:pt x="20" y="8"/>
                  </a:lnTo>
                  <a:lnTo>
                    <a:pt x="14" y="12"/>
                  </a:lnTo>
                  <a:lnTo>
                    <a:pt x="8" y="13"/>
                  </a:lnTo>
                  <a:lnTo>
                    <a:pt x="5" y="12"/>
                  </a:lnTo>
                  <a:lnTo>
                    <a:pt x="4" y="13"/>
                  </a:lnTo>
                  <a:lnTo>
                    <a:pt x="0" y="12"/>
                  </a:lnTo>
                  <a:lnTo>
                    <a:pt x="1" y="12"/>
                  </a:lnTo>
                  <a:lnTo>
                    <a:pt x="0" y="11"/>
                  </a:lnTo>
                  <a:lnTo>
                    <a:pt x="1" y="7"/>
                  </a:lnTo>
                  <a:lnTo>
                    <a:pt x="2" y="6"/>
                  </a:lnTo>
                  <a:lnTo>
                    <a:pt x="7" y="6"/>
                  </a:lnTo>
                  <a:lnTo>
                    <a:pt x="9" y="5"/>
                  </a:lnTo>
                  <a:lnTo>
                    <a:pt x="17" y="3"/>
                  </a:lnTo>
                  <a:lnTo>
                    <a:pt x="31" y="1"/>
                  </a:lnTo>
                  <a:lnTo>
                    <a:pt x="45" y="0"/>
                  </a:lnTo>
                  <a:lnTo>
                    <a:pt x="58" y="3"/>
                  </a:lnTo>
                  <a:lnTo>
                    <a:pt x="72" y="10"/>
                  </a:lnTo>
                  <a:lnTo>
                    <a:pt x="79" y="12"/>
                  </a:lnTo>
                  <a:lnTo>
                    <a:pt x="82" y="13"/>
                  </a:lnTo>
                  <a:lnTo>
                    <a:pt x="86" y="14"/>
                  </a:lnTo>
                  <a:lnTo>
                    <a:pt x="89" y="15"/>
                  </a:lnTo>
                  <a:lnTo>
                    <a:pt x="89" y="18"/>
                  </a:lnTo>
                  <a:lnTo>
                    <a:pt x="88" y="21"/>
                  </a:lnTo>
                  <a:lnTo>
                    <a:pt x="87" y="24"/>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147" name="Freeform 30"/>
            <p:cNvSpPr>
              <a:spLocks/>
            </p:cNvSpPr>
            <p:nvPr/>
          </p:nvSpPr>
          <p:spPr bwMode="auto">
            <a:xfrm>
              <a:off x="1235" y="2991"/>
              <a:ext cx="19" cy="51"/>
            </a:xfrm>
            <a:custGeom>
              <a:avLst/>
              <a:gdLst>
                <a:gd name="T0" fmla="*/ 18 w 19"/>
                <a:gd name="T1" fmla="*/ 3 h 51"/>
                <a:gd name="T2" fmla="*/ 18 w 19"/>
                <a:gd name="T3" fmla="*/ 1 h 51"/>
                <a:gd name="T4" fmla="*/ 18 w 19"/>
                <a:gd name="T5" fmla="*/ 2 h 51"/>
                <a:gd name="T6" fmla="*/ 7 w 19"/>
                <a:gd name="T7" fmla="*/ 0 h 51"/>
                <a:gd name="T8" fmla="*/ 5 w 19"/>
                <a:gd name="T9" fmla="*/ 1 h 51"/>
                <a:gd name="T10" fmla="*/ 5 w 19"/>
                <a:gd name="T11" fmla="*/ 3 h 51"/>
                <a:gd name="T12" fmla="*/ 1 w 19"/>
                <a:gd name="T13" fmla="*/ 48 h 51"/>
                <a:gd name="T14" fmla="*/ 0 w 19"/>
                <a:gd name="T15" fmla="*/ 49 h 51"/>
                <a:gd name="T16" fmla="*/ 3 w 19"/>
                <a:gd name="T17" fmla="*/ 49 h 51"/>
                <a:gd name="T18" fmla="*/ 14 w 19"/>
                <a:gd name="T19" fmla="*/ 50 h 51"/>
                <a:gd name="T20" fmla="*/ 14 w 19"/>
                <a:gd name="T21" fmla="*/ 50 h 51"/>
                <a:gd name="T22" fmla="*/ 14 w 19"/>
                <a:gd name="T23" fmla="*/ 49 h 51"/>
                <a:gd name="T24" fmla="*/ 18 w 19"/>
                <a:gd name="T25" fmla="*/ 3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 h="51">
                  <a:moveTo>
                    <a:pt x="18" y="3"/>
                  </a:moveTo>
                  <a:lnTo>
                    <a:pt x="18" y="1"/>
                  </a:lnTo>
                  <a:lnTo>
                    <a:pt x="18" y="2"/>
                  </a:lnTo>
                  <a:lnTo>
                    <a:pt x="7" y="0"/>
                  </a:lnTo>
                  <a:lnTo>
                    <a:pt x="5" y="1"/>
                  </a:lnTo>
                  <a:lnTo>
                    <a:pt x="5" y="3"/>
                  </a:lnTo>
                  <a:lnTo>
                    <a:pt x="1" y="48"/>
                  </a:lnTo>
                  <a:lnTo>
                    <a:pt x="0" y="49"/>
                  </a:lnTo>
                  <a:lnTo>
                    <a:pt x="3" y="49"/>
                  </a:lnTo>
                  <a:lnTo>
                    <a:pt x="14" y="50"/>
                  </a:lnTo>
                  <a:lnTo>
                    <a:pt x="14" y="49"/>
                  </a:lnTo>
                  <a:lnTo>
                    <a:pt x="18" y="3"/>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148" name="Freeform 31"/>
            <p:cNvSpPr>
              <a:spLocks/>
            </p:cNvSpPr>
            <p:nvPr/>
          </p:nvSpPr>
          <p:spPr bwMode="auto">
            <a:xfrm>
              <a:off x="1324" y="2999"/>
              <a:ext cx="21" cy="52"/>
            </a:xfrm>
            <a:custGeom>
              <a:avLst/>
              <a:gdLst>
                <a:gd name="T0" fmla="*/ 19 w 21"/>
                <a:gd name="T1" fmla="*/ 5 h 52"/>
                <a:gd name="T2" fmla="*/ 20 w 21"/>
                <a:gd name="T3" fmla="*/ 1 h 52"/>
                <a:gd name="T4" fmla="*/ 18 w 21"/>
                <a:gd name="T5" fmla="*/ 0 h 52"/>
                <a:gd name="T6" fmla="*/ 8 w 21"/>
                <a:gd name="T7" fmla="*/ 0 h 52"/>
                <a:gd name="T8" fmla="*/ 5 w 21"/>
                <a:gd name="T9" fmla="*/ 0 h 52"/>
                <a:gd name="T10" fmla="*/ 4 w 21"/>
                <a:gd name="T11" fmla="*/ 2 h 52"/>
                <a:gd name="T12" fmla="*/ 0 w 21"/>
                <a:gd name="T13" fmla="*/ 48 h 52"/>
                <a:gd name="T14" fmla="*/ 1 w 21"/>
                <a:gd name="T15" fmla="*/ 50 h 52"/>
                <a:gd name="T16" fmla="*/ 3 w 21"/>
                <a:gd name="T17" fmla="*/ 51 h 52"/>
                <a:gd name="T18" fmla="*/ 13 w 21"/>
                <a:gd name="T19" fmla="*/ 51 h 52"/>
                <a:gd name="T20" fmla="*/ 15 w 21"/>
                <a:gd name="T21" fmla="*/ 51 h 52"/>
                <a:gd name="T22" fmla="*/ 15 w 21"/>
                <a:gd name="T23" fmla="*/ 51 h 52"/>
                <a:gd name="T24" fmla="*/ 19 w 21"/>
                <a:gd name="T25" fmla="*/ 5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 h="52">
                  <a:moveTo>
                    <a:pt x="19" y="5"/>
                  </a:moveTo>
                  <a:lnTo>
                    <a:pt x="20" y="1"/>
                  </a:lnTo>
                  <a:lnTo>
                    <a:pt x="18" y="0"/>
                  </a:lnTo>
                  <a:lnTo>
                    <a:pt x="8" y="0"/>
                  </a:lnTo>
                  <a:lnTo>
                    <a:pt x="5" y="0"/>
                  </a:lnTo>
                  <a:lnTo>
                    <a:pt x="4" y="2"/>
                  </a:lnTo>
                  <a:lnTo>
                    <a:pt x="0" y="48"/>
                  </a:lnTo>
                  <a:lnTo>
                    <a:pt x="1" y="50"/>
                  </a:lnTo>
                  <a:lnTo>
                    <a:pt x="3" y="51"/>
                  </a:lnTo>
                  <a:lnTo>
                    <a:pt x="13" y="51"/>
                  </a:lnTo>
                  <a:lnTo>
                    <a:pt x="15" y="51"/>
                  </a:lnTo>
                  <a:lnTo>
                    <a:pt x="19" y="5"/>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149" name="Freeform 32"/>
            <p:cNvSpPr>
              <a:spLocks/>
            </p:cNvSpPr>
            <p:nvPr/>
          </p:nvSpPr>
          <p:spPr bwMode="auto">
            <a:xfrm>
              <a:off x="1244" y="2861"/>
              <a:ext cx="18" cy="52"/>
            </a:xfrm>
            <a:custGeom>
              <a:avLst/>
              <a:gdLst>
                <a:gd name="T0" fmla="*/ 17 w 18"/>
                <a:gd name="T1" fmla="*/ 5 h 52"/>
                <a:gd name="T2" fmla="*/ 17 w 18"/>
                <a:gd name="T3" fmla="*/ 2 h 52"/>
                <a:gd name="T4" fmla="*/ 15 w 18"/>
                <a:gd name="T5" fmla="*/ 1 h 52"/>
                <a:gd name="T6" fmla="*/ 5 w 18"/>
                <a:gd name="T7" fmla="*/ 0 h 52"/>
                <a:gd name="T8" fmla="*/ 4 w 18"/>
                <a:gd name="T9" fmla="*/ 0 h 52"/>
                <a:gd name="T10" fmla="*/ 4 w 18"/>
                <a:gd name="T11" fmla="*/ 3 h 52"/>
                <a:gd name="T12" fmla="*/ 1 w 18"/>
                <a:gd name="T13" fmla="*/ 47 h 52"/>
                <a:gd name="T14" fmla="*/ 0 w 18"/>
                <a:gd name="T15" fmla="*/ 49 h 52"/>
                <a:gd name="T16" fmla="*/ 2 w 18"/>
                <a:gd name="T17" fmla="*/ 50 h 52"/>
                <a:gd name="T18" fmla="*/ 12 w 18"/>
                <a:gd name="T19" fmla="*/ 51 h 52"/>
                <a:gd name="T20" fmla="*/ 14 w 18"/>
                <a:gd name="T21" fmla="*/ 51 h 52"/>
                <a:gd name="T22" fmla="*/ 14 w 18"/>
                <a:gd name="T23" fmla="*/ 49 h 52"/>
                <a:gd name="T24" fmla="*/ 17 w 18"/>
                <a:gd name="T25" fmla="*/ 5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52">
                  <a:moveTo>
                    <a:pt x="17" y="5"/>
                  </a:moveTo>
                  <a:lnTo>
                    <a:pt x="17" y="2"/>
                  </a:lnTo>
                  <a:lnTo>
                    <a:pt x="15" y="1"/>
                  </a:lnTo>
                  <a:lnTo>
                    <a:pt x="5" y="0"/>
                  </a:lnTo>
                  <a:lnTo>
                    <a:pt x="4" y="0"/>
                  </a:lnTo>
                  <a:lnTo>
                    <a:pt x="4" y="3"/>
                  </a:lnTo>
                  <a:lnTo>
                    <a:pt x="1" y="47"/>
                  </a:lnTo>
                  <a:lnTo>
                    <a:pt x="0" y="49"/>
                  </a:lnTo>
                  <a:lnTo>
                    <a:pt x="2" y="50"/>
                  </a:lnTo>
                  <a:lnTo>
                    <a:pt x="12" y="51"/>
                  </a:lnTo>
                  <a:lnTo>
                    <a:pt x="14" y="51"/>
                  </a:lnTo>
                  <a:lnTo>
                    <a:pt x="14" y="49"/>
                  </a:lnTo>
                  <a:lnTo>
                    <a:pt x="17" y="5"/>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150" name="Freeform 33"/>
            <p:cNvSpPr>
              <a:spLocks/>
            </p:cNvSpPr>
            <p:nvPr/>
          </p:nvSpPr>
          <p:spPr bwMode="auto">
            <a:xfrm>
              <a:off x="1336" y="2868"/>
              <a:ext cx="19" cy="54"/>
            </a:xfrm>
            <a:custGeom>
              <a:avLst/>
              <a:gdLst>
                <a:gd name="T0" fmla="*/ 18 w 19"/>
                <a:gd name="T1" fmla="*/ 5 h 54"/>
                <a:gd name="T2" fmla="*/ 17 w 19"/>
                <a:gd name="T3" fmla="*/ 4 h 54"/>
                <a:gd name="T4" fmla="*/ 15 w 19"/>
                <a:gd name="T5" fmla="*/ 1 h 54"/>
                <a:gd name="T6" fmla="*/ 5 w 19"/>
                <a:gd name="T7" fmla="*/ 0 h 54"/>
                <a:gd name="T8" fmla="*/ 3 w 19"/>
                <a:gd name="T9" fmla="*/ 2 h 54"/>
                <a:gd name="T10" fmla="*/ 3 w 19"/>
                <a:gd name="T11" fmla="*/ 3 h 54"/>
                <a:gd name="T12" fmla="*/ 0 w 19"/>
                <a:gd name="T13" fmla="*/ 49 h 54"/>
                <a:gd name="T14" fmla="*/ 0 w 19"/>
                <a:gd name="T15" fmla="*/ 50 h 54"/>
                <a:gd name="T16" fmla="*/ 3 w 19"/>
                <a:gd name="T17" fmla="*/ 51 h 54"/>
                <a:gd name="T18" fmla="*/ 12 w 19"/>
                <a:gd name="T19" fmla="*/ 51 h 54"/>
                <a:gd name="T20" fmla="*/ 13 w 19"/>
                <a:gd name="T21" fmla="*/ 53 h 54"/>
                <a:gd name="T22" fmla="*/ 15 w 19"/>
                <a:gd name="T23" fmla="*/ 50 h 54"/>
                <a:gd name="T24" fmla="*/ 18 w 19"/>
                <a:gd name="T25" fmla="*/ 5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 h="54">
                  <a:moveTo>
                    <a:pt x="18" y="5"/>
                  </a:moveTo>
                  <a:lnTo>
                    <a:pt x="17" y="4"/>
                  </a:lnTo>
                  <a:lnTo>
                    <a:pt x="15" y="1"/>
                  </a:lnTo>
                  <a:lnTo>
                    <a:pt x="5" y="0"/>
                  </a:lnTo>
                  <a:lnTo>
                    <a:pt x="3" y="2"/>
                  </a:lnTo>
                  <a:lnTo>
                    <a:pt x="3" y="3"/>
                  </a:lnTo>
                  <a:lnTo>
                    <a:pt x="0" y="49"/>
                  </a:lnTo>
                  <a:lnTo>
                    <a:pt x="0" y="50"/>
                  </a:lnTo>
                  <a:lnTo>
                    <a:pt x="3" y="51"/>
                  </a:lnTo>
                  <a:lnTo>
                    <a:pt x="12" y="51"/>
                  </a:lnTo>
                  <a:lnTo>
                    <a:pt x="13" y="53"/>
                  </a:lnTo>
                  <a:lnTo>
                    <a:pt x="15" y="50"/>
                  </a:lnTo>
                  <a:lnTo>
                    <a:pt x="18" y="5"/>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151" name="Freeform 34"/>
            <p:cNvSpPr>
              <a:spLocks/>
            </p:cNvSpPr>
            <p:nvPr/>
          </p:nvSpPr>
          <p:spPr bwMode="auto">
            <a:xfrm>
              <a:off x="1240" y="2840"/>
              <a:ext cx="111" cy="228"/>
            </a:xfrm>
            <a:custGeom>
              <a:avLst/>
              <a:gdLst>
                <a:gd name="T0" fmla="*/ 62 w 111"/>
                <a:gd name="T1" fmla="*/ 1 h 228"/>
                <a:gd name="T2" fmla="*/ 50 w 111"/>
                <a:gd name="T3" fmla="*/ 0 h 228"/>
                <a:gd name="T4" fmla="*/ 40 w 111"/>
                <a:gd name="T5" fmla="*/ 0 h 228"/>
                <a:gd name="T6" fmla="*/ 34 w 111"/>
                <a:gd name="T7" fmla="*/ 3 h 228"/>
                <a:gd name="T8" fmla="*/ 29 w 111"/>
                <a:gd name="T9" fmla="*/ 5 h 228"/>
                <a:gd name="T10" fmla="*/ 24 w 111"/>
                <a:gd name="T11" fmla="*/ 5 h 228"/>
                <a:gd name="T12" fmla="*/ 18 w 111"/>
                <a:gd name="T13" fmla="*/ 7 h 228"/>
                <a:gd name="T14" fmla="*/ 17 w 111"/>
                <a:gd name="T15" fmla="*/ 12 h 228"/>
                <a:gd name="T16" fmla="*/ 15 w 111"/>
                <a:gd name="T17" fmla="*/ 15 h 228"/>
                <a:gd name="T18" fmla="*/ 12 w 111"/>
                <a:gd name="T19" fmla="*/ 18 h 228"/>
                <a:gd name="T20" fmla="*/ 11 w 111"/>
                <a:gd name="T21" fmla="*/ 27 h 228"/>
                <a:gd name="T22" fmla="*/ 11 w 111"/>
                <a:gd name="T23" fmla="*/ 37 h 228"/>
                <a:gd name="T24" fmla="*/ 8 w 111"/>
                <a:gd name="T25" fmla="*/ 48 h 228"/>
                <a:gd name="T26" fmla="*/ 9 w 111"/>
                <a:gd name="T27" fmla="*/ 61 h 228"/>
                <a:gd name="T28" fmla="*/ 8 w 111"/>
                <a:gd name="T29" fmla="*/ 71 h 228"/>
                <a:gd name="T30" fmla="*/ 9 w 111"/>
                <a:gd name="T31" fmla="*/ 77 h 228"/>
                <a:gd name="T32" fmla="*/ 9 w 111"/>
                <a:gd name="T33" fmla="*/ 81 h 228"/>
                <a:gd name="T34" fmla="*/ 11 w 111"/>
                <a:gd name="T35" fmla="*/ 83 h 228"/>
                <a:gd name="T36" fmla="*/ 8 w 111"/>
                <a:gd name="T37" fmla="*/ 141 h 228"/>
                <a:gd name="T38" fmla="*/ 6 w 111"/>
                <a:gd name="T39" fmla="*/ 143 h 228"/>
                <a:gd name="T40" fmla="*/ 4 w 111"/>
                <a:gd name="T41" fmla="*/ 150 h 228"/>
                <a:gd name="T42" fmla="*/ 4 w 111"/>
                <a:gd name="T43" fmla="*/ 160 h 228"/>
                <a:gd name="T44" fmla="*/ 0 w 111"/>
                <a:gd name="T45" fmla="*/ 173 h 228"/>
                <a:gd name="T46" fmla="*/ 0 w 111"/>
                <a:gd name="T47" fmla="*/ 187 h 228"/>
                <a:gd name="T48" fmla="*/ 1 w 111"/>
                <a:gd name="T49" fmla="*/ 196 h 228"/>
                <a:gd name="T50" fmla="*/ 1 w 111"/>
                <a:gd name="T51" fmla="*/ 203 h 228"/>
                <a:gd name="T52" fmla="*/ 3 w 111"/>
                <a:gd name="T53" fmla="*/ 207 h 228"/>
                <a:gd name="T54" fmla="*/ 3 w 111"/>
                <a:gd name="T55" fmla="*/ 213 h 228"/>
                <a:gd name="T56" fmla="*/ 3 w 111"/>
                <a:gd name="T57" fmla="*/ 218 h 228"/>
                <a:gd name="T58" fmla="*/ 8 w 111"/>
                <a:gd name="T59" fmla="*/ 220 h 228"/>
                <a:gd name="T60" fmla="*/ 81 w 111"/>
                <a:gd name="T61" fmla="*/ 227 h 228"/>
                <a:gd name="T62" fmla="*/ 86 w 111"/>
                <a:gd name="T63" fmla="*/ 227 h 228"/>
                <a:gd name="T64" fmla="*/ 89 w 111"/>
                <a:gd name="T65" fmla="*/ 223 h 228"/>
                <a:gd name="T66" fmla="*/ 91 w 111"/>
                <a:gd name="T67" fmla="*/ 215 h 228"/>
                <a:gd name="T68" fmla="*/ 92 w 111"/>
                <a:gd name="T69" fmla="*/ 212 h 228"/>
                <a:gd name="T70" fmla="*/ 92 w 111"/>
                <a:gd name="T71" fmla="*/ 208 h 228"/>
                <a:gd name="T72" fmla="*/ 93 w 111"/>
                <a:gd name="T73" fmla="*/ 205 h 228"/>
                <a:gd name="T74" fmla="*/ 95 w 111"/>
                <a:gd name="T75" fmla="*/ 193 h 228"/>
                <a:gd name="T76" fmla="*/ 95 w 111"/>
                <a:gd name="T77" fmla="*/ 181 h 228"/>
                <a:gd name="T78" fmla="*/ 96 w 111"/>
                <a:gd name="T79" fmla="*/ 169 h 228"/>
                <a:gd name="T80" fmla="*/ 99 w 111"/>
                <a:gd name="T81" fmla="*/ 159 h 228"/>
                <a:gd name="T82" fmla="*/ 97 w 111"/>
                <a:gd name="T83" fmla="*/ 150 h 228"/>
                <a:gd name="T84" fmla="*/ 96 w 111"/>
                <a:gd name="T85" fmla="*/ 148 h 228"/>
                <a:gd name="T86" fmla="*/ 99 w 111"/>
                <a:gd name="T87" fmla="*/ 90 h 228"/>
                <a:gd name="T88" fmla="*/ 102 w 111"/>
                <a:gd name="T89" fmla="*/ 88 h 228"/>
                <a:gd name="T90" fmla="*/ 102 w 111"/>
                <a:gd name="T91" fmla="*/ 87 h 228"/>
                <a:gd name="T92" fmla="*/ 103 w 111"/>
                <a:gd name="T93" fmla="*/ 85 h 228"/>
                <a:gd name="T94" fmla="*/ 106 w 111"/>
                <a:gd name="T95" fmla="*/ 82 h 228"/>
                <a:gd name="T96" fmla="*/ 106 w 111"/>
                <a:gd name="T97" fmla="*/ 71 h 228"/>
                <a:gd name="T98" fmla="*/ 107 w 111"/>
                <a:gd name="T99" fmla="*/ 56 h 228"/>
                <a:gd name="T100" fmla="*/ 108 w 111"/>
                <a:gd name="T101" fmla="*/ 46 h 228"/>
                <a:gd name="T102" fmla="*/ 110 w 111"/>
                <a:gd name="T103" fmla="*/ 35 h 228"/>
                <a:gd name="T104" fmla="*/ 108 w 111"/>
                <a:gd name="T105" fmla="*/ 28 h 228"/>
                <a:gd name="T106" fmla="*/ 107 w 111"/>
                <a:gd name="T107" fmla="*/ 25 h 228"/>
                <a:gd name="T108" fmla="*/ 106 w 111"/>
                <a:gd name="T109" fmla="*/ 20 h 228"/>
                <a:gd name="T110" fmla="*/ 106 w 111"/>
                <a:gd name="T111" fmla="*/ 15 h 228"/>
                <a:gd name="T112" fmla="*/ 100 w 111"/>
                <a:gd name="T113" fmla="*/ 13 h 228"/>
                <a:gd name="T114" fmla="*/ 92 w 111"/>
                <a:gd name="T115" fmla="*/ 10 h 228"/>
                <a:gd name="T116" fmla="*/ 91 w 111"/>
                <a:gd name="T117" fmla="*/ 9 h 228"/>
                <a:gd name="T118" fmla="*/ 84 w 111"/>
                <a:gd name="T119" fmla="*/ 4 h 228"/>
                <a:gd name="T120" fmla="*/ 73 w 111"/>
                <a:gd name="T121" fmla="*/ 3 h 228"/>
                <a:gd name="T122" fmla="*/ 62 w 111"/>
                <a:gd name="T123" fmla="*/ 1 h 22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1" h="228">
                  <a:moveTo>
                    <a:pt x="62" y="1"/>
                  </a:moveTo>
                  <a:lnTo>
                    <a:pt x="50" y="0"/>
                  </a:lnTo>
                  <a:lnTo>
                    <a:pt x="40" y="0"/>
                  </a:lnTo>
                  <a:lnTo>
                    <a:pt x="34" y="3"/>
                  </a:lnTo>
                  <a:lnTo>
                    <a:pt x="29" y="5"/>
                  </a:lnTo>
                  <a:lnTo>
                    <a:pt x="24" y="5"/>
                  </a:lnTo>
                  <a:lnTo>
                    <a:pt x="18" y="7"/>
                  </a:lnTo>
                  <a:lnTo>
                    <a:pt x="17" y="12"/>
                  </a:lnTo>
                  <a:lnTo>
                    <a:pt x="15" y="15"/>
                  </a:lnTo>
                  <a:lnTo>
                    <a:pt x="12" y="18"/>
                  </a:lnTo>
                  <a:lnTo>
                    <a:pt x="11" y="27"/>
                  </a:lnTo>
                  <a:lnTo>
                    <a:pt x="11" y="37"/>
                  </a:lnTo>
                  <a:lnTo>
                    <a:pt x="8" y="48"/>
                  </a:lnTo>
                  <a:lnTo>
                    <a:pt x="9" y="61"/>
                  </a:lnTo>
                  <a:lnTo>
                    <a:pt x="8" y="71"/>
                  </a:lnTo>
                  <a:lnTo>
                    <a:pt x="9" y="77"/>
                  </a:lnTo>
                  <a:lnTo>
                    <a:pt x="9" y="81"/>
                  </a:lnTo>
                  <a:lnTo>
                    <a:pt x="11" y="83"/>
                  </a:lnTo>
                  <a:lnTo>
                    <a:pt x="8" y="141"/>
                  </a:lnTo>
                  <a:lnTo>
                    <a:pt x="6" y="143"/>
                  </a:lnTo>
                  <a:lnTo>
                    <a:pt x="4" y="150"/>
                  </a:lnTo>
                  <a:lnTo>
                    <a:pt x="4" y="160"/>
                  </a:lnTo>
                  <a:lnTo>
                    <a:pt x="0" y="173"/>
                  </a:lnTo>
                  <a:lnTo>
                    <a:pt x="0" y="187"/>
                  </a:lnTo>
                  <a:lnTo>
                    <a:pt x="1" y="196"/>
                  </a:lnTo>
                  <a:lnTo>
                    <a:pt x="1" y="203"/>
                  </a:lnTo>
                  <a:lnTo>
                    <a:pt x="3" y="207"/>
                  </a:lnTo>
                  <a:lnTo>
                    <a:pt x="3" y="213"/>
                  </a:lnTo>
                  <a:lnTo>
                    <a:pt x="3" y="218"/>
                  </a:lnTo>
                  <a:lnTo>
                    <a:pt x="8" y="220"/>
                  </a:lnTo>
                  <a:lnTo>
                    <a:pt x="81" y="227"/>
                  </a:lnTo>
                  <a:lnTo>
                    <a:pt x="86" y="227"/>
                  </a:lnTo>
                  <a:lnTo>
                    <a:pt x="89" y="223"/>
                  </a:lnTo>
                  <a:lnTo>
                    <a:pt x="91" y="215"/>
                  </a:lnTo>
                  <a:lnTo>
                    <a:pt x="92" y="212"/>
                  </a:lnTo>
                  <a:lnTo>
                    <a:pt x="92" y="208"/>
                  </a:lnTo>
                  <a:lnTo>
                    <a:pt x="93" y="205"/>
                  </a:lnTo>
                  <a:lnTo>
                    <a:pt x="95" y="193"/>
                  </a:lnTo>
                  <a:lnTo>
                    <a:pt x="95" y="181"/>
                  </a:lnTo>
                  <a:lnTo>
                    <a:pt x="96" y="169"/>
                  </a:lnTo>
                  <a:lnTo>
                    <a:pt x="99" y="159"/>
                  </a:lnTo>
                  <a:lnTo>
                    <a:pt x="97" y="150"/>
                  </a:lnTo>
                  <a:lnTo>
                    <a:pt x="96" y="148"/>
                  </a:lnTo>
                  <a:lnTo>
                    <a:pt x="99" y="90"/>
                  </a:lnTo>
                  <a:lnTo>
                    <a:pt x="102" y="88"/>
                  </a:lnTo>
                  <a:lnTo>
                    <a:pt x="102" y="87"/>
                  </a:lnTo>
                  <a:lnTo>
                    <a:pt x="103" y="85"/>
                  </a:lnTo>
                  <a:lnTo>
                    <a:pt x="106" y="82"/>
                  </a:lnTo>
                  <a:lnTo>
                    <a:pt x="106" y="71"/>
                  </a:lnTo>
                  <a:lnTo>
                    <a:pt x="107" y="56"/>
                  </a:lnTo>
                  <a:lnTo>
                    <a:pt x="108" y="46"/>
                  </a:lnTo>
                  <a:lnTo>
                    <a:pt x="110" y="35"/>
                  </a:lnTo>
                  <a:lnTo>
                    <a:pt x="108" y="28"/>
                  </a:lnTo>
                  <a:lnTo>
                    <a:pt x="107" y="25"/>
                  </a:lnTo>
                  <a:lnTo>
                    <a:pt x="106" y="20"/>
                  </a:lnTo>
                  <a:lnTo>
                    <a:pt x="106" y="15"/>
                  </a:lnTo>
                  <a:lnTo>
                    <a:pt x="100" y="13"/>
                  </a:lnTo>
                  <a:lnTo>
                    <a:pt x="92" y="10"/>
                  </a:lnTo>
                  <a:lnTo>
                    <a:pt x="91" y="9"/>
                  </a:lnTo>
                  <a:lnTo>
                    <a:pt x="84" y="4"/>
                  </a:lnTo>
                  <a:lnTo>
                    <a:pt x="73" y="3"/>
                  </a:lnTo>
                  <a:lnTo>
                    <a:pt x="62" y="1"/>
                  </a:lnTo>
                </a:path>
              </a:pathLst>
            </a:custGeom>
            <a:solidFill>
              <a:srgbClr val="618FFD"/>
            </a:solidFill>
            <a:ln w="12700" cap="rnd">
              <a:noFill/>
              <a:round/>
              <a:headEnd/>
              <a:tailEnd/>
            </a:ln>
            <a:effectLst/>
          </p:spPr>
          <p:txBody>
            <a:bodyPr/>
            <a:lstStyle/>
            <a:p>
              <a:endParaRPr lang="en-US"/>
            </a:p>
          </p:txBody>
        </p:sp>
        <p:sp>
          <p:nvSpPr>
            <p:cNvPr id="79152" name="Freeform 35"/>
            <p:cNvSpPr>
              <a:spLocks/>
            </p:cNvSpPr>
            <p:nvPr/>
          </p:nvSpPr>
          <p:spPr bwMode="auto">
            <a:xfrm>
              <a:off x="1244" y="3063"/>
              <a:ext cx="83" cy="17"/>
            </a:xfrm>
            <a:custGeom>
              <a:avLst/>
              <a:gdLst>
                <a:gd name="T0" fmla="*/ 81 w 83"/>
                <a:gd name="T1" fmla="*/ 12 h 17"/>
                <a:gd name="T2" fmla="*/ 82 w 83"/>
                <a:gd name="T3" fmla="*/ 10 h 17"/>
                <a:gd name="T4" fmla="*/ 79 w 83"/>
                <a:gd name="T5" fmla="*/ 9 h 17"/>
                <a:gd name="T6" fmla="*/ 2 w 83"/>
                <a:gd name="T7" fmla="*/ 0 h 17"/>
                <a:gd name="T8" fmla="*/ 3 w 83"/>
                <a:gd name="T9" fmla="*/ 2 h 17"/>
                <a:gd name="T10" fmla="*/ 0 w 83"/>
                <a:gd name="T11" fmla="*/ 4 h 17"/>
                <a:gd name="T12" fmla="*/ 2 w 83"/>
                <a:gd name="T13" fmla="*/ 7 h 17"/>
                <a:gd name="T14" fmla="*/ 3 w 83"/>
                <a:gd name="T15" fmla="*/ 6 h 17"/>
                <a:gd name="T16" fmla="*/ 79 w 83"/>
                <a:gd name="T17" fmla="*/ 13 h 17"/>
                <a:gd name="T18" fmla="*/ 81 w 83"/>
                <a:gd name="T19" fmla="*/ 16 h 17"/>
                <a:gd name="T20" fmla="*/ 81 w 83"/>
                <a:gd name="T21" fmla="*/ 12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3" h="17">
                  <a:moveTo>
                    <a:pt x="81" y="12"/>
                  </a:moveTo>
                  <a:lnTo>
                    <a:pt x="82" y="10"/>
                  </a:lnTo>
                  <a:lnTo>
                    <a:pt x="79" y="9"/>
                  </a:lnTo>
                  <a:lnTo>
                    <a:pt x="2" y="0"/>
                  </a:lnTo>
                  <a:lnTo>
                    <a:pt x="3" y="2"/>
                  </a:lnTo>
                  <a:lnTo>
                    <a:pt x="0" y="4"/>
                  </a:lnTo>
                  <a:lnTo>
                    <a:pt x="2" y="7"/>
                  </a:lnTo>
                  <a:lnTo>
                    <a:pt x="3" y="6"/>
                  </a:lnTo>
                  <a:lnTo>
                    <a:pt x="79" y="13"/>
                  </a:lnTo>
                  <a:lnTo>
                    <a:pt x="81" y="16"/>
                  </a:lnTo>
                  <a:lnTo>
                    <a:pt x="81" y="12"/>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153" name="Freeform 36"/>
            <p:cNvSpPr>
              <a:spLocks/>
            </p:cNvSpPr>
            <p:nvPr/>
          </p:nvSpPr>
          <p:spPr bwMode="auto">
            <a:xfrm>
              <a:off x="1251" y="2851"/>
              <a:ext cx="15" cy="56"/>
            </a:xfrm>
            <a:custGeom>
              <a:avLst/>
              <a:gdLst>
                <a:gd name="T0" fmla="*/ 14 w 15"/>
                <a:gd name="T1" fmla="*/ 0 h 56"/>
                <a:gd name="T2" fmla="*/ 0 w 15"/>
                <a:gd name="T3" fmla="*/ 55 h 56"/>
                <a:gd name="T4" fmla="*/ 14 w 15"/>
                <a:gd name="T5" fmla="*/ 0 h 56"/>
                <a:gd name="T6" fmla="*/ 0 60000 65536"/>
                <a:gd name="T7" fmla="*/ 0 60000 65536"/>
                <a:gd name="T8" fmla="*/ 0 60000 65536"/>
              </a:gdLst>
              <a:ahLst/>
              <a:cxnLst>
                <a:cxn ang="T6">
                  <a:pos x="T0" y="T1"/>
                </a:cxn>
                <a:cxn ang="T7">
                  <a:pos x="T2" y="T3"/>
                </a:cxn>
                <a:cxn ang="T8">
                  <a:pos x="T4" y="T5"/>
                </a:cxn>
              </a:cxnLst>
              <a:rect l="0" t="0" r="r" b="b"/>
              <a:pathLst>
                <a:path w="15" h="56">
                  <a:moveTo>
                    <a:pt x="14" y="0"/>
                  </a:moveTo>
                  <a:lnTo>
                    <a:pt x="0" y="55"/>
                  </a:lnTo>
                  <a:lnTo>
                    <a:pt x="14" y="0"/>
                  </a:lnTo>
                </a:path>
              </a:pathLst>
            </a:custGeom>
            <a:solidFill>
              <a:srgbClr val="FFBFBF"/>
            </a:solidFill>
            <a:ln w="12700" cap="rnd">
              <a:noFill/>
              <a:round/>
              <a:headEnd/>
              <a:tailEnd/>
            </a:ln>
            <a:effectLst/>
          </p:spPr>
          <p:txBody>
            <a:bodyPr/>
            <a:lstStyle/>
            <a:p>
              <a:endParaRPr lang="en-US"/>
            </a:p>
          </p:txBody>
        </p:sp>
        <p:sp>
          <p:nvSpPr>
            <p:cNvPr id="79154" name="Freeform 37"/>
            <p:cNvSpPr>
              <a:spLocks/>
            </p:cNvSpPr>
            <p:nvPr/>
          </p:nvSpPr>
          <p:spPr bwMode="auto">
            <a:xfrm>
              <a:off x="1331" y="2859"/>
              <a:ext cx="15" cy="56"/>
            </a:xfrm>
            <a:custGeom>
              <a:avLst/>
              <a:gdLst>
                <a:gd name="T0" fmla="*/ 14 w 15"/>
                <a:gd name="T1" fmla="*/ 0 h 56"/>
                <a:gd name="T2" fmla="*/ 0 w 15"/>
                <a:gd name="T3" fmla="*/ 55 h 56"/>
                <a:gd name="T4" fmla="*/ 14 w 15"/>
                <a:gd name="T5" fmla="*/ 0 h 56"/>
                <a:gd name="T6" fmla="*/ 0 60000 65536"/>
                <a:gd name="T7" fmla="*/ 0 60000 65536"/>
                <a:gd name="T8" fmla="*/ 0 60000 65536"/>
              </a:gdLst>
              <a:ahLst/>
              <a:cxnLst>
                <a:cxn ang="T6">
                  <a:pos x="T0" y="T1"/>
                </a:cxn>
                <a:cxn ang="T7">
                  <a:pos x="T2" y="T3"/>
                </a:cxn>
                <a:cxn ang="T8">
                  <a:pos x="T4" y="T5"/>
                </a:cxn>
              </a:cxnLst>
              <a:rect l="0" t="0" r="r" b="b"/>
              <a:pathLst>
                <a:path w="15" h="56">
                  <a:moveTo>
                    <a:pt x="14" y="0"/>
                  </a:moveTo>
                  <a:lnTo>
                    <a:pt x="0" y="55"/>
                  </a:lnTo>
                  <a:lnTo>
                    <a:pt x="14" y="0"/>
                  </a:lnTo>
                </a:path>
              </a:pathLst>
            </a:custGeom>
            <a:solidFill>
              <a:srgbClr val="FFBFBF"/>
            </a:solidFill>
            <a:ln w="12700" cap="rnd">
              <a:noFill/>
              <a:round/>
              <a:headEnd/>
              <a:tailEnd/>
            </a:ln>
            <a:effectLst/>
          </p:spPr>
          <p:txBody>
            <a:bodyPr/>
            <a:lstStyle/>
            <a:p>
              <a:endParaRPr lang="en-US"/>
            </a:p>
          </p:txBody>
        </p:sp>
        <p:sp>
          <p:nvSpPr>
            <p:cNvPr id="79155" name="Freeform 38"/>
            <p:cNvSpPr>
              <a:spLocks/>
            </p:cNvSpPr>
            <p:nvPr/>
          </p:nvSpPr>
          <p:spPr bwMode="auto">
            <a:xfrm>
              <a:off x="1331" y="2859"/>
              <a:ext cx="15" cy="56"/>
            </a:xfrm>
            <a:custGeom>
              <a:avLst/>
              <a:gdLst>
                <a:gd name="T0" fmla="*/ 4 w 15"/>
                <a:gd name="T1" fmla="*/ 0 h 56"/>
                <a:gd name="T2" fmla="*/ 14 w 15"/>
                <a:gd name="T3" fmla="*/ 0 h 56"/>
                <a:gd name="T4" fmla="*/ 6 w 15"/>
                <a:gd name="T5" fmla="*/ 55 h 56"/>
                <a:gd name="T6" fmla="*/ 0 w 15"/>
                <a:gd name="T7" fmla="*/ 55 h 56"/>
                <a:gd name="T8" fmla="*/ 4 w 15"/>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6">
                  <a:moveTo>
                    <a:pt x="4" y="0"/>
                  </a:moveTo>
                  <a:lnTo>
                    <a:pt x="14" y="0"/>
                  </a:lnTo>
                  <a:lnTo>
                    <a:pt x="6" y="55"/>
                  </a:lnTo>
                  <a:lnTo>
                    <a:pt x="0" y="55"/>
                  </a:lnTo>
                  <a:lnTo>
                    <a:pt x="4" y="0"/>
                  </a:lnTo>
                </a:path>
              </a:pathLst>
            </a:custGeom>
            <a:solidFill>
              <a:srgbClr val="FF4040"/>
            </a:solidFill>
            <a:ln w="12700" cap="rnd">
              <a:noFill/>
              <a:round/>
              <a:headEnd/>
              <a:tailEnd/>
            </a:ln>
            <a:effectLst/>
          </p:spPr>
          <p:txBody>
            <a:bodyPr/>
            <a:lstStyle/>
            <a:p>
              <a:endParaRPr lang="en-US"/>
            </a:p>
          </p:txBody>
        </p:sp>
        <p:sp>
          <p:nvSpPr>
            <p:cNvPr id="79156" name="Freeform 39"/>
            <p:cNvSpPr>
              <a:spLocks/>
            </p:cNvSpPr>
            <p:nvPr/>
          </p:nvSpPr>
          <p:spPr bwMode="auto">
            <a:xfrm>
              <a:off x="1252" y="2844"/>
              <a:ext cx="29" cy="89"/>
            </a:xfrm>
            <a:custGeom>
              <a:avLst/>
              <a:gdLst>
                <a:gd name="T0" fmla="*/ 13 w 29"/>
                <a:gd name="T1" fmla="*/ 1 h 89"/>
                <a:gd name="T2" fmla="*/ 10 w 29"/>
                <a:gd name="T3" fmla="*/ 0 h 89"/>
                <a:gd name="T4" fmla="*/ 9 w 29"/>
                <a:gd name="T5" fmla="*/ 0 h 89"/>
                <a:gd name="T6" fmla="*/ 6 w 29"/>
                <a:gd name="T7" fmla="*/ 2 h 89"/>
                <a:gd name="T8" fmla="*/ 7 w 29"/>
                <a:gd name="T9" fmla="*/ 4 h 89"/>
                <a:gd name="T10" fmla="*/ 0 w 29"/>
                <a:gd name="T11" fmla="*/ 82 h 89"/>
                <a:gd name="T12" fmla="*/ 1 w 29"/>
                <a:gd name="T13" fmla="*/ 87 h 89"/>
                <a:gd name="T14" fmla="*/ 5 w 29"/>
                <a:gd name="T15" fmla="*/ 87 h 89"/>
                <a:gd name="T16" fmla="*/ 15 w 29"/>
                <a:gd name="T17" fmla="*/ 88 h 89"/>
                <a:gd name="T18" fmla="*/ 18 w 29"/>
                <a:gd name="T19" fmla="*/ 87 h 89"/>
                <a:gd name="T20" fmla="*/ 21 w 29"/>
                <a:gd name="T21" fmla="*/ 82 h 89"/>
                <a:gd name="T22" fmla="*/ 28 w 29"/>
                <a:gd name="T23" fmla="*/ 9 h 89"/>
                <a:gd name="T24" fmla="*/ 25 w 29"/>
                <a:gd name="T25" fmla="*/ 2 h 89"/>
                <a:gd name="T26" fmla="*/ 21 w 29"/>
                <a:gd name="T27" fmla="*/ 0 h 89"/>
                <a:gd name="T28" fmla="*/ 13 w 29"/>
                <a:gd name="T29" fmla="*/ 1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9" h="89">
                  <a:moveTo>
                    <a:pt x="13" y="1"/>
                  </a:moveTo>
                  <a:lnTo>
                    <a:pt x="10" y="0"/>
                  </a:lnTo>
                  <a:lnTo>
                    <a:pt x="9" y="0"/>
                  </a:lnTo>
                  <a:lnTo>
                    <a:pt x="6" y="2"/>
                  </a:lnTo>
                  <a:lnTo>
                    <a:pt x="7" y="4"/>
                  </a:lnTo>
                  <a:lnTo>
                    <a:pt x="0" y="82"/>
                  </a:lnTo>
                  <a:lnTo>
                    <a:pt x="1" y="87"/>
                  </a:lnTo>
                  <a:lnTo>
                    <a:pt x="5" y="87"/>
                  </a:lnTo>
                  <a:lnTo>
                    <a:pt x="15" y="88"/>
                  </a:lnTo>
                  <a:lnTo>
                    <a:pt x="18" y="87"/>
                  </a:lnTo>
                  <a:lnTo>
                    <a:pt x="21" y="82"/>
                  </a:lnTo>
                  <a:lnTo>
                    <a:pt x="28" y="9"/>
                  </a:lnTo>
                  <a:lnTo>
                    <a:pt x="25" y="2"/>
                  </a:lnTo>
                  <a:lnTo>
                    <a:pt x="21" y="0"/>
                  </a:lnTo>
                  <a:lnTo>
                    <a:pt x="13" y="1"/>
                  </a:lnTo>
                </a:path>
              </a:pathLst>
            </a:custGeom>
            <a:solidFill>
              <a:srgbClr val="3365FB"/>
            </a:solidFill>
            <a:ln w="12700" cap="rnd">
              <a:noFill/>
              <a:round/>
              <a:headEnd/>
              <a:tailEnd/>
            </a:ln>
            <a:effectLst/>
          </p:spPr>
          <p:txBody>
            <a:bodyPr/>
            <a:lstStyle/>
            <a:p>
              <a:endParaRPr lang="en-US"/>
            </a:p>
          </p:txBody>
        </p:sp>
        <p:sp>
          <p:nvSpPr>
            <p:cNvPr id="79157" name="Freeform 40"/>
            <p:cNvSpPr>
              <a:spLocks/>
            </p:cNvSpPr>
            <p:nvPr/>
          </p:nvSpPr>
          <p:spPr bwMode="auto">
            <a:xfrm>
              <a:off x="1252" y="2982"/>
              <a:ext cx="80" cy="36"/>
            </a:xfrm>
            <a:custGeom>
              <a:avLst/>
              <a:gdLst>
                <a:gd name="T0" fmla="*/ 0 w 80"/>
                <a:gd name="T1" fmla="*/ 7 h 36"/>
                <a:gd name="T2" fmla="*/ 1 w 80"/>
                <a:gd name="T3" fmla="*/ 5 h 36"/>
                <a:gd name="T4" fmla="*/ 3 w 80"/>
                <a:gd name="T5" fmla="*/ 2 h 36"/>
                <a:gd name="T6" fmla="*/ 2 w 80"/>
                <a:gd name="T7" fmla="*/ 0 h 36"/>
                <a:gd name="T8" fmla="*/ 5 w 80"/>
                <a:gd name="T9" fmla="*/ 1 h 36"/>
                <a:gd name="T10" fmla="*/ 75 w 80"/>
                <a:gd name="T11" fmla="*/ 7 h 36"/>
                <a:gd name="T12" fmla="*/ 77 w 80"/>
                <a:gd name="T13" fmla="*/ 11 h 36"/>
                <a:gd name="T14" fmla="*/ 79 w 80"/>
                <a:gd name="T15" fmla="*/ 17 h 36"/>
                <a:gd name="T16" fmla="*/ 78 w 80"/>
                <a:gd name="T17" fmla="*/ 27 h 36"/>
                <a:gd name="T18" fmla="*/ 75 w 80"/>
                <a:gd name="T19" fmla="*/ 34 h 36"/>
                <a:gd name="T20" fmla="*/ 70 w 80"/>
                <a:gd name="T21" fmla="*/ 35 h 36"/>
                <a:gd name="T22" fmla="*/ 5 w 80"/>
                <a:gd name="T23" fmla="*/ 28 h 36"/>
                <a:gd name="T24" fmla="*/ 0 w 80"/>
                <a:gd name="T25" fmla="*/ 25 h 36"/>
                <a:gd name="T26" fmla="*/ 0 w 80"/>
                <a:gd name="T27" fmla="*/ 19 h 36"/>
                <a:gd name="T28" fmla="*/ 0 w 80"/>
                <a:gd name="T29" fmla="*/ 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36">
                  <a:moveTo>
                    <a:pt x="0" y="7"/>
                  </a:moveTo>
                  <a:lnTo>
                    <a:pt x="1" y="5"/>
                  </a:lnTo>
                  <a:lnTo>
                    <a:pt x="3" y="2"/>
                  </a:lnTo>
                  <a:lnTo>
                    <a:pt x="2" y="0"/>
                  </a:lnTo>
                  <a:lnTo>
                    <a:pt x="5" y="1"/>
                  </a:lnTo>
                  <a:lnTo>
                    <a:pt x="75" y="7"/>
                  </a:lnTo>
                  <a:lnTo>
                    <a:pt x="77" y="11"/>
                  </a:lnTo>
                  <a:lnTo>
                    <a:pt x="79" y="17"/>
                  </a:lnTo>
                  <a:lnTo>
                    <a:pt x="78" y="27"/>
                  </a:lnTo>
                  <a:lnTo>
                    <a:pt x="75" y="34"/>
                  </a:lnTo>
                  <a:lnTo>
                    <a:pt x="70" y="35"/>
                  </a:lnTo>
                  <a:lnTo>
                    <a:pt x="5" y="28"/>
                  </a:lnTo>
                  <a:lnTo>
                    <a:pt x="0" y="25"/>
                  </a:lnTo>
                  <a:lnTo>
                    <a:pt x="0" y="19"/>
                  </a:lnTo>
                  <a:lnTo>
                    <a:pt x="0" y="7"/>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158" name="Freeform 41"/>
            <p:cNvSpPr>
              <a:spLocks/>
            </p:cNvSpPr>
            <p:nvPr/>
          </p:nvSpPr>
          <p:spPr bwMode="auto">
            <a:xfrm>
              <a:off x="1318" y="2849"/>
              <a:ext cx="27" cy="88"/>
            </a:xfrm>
            <a:custGeom>
              <a:avLst/>
              <a:gdLst>
                <a:gd name="T0" fmla="*/ 13 w 27"/>
                <a:gd name="T1" fmla="*/ 2 h 88"/>
                <a:gd name="T2" fmla="*/ 9 w 27"/>
                <a:gd name="T3" fmla="*/ 2 h 88"/>
                <a:gd name="T4" fmla="*/ 8 w 27"/>
                <a:gd name="T5" fmla="*/ 1 h 88"/>
                <a:gd name="T6" fmla="*/ 6 w 27"/>
                <a:gd name="T7" fmla="*/ 2 h 88"/>
                <a:gd name="T8" fmla="*/ 6 w 27"/>
                <a:gd name="T9" fmla="*/ 4 h 88"/>
                <a:gd name="T10" fmla="*/ 0 w 27"/>
                <a:gd name="T11" fmla="*/ 80 h 88"/>
                <a:gd name="T12" fmla="*/ 2 w 27"/>
                <a:gd name="T13" fmla="*/ 86 h 88"/>
                <a:gd name="T14" fmla="*/ 6 w 27"/>
                <a:gd name="T15" fmla="*/ 86 h 88"/>
                <a:gd name="T16" fmla="*/ 13 w 27"/>
                <a:gd name="T17" fmla="*/ 87 h 88"/>
                <a:gd name="T18" fmla="*/ 17 w 27"/>
                <a:gd name="T19" fmla="*/ 86 h 88"/>
                <a:gd name="T20" fmla="*/ 21 w 27"/>
                <a:gd name="T21" fmla="*/ 80 h 88"/>
                <a:gd name="T22" fmla="*/ 26 w 27"/>
                <a:gd name="T23" fmla="*/ 9 h 88"/>
                <a:gd name="T24" fmla="*/ 24 w 27"/>
                <a:gd name="T25" fmla="*/ 4 h 88"/>
                <a:gd name="T26" fmla="*/ 21 w 27"/>
                <a:gd name="T27" fmla="*/ 0 h 88"/>
                <a:gd name="T28" fmla="*/ 13 w 27"/>
                <a:gd name="T29" fmla="*/ 2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88">
                  <a:moveTo>
                    <a:pt x="13" y="2"/>
                  </a:moveTo>
                  <a:lnTo>
                    <a:pt x="9" y="2"/>
                  </a:lnTo>
                  <a:lnTo>
                    <a:pt x="8" y="1"/>
                  </a:lnTo>
                  <a:lnTo>
                    <a:pt x="6" y="2"/>
                  </a:lnTo>
                  <a:lnTo>
                    <a:pt x="6" y="4"/>
                  </a:lnTo>
                  <a:lnTo>
                    <a:pt x="0" y="80"/>
                  </a:lnTo>
                  <a:lnTo>
                    <a:pt x="2" y="86"/>
                  </a:lnTo>
                  <a:lnTo>
                    <a:pt x="6" y="86"/>
                  </a:lnTo>
                  <a:lnTo>
                    <a:pt x="13" y="87"/>
                  </a:lnTo>
                  <a:lnTo>
                    <a:pt x="17" y="86"/>
                  </a:lnTo>
                  <a:lnTo>
                    <a:pt x="21" y="80"/>
                  </a:lnTo>
                  <a:lnTo>
                    <a:pt x="26" y="9"/>
                  </a:lnTo>
                  <a:lnTo>
                    <a:pt x="24" y="4"/>
                  </a:lnTo>
                  <a:lnTo>
                    <a:pt x="21" y="0"/>
                  </a:lnTo>
                  <a:lnTo>
                    <a:pt x="13" y="2"/>
                  </a:lnTo>
                </a:path>
              </a:pathLst>
            </a:custGeom>
            <a:solidFill>
              <a:srgbClr val="3365FB"/>
            </a:solidFill>
            <a:ln w="12700" cap="rnd">
              <a:noFill/>
              <a:round/>
              <a:headEnd/>
              <a:tailEnd/>
            </a:ln>
            <a:effectLst/>
          </p:spPr>
          <p:txBody>
            <a:bodyPr/>
            <a:lstStyle/>
            <a:p>
              <a:endParaRPr lang="en-US"/>
            </a:p>
          </p:txBody>
        </p:sp>
        <p:sp>
          <p:nvSpPr>
            <p:cNvPr id="79159" name="Freeform 42"/>
            <p:cNvSpPr>
              <a:spLocks/>
            </p:cNvSpPr>
            <p:nvPr/>
          </p:nvSpPr>
          <p:spPr bwMode="auto">
            <a:xfrm>
              <a:off x="1256" y="2912"/>
              <a:ext cx="79" cy="33"/>
            </a:xfrm>
            <a:custGeom>
              <a:avLst/>
              <a:gdLst>
                <a:gd name="T0" fmla="*/ 1 w 79"/>
                <a:gd name="T1" fmla="*/ 16 h 33"/>
                <a:gd name="T2" fmla="*/ 1 w 79"/>
                <a:gd name="T3" fmla="*/ 18 h 33"/>
                <a:gd name="T4" fmla="*/ 0 w 79"/>
                <a:gd name="T5" fmla="*/ 22 h 33"/>
                <a:gd name="T6" fmla="*/ 1 w 79"/>
                <a:gd name="T7" fmla="*/ 24 h 33"/>
                <a:gd name="T8" fmla="*/ 3 w 79"/>
                <a:gd name="T9" fmla="*/ 26 h 33"/>
                <a:gd name="T10" fmla="*/ 72 w 79"/>
                <a:gd name="T11" fmla="*/ 32 h 33"/>
                <a:gd name="T12" fmla="*/ 77 w 79"/>
                <a:gd name="T13" fmla="*/ 30 h 33"/>
                <a:gd name="T14" fmla="*/ 77 w 79"/>
                <a:gd name="T15" fmla="*/ 25 h 33"/>
                <a:gd name="T16" fmla="*/ 78 w 79"/>
                <a:gd name="T17" fmla="*/ 15 h 33"/>
                <a:gd name="T18" fmla="*/ 78 w 79"/>
                <a:gd name="T19" fmla="*/ 10 h 33"/>
                <a:gd name="T20" fmla="*/ 74 w 79"/>
                <a:gd name="T21" fmla="*/ 6 h 33"/>
                <a:gd name="T22" fmla="*/ 8 w 79"/>
                <a:gd name="T23" fmla="*/ 0 h 33"/>
                <a:gd name="T24" fmla="*/ 2 w 79"/>
                <a:gd name="T25" fmla="*/ 1 h 33"/>
                <a:gd name="T26" fmla="*/ 0 w 79"/>
                <a:gd name="T27" fmla="*/ 7 h 33"/>
                <a:gd name="T28" fmla="*/ 1 w 79"/>
                <a:gd name="T29" fmla="*/ 16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33">
                  <a:moveTo>
                    <a:pt x="1" y="16"/>
                  </a:moveTo>
                  <a:lnTo>
                    <a:pt x="1" y="18"/>
                  </a:lnTo>
                  <a:lnTo>
                    <a:pt x="0" y="22"/>
                  </a:lnTo>
                  <a:lnTo>
                    <a:pt x="1" y="24"/>
                  </a:lnTo>
                  <a:lnTo>
                    <a:pt x="3" y="26"/>
                  </a:lnTo>
                  <a:lnTo>
                    <a:pt x="72" y="32"/>
                  </a:lnTo>
                  <a:lnTo>
                    <a:pt x="77" y="30"/>
                  </a:lnTo>
                  <a:lnTo>
                    <a:pt x="77" y="25"/>
                  </a:lnTo>
                  <a:lnTo>
                    <a:pt x="78" y="15"/>
                  </a:lnTo>
                  <a:lnTo>
                    <a:pt x="78" y="10"/>
                  </a:lnTo>
                  <a:lnTo>
                    <a:pt x="74" y="6"/>
                  </a:lnTo>
                  <a:lnTo>
                    <a:pt x="8" y="0"/>
                  </a:lnTo>
                  <a:lnTo>
                    <a:pt x="2" y="1"/>
                  </a:lnTo>
                  <a:lnTo>
                    <a:pt x="0" y="7"/>
                  </a:lnTo>
                  <a:lnTo>
                    <a:pt x="1" y="16"/>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160" name="Freeform 43"/>
            <p:cNvSpPr>
              <a:spLocks/>
            </p:cNvSpPr>
            <p:nvPr/>
          </p:nvSpPr>
          <p:spPr bwMode="auto">
            <a:xfrm>
              <a:off x="1260" y="2852"/>
              <a:ext cx="15" cy="56"/>
            </a:xfrm>
            <a:custGeom>
              <a:avLst/>
              <a:gdLst>
                <a:gd name="T0" fmla="*/ 14 w 15"/>
                <a:gd name="T1" fmla="*/ 0 h 56"/>
                <a:gd name="T2" fmla="*/ 7 w 15"/>
                <a:gd name="T3" fmla="*/ 0 h 56"/>
                <a:gd name="T4" fmla="*/ 0 w 15"/>
                <a:gd name="T5" fmla="*/ 54 h 56"/>
                <a:gd name="T6" fmla="*/ 7 w 15"/>
                <a:gd name="T7" fmla="*/ 55 h 56"/>
                <a:gd name="T8" fmla="*/ 14 w 15"/>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6">
                  <a:moveTo>
                    <a:pt x="14" y="0"/>
                  </a:moveTo>
                  <a:lnTo>
                    <a:pt x="7" y="0"/>
                  </a:lnTo>
                  <a:lnTo>
                    <a:pt x="0" y="54"/>
                  </a:lnTo>
                  <a:lnTo>
                    <a:pt x="7" y="55"/>
                  </a:lnTo>
                  <a:lnTo>
                    <a:pt x="14" y="0"/>
                  </a:lnTo>
                </a:path>
              </a:pathLst>
            </a:custGeom>
            <a:solidFill>
              <a:srgbClr val="063DE8"/>
            </a:solidFill>
            <a:ln w="12700" cap="rnd">
              <a:noFill/>
              <a:round/>
              <a:headEnd/>
              <a:tailEnd/>
            </a:ln>
            <a:effectLst/>
          </p:spPr>
          <p:txBody>
            <a:bodyPr/>
            <a:lstStyle/>
            <a:p>
              <a:endParaRPr lang="en-US"/>
            </a:p>
          </p:txBody>
        </p:sp>
        <p:sp>
          <p:nvSpPr>
            <p:cNvPr id="79161" name="Freeform 44"/>
            <p:cNvSpPr>
              <a:spLocks/>
            </p:cNvSpPr>
            <p:nvPr/>
          </p:nvSpPr>
          <p:spPr bwMode="auto">
            <a:xfrm>
              <a:off x="1328" y="2857"/>
              <a:ext cx="15" cy="54"/>
            </a:xfrm>
            <a:custGeom>
              <a:avLst/>
              <a:gdLst>
                <a:gd name="T0" fmla="*/ 14 w 15"/>
                <a:gd name="T1" fmla="*/ 0 h 54"/>
                <a:gd name="T2" fmla="*/ 7 w 15"/>
                <a:gd name="T3" fmla="*/ 0 h 54"/>
                <a:gd name="T4" fmla="*/ 0 w 15"/>
                <a:gd name="T5" fmla="*/ 53 h 54"/>
                <a:gd name="T6" fmla="*/ 7 w 15"/>
                <a:gd name="T7" fmla="*/ 53 h 54"/>
                <a:gd name="T8" fmla="*/ 14 w 15"/>
                <a:gd name="T9" fmla="*/ 0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4">
                  <a:moveTo>
                    <a:pt x="14" y="0"/>
                  </a:moveTo>
                  <a:lnTo>
                    <a:pt x="7" y="0"/>
                  </a:lnTo>
                  <a:lnTo>
                    <a:pt x="0" y="53"/>
                  </a:lnTo>
                  <a:lnTo>
                    <a:pt x="7" y="53"/>
                  </a:lnTo>
                  <a:lnTo>
                    <a:pt x="14" y="0"/>
                  </a:lnTo>
                </a:path>
              </a:pathLst>
            </a:custGeom>
            <a:solidFill>
              <a:srgbClr val="063DE8"/>
            </a:solidFill>
            <a:ln w="12700" cap="rnd">
              <a:noFill/>
              <a:round/>
              <a:headEnd/>
              <a:tailEnd/>
            </a:ln>
            <a:effectLst/>
          </p:spPr>
          <p:txBody>
            <a:bodyPr/>
            <a:lstStyle/>
            <a:p>
              <a:endParaRPr lang="en-US"/>
            </a:p>
          </p:txBody>
        </p:sp>
      </p:grpSp>
      <p:grpSp>
        <p:nvGrpSpPr>
          <p:cNvPr id="6" name="Group 45"/>
          <p:cNvGrpSpPr>
            <a:grpSpLocks/>
          </p:cNvGrpSpPr>
          <p:nvPr/>
        </p:nvGrpSpPr>
        <p:grpSpPr bwMode="auto">
          <a:xfrm>
            <a:off x="2058988" y="2601913"/>
            <a:ext cx="239712" cy="468312"/>
            <a:chOff x="1818" y="2837"/>
            <a:chExt cx="134" cy="262"/>
          </a:xfrm>
        </p:grpSpPr>
        <p:sp>
          <p:nvSpPr>
            <p:cNvPr id="79121" name="Freeform 46"/>
            <p:cNvSpPr>
              <a:spLocks/>
            </p:cNvSpPr>
            <p:nvPr/>
          </p:nvSpPr>
          <p:spPr bwMode="auto">
            <a:xfrm>
              <a:off x="1839" y="3072"/>
              <a:ext cx="15" cy="17"/>
            </a:xfrm>
            <a:custGeom>
              <a:avLst/>
              <a:gdLst>
                <a:gd name="T0" fmla="*/ 11 w 15"/>
                <a:gd name="T1" fmla="*/ 13 h 17"/>
                <a:gd name="T2" fmla="*/ 9 w 15"/>
                <a:gd name="T3" fmla="*/ 16 h 17"/>
                <a:gd name="T4" fmla="*/ 2 w 15"/>
                <a:gd name="T5" fmla="*/ 15 h 17"/>
                <a:gd name="T6" fmla="*/ 2 w 15"/>
                <a:gd name="T7" fmla="*/ 13 h 17"/>
                <a:gd name="T8" fmla="*/ 1 w 15"/>
                <a:gd name="T9" fmla="*/ 11 h 17"/>
                <a:gd name="T10" fmla="*/ 0 w 15"/>
                <a:gd name="T11" fmla="*/ 5 h 17"/>
                <a:gd name="T12" fmla="*/ 1 w 15"/>
                <a:gd name="T13" fmla="*/ 2 h 17"/>
                <a:gd name="T14" fmla="*/ 4 w 15"/>
                <a:gd name="T15" fmla="*/ 0 h 17"/>
                <a:gd name="T16" fmla="*/ 14 w 15"/>
                <a:gd name="T17" fmla="*/ 5 h 17"/>
                <a:gd name="T18" fmla="*/ 11 w 15"/>
                <a:gd name="T19" fmla="*/ 6 h 17"/>
                <a:gd name="T20" fmla="*/ 11 w 15"/>
                <a:gd name="T21" fmla="*/ 13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11" y="13"/>
                  </a:moveTo>
                  <a:lnTo>
                    <a:pt x="9" y="16"/>
                  </a:lnTo>
                  <a:lnTo>
                    <a:pt x="2" y="15"/>
                  </a:lnTo>
                  <a:lnTo>
                    <a:pt x="2" y="13"/>
                  </a:lnTo>
                  <a:lnTo>
                    <a:pt x="1" y="11"/>
                  </a:lnTo>
                  <a:lnTo>
                    <a:pt x="0" y="5"/>
                  </a:lnTo>
                  <a:lnTo>
                    <a:pt x="1" y="2"/>
                  </a:lnTo>
                  <a:lnTo>
                    <a:pt x="4" y="0"/>
                  </a:lnTo>
                  <a:lnTo>
                    <a:pt x="14" y="5"/>
                  </a:lnTo>
                  <a:lnTo>
                    <a:pt x="11" y="6"/>
                  </a:lnTo>
                  <a:lnTo>
                    <a:pt x="11" y="13"/>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122" name="Freeform 47"/>
            <p:cNvSpPr>
              <a:spLocks/>
            </p:cNvSpPr>
            <p:nvPr/>
          </p:nvSpPr>
          <p:spPr bwMode="auto">
            <a:xfrm>
              <a:off x="1882" y="3082"/>
              <a:ext cx="15" cy="17"/>
            </a:xfrm>
            <a:custGeom>
              <a:avLst/>
              <a:gdLst>
                <a:gd name="T0" fmla="*/ 14 w 15"/>
                <a:gd name="T1" fmla="*/ 12 h 17"/>
                <a:gd name="T2" fmla="*/ 9 w 15"/>
                <a:gd name="T3" fmla="*/ 13 h 17"/>
                <a:gd name="T4" fmla="*/ 4 w 15"/>
                <a:gd name="T5" fmla="*/ 16 h 17"/>
                <a:gd name="T6" fmla="*/ 0 w 15"/>
                <a:gd name="T7" fmla="*/ 11 h 17"/>
                <a:gd name="T8" fmla="*/ 3 w 15"/>
                <a:gd name="T9" fmla="*/ 8 h 17"/>
                <a:gd name="T10" fmla="*/ 2 w 15"/>
                <a:gd name="T11" fmla="*/ 4 h 17"/>
                <a:gd name="T12" fmla="*/ 4 w 15"/>
                <a:gd name="T13" fmla="*/ 0 h 17"/>
                <a:gd name="T14" fmla="*/ 7 w 15"/>
                <a:gd name="T15" fmla="*/ 1 h 17"/>
                <a:gd name="T16" fmla="*/ 12 w 15"/>
                <a:gd name="T17" fmla="*/ 2 h 17"/>
                <a:gd name="T18" fmla="*/ 12 w 15"/>
                <a:gd name="T19" fmla="*/ 5 h 17"/>
                <a:gd name="T20" fmla="*/ 14 w 15"/>
                <a:gd name="T21" fmla="*/ 12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14" y="12"/>
                  </a:moveTo>
                  <a:lnTo>
                    <a:pt x="9" y="13"/>
                  </a:lnTo>
                  <a:lnTo>
                    <a:pt x="4" y="16"/>
                  </a:lnTo>
                  <a:lnTo>
                    <a:pt x="0" y="11"/>
                  </a:lnTo>
                  <a:lnTo>
                    <a:pt x="3" y="8"/>
                  </a:lnTo>
                  <a:lnTo>
                    <a:pt x="2" y="4"/>
                  </a:lnTo>
                  <a:lnTo>
                    <a:pt x="4" y="0"/>
                  </a:lnTo>
                  <a:lnTo>
                    <a:pt x="7" y="1"/>
                  </a:lnTo>
                  <a:lnTo>
                    <a:pt x="12" y="2"/>
                  </a:lnTo>
                  <a:lnTo>
                    <a:pt x="12" y="5"/>
                  </a:lnTo>
                  <a:lnTo>
                    <a:pt x="14" y="12"/>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123" name="Freeform 48"/>
            <p:cNvSpPr>
              <a:spLocks/>
            </p:cNvSpPr>
            <p:nvPr/>
          </p:nvSpPr>
          <p:spPr bwMode="auto">
            <a:xfrm>
              <a:off x="1927" y="2846"/>
              <a:ext cx="15" cy="20"/>
            </a:xfrm>
            <a:custGeom>
              <a:avLst/>
              <a:gdLst>
                <a:gd name="T0" fmla="*/ 12 w 15"/>
                <a:gd name="T1" fmla="*/ 14 h 20"/>
                <a:gd name="T2" fmla="*/ 8 w 15"/>
                <a:gd name="T3" fmla="*/ 16 h 20"/>
                <a:gd name="T4" fmla="*/ 5 w 15"/>
                <a:gd name="T5" fmla="*/ 19 h 20"/>
                <a:gd name="T6" fmla="*/ 1 w 15"/>
                <a:gd name="T7" fmla="*/ 15 h 20"/>
                <a:gd name="T8" fmla="*/ 0 w 15"/>
                <a:gd name="T9" fmla="*/ 10 h 20"/>
                <a:gd name="T10" fmla="*/ 0 w 15"/>
                <a:gd name="T11" fmla="*/ 5 h 20"/>
                <a:gd name="T12" fmla="*/ 1 w 15"/>
                <a:gd name="T13" fmla="*/ 4 h 20"/>
                <a:gd name="T14" fmla="*/ 7 w 15"/>
                <a:gd name="T15" fmla="*/ 0 h 20"/>
                <a:gd name="T16" fmla="*/ 12 w 15"/>
                <a:gd name="T17" fmla="*/ 4 h 20"/>
                <a:gd name="T18" fmla="*/ 14 w 15"/>
                <a:gd name="T19" fmla="*/ 8 h 20"/>
                <a:gd name="T20" fmla="*/ 12 w 15"/>
                <a:gd name="T21" fmla="*/ 14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20">
                  <a:moveTo>
                    <a:pt x="12" y="14"/>
                  </a:moveTo>
                  <a:lnTo>
                    <a:pt x="8" y="16"/>
                  </a:lnTo>
                  <a:lnTo>
                    <a:pt x="5" y="19"/>
                  </a:lnTo>
                  <a:lnTo>
                    <a:pt x="1" y="15"/>
                  </a:lnTo>
                  <a:lnTo>
                    <a:pt x="0" y="10"/>
                  </a:lnTo>
                  <a:lnTo>
                    <a:pt x="0" y="5"/>
                  </a:lnTo>
                  <a:lnTo>
                    <a:pt x="1" y="4"/>
                  </a:lnTo>
                  <a:lnTo>
                    <a:pt x="7" y="0"/>
                  </a:lnTo>
                  <a:lnTo>
                    <a:pt x="12" y="4"/>
                  </a:lnTo>
                  <a:lnTo>
                    <a:pt x="14" y="8"/>
                  </a:lnTo>
                  <a:lnTo>
                    <a:pt x="12" y="14"/>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124" name="Freeform 49"/>
            <p:cNvSpPr>
              <a:spLocks/>
            </p:cNvSpPr>
            <p:nvPr/>
          </p:nvSpPr>
          <p:spPr bwMode="auto">
            <a:xfrm>
              <a:off x="1877" y="2837"/>
              <a:ext cx="15" cy="17"/>
            </a:xfrm>
            <a:custGeom>
              <a:avLst/>
              <a:gdLst>
                <a:gd name="T0" fmla="*/ 12 w 15"/>
                <a:gd name="T1" fmla="*/ 13 h 17"/>
                <a:gd name="T2" fmla="*/ 9 w 15"/>
                <a:gd name="T3" fmla="*/ 16 h 17"/>
                <a:gd name="T4" fmla="*/ 6 w 15"/>
                <a:gd name="T5" fmla="*/ 16 h 17"/>
                <a:gd name="T6" fmla="*/ 4 w 15"/>
                <a:gd name="T7" fmla="*/ 13 h 17"/>
                <a:gd name="T8" fmla="*/ 0 w 15"/>
                <a:gd name="T9" fmla="*/ 9 h 17"/>
                <a:gd name="T10" fmla="*/ 4 w 15"/>
                <a:gd name="T11" fmla="*/ 3 h 17"/>
                <a:gd name="T12" fmla="*/ 5 w 15"/>
                <a:gd name="T13" fmla="*/ 2 h 17"/>
                <a:gd name="T14" fmla="*/ 9 w 15"/>
                <a:gd name="T15" fmla="*/ 0 h 17"/>
                <a:gd name="T16" fmla="*/ 10 w 15"/>
                <a:gd name="T17" fmla="*/ 4 h 17"/>
                <a:gd name="T18" fmla="*/ 14 w 15"/>
                <a:gd name="T19" fmla="*/ 8 h 17"/>
                <a:gd name="T20" fmla="*/ 12 w 15"/>
                <a:gd name="T21" fmla="*/ 13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12" y="13"/>
                  </a:moveTo>
                  <a:lnTo>
                    <a:pt x="9" y="16"/>
                  </a:lnTo>
                  <a:lnTo>
                    <a:pt x="6" y="16"/>
                  </a:lnTo>
                  <a:lnTo>
                    <a:pt x="4" y="13"/>
                  </a:lnTo>
                  <a:lnTo>
                    <a:pt x="0" y="9"/>
                  </a:lnTo>
                  <a:lnTo>
                    <a:pt x="4" y="3"/>
                  </a:lnTo>
                  <a:lnTo>
                    <a:pt x="5" y="2"/>
                  </a:lnTo>
                  <a:lnTo>
                    <a:pt x="9" y="0"/>
                  </a:lnTo>
                  <a:lnTo>
                    <a:pt x="10" y="4"/>
                  </a:lnTo>
                  <a:lnTo>
                    <a:pt x="14" y="8"/>
                  </a:lnTo>
                  <a:lnTo>
                    <a:pt x="12" y="13"/>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125" name="Freeform 50"/>
            <p:cNvSpPr>
              <a:spLocks/>
            </p:cNvSpPr>
            <p:nvPr/>
          </p:nvSpPr>
          <p:spPr bwMode="auto">
            <a:xfrm>
              <a:off x="1857" y="2846"/>
              <a:ext cx="89" cy="30"/>
            </a:xfrm>
            <a:custGeom>
              <a:avLst/>
              <a:gdLst>
                <a:gd name="T0" fmla="*/ 86 w 89"/>
                <a:gd name="T1" fmla="*/ 29 h 30"/>
                <a:gd name="T2" fmla="*/ 81 w 89"/>
                <a:gd name="T3" fmla="*/ 27 h 30"/>
                <a:gd name="T4" fmla="*/ 80 w 89"/>
                <a:gd name="T5" fmla="*/ 27 h 30"/>
                <a:gd name="T6" fmla="*/ 72 w 89"/>
                <a:gd name="T7" fmla="*/ 23 h 30"/>
                <a:gd name="T8" fmla="*/ 70 w 89"/>
                <a:gd name="T9" fmla="*/ 20 h 30"/>
                <a:gd name="T10" fmla="*/ 55 w 89"/>
                <a:gd name="T11" fmla="*/ 13 h 30"/>
                <a:gd name="T12" fmla="*/ 44 w 89"/>
                <a:gd name="T13" fmla="*/ 11 h 30"/>
                <a:gd name="T14" fmla="*/ 32 w 89"/>
                <a:gd name="T15" fmla="*/ 8 h 30"/>
                <a:gd name="T16" fmla="*/ 19 w 89"/>
                <a:gd name="T17" fmla="*/ 7 h 30"/>
                <a:gd name="T18" fmla="*/ 13 w 89"/>
                <a:gd name="T19" fmla="*/ 9 h 30"/>
                <a:gd name="T20" fmla="*/ 8 w 89"/>
                <a:gd name="T21" fmla="*/ 9 h 30"/>
                <a:gd name="T22" fmla="*/ 5 w 89"/>
                <a:gd name="T23" fmla="*/ 8 h 30"/>
                <a:gd name="T24" fmla="*/ 3 w 89"/>
                <a:gd name="T25" fmla="*/ 9 h 30"/>
                <a:gd name="T26" fmla="*/ 0 w 89"/>
                <a:gd name="T27" fmla="*/ 8 h 30"/>
                <a:gd name="T28" fmla="*/ 0 w 89"/>
                <a:gd name="T29" fmla="*/ 7 h 30"/>
                <a:gd name="T30" fmla="*/ 1 w 89"/>
                <a:gd name="T31" fmla="*/ 5 h 30"/>
                <a:gd name="T32" fmla="*/ 1 w 89"/>
                <a:gd name="T33" fmla="*/ 4 h 30"/>
                <a:gd name="T34" fmla="*/ 3 w 89"/>
                <a:gd name="T35" fmla="*/ 3 h 30"/>
                <a:gd name="T36" fmla="*/ 7 w 89"/>
                <a:gd name="T37" fmla="*/ 4 h 30"/>
                <a:gd name="T38" fmla="*/ 10 w 89"/>
                <a:gd name="T39" fmla="*/ 1 h 30"/>
                <a:gd name="T40" fmla="*/ 16 w 89"/>
                <a:gd name="T41" fmla="*/ 2 h 30"/>
                <a:gd name="T42" fmla="*/ 32 w 89"/>
                <a:gd name="T43" fmla="*/ 0 h 30"/>
                <a:gd name="T44" fmla="*/ 46 w 89"/>
                <a:gd name="T45" fmla="*/ 2 h 30"/>
                <a:gd name="T46" fmla="*/ 59 w 89"/>
                <a:gd name="T47" fmla="*/ 7 h 30"/>
                <a:gd name="T48" fmla="*/ 72 w 89"/>
                <a:gd name="T49" fmla="*/ 14 h 30"/>
                <a:gd name="T50" fmla="*/ 79 w 89"/>
                <a:gd name="T51" fmla="*/ 17 h 30"/>
                <a:gd name="T52" fmla="*/ 82 w 89"/>
                <a:gd name="T53" fmla="*/ 19 h 30"/>
                <a:gd name="T54" fmla="*/ 85 w 89"/>
                <a:gd name="T55" fmla="*/ 21 h 30"/>
                <a:gd name="T56" fmla="*/ 87 w 89"/>
                <a:gd name="T57" fmla="*/ 22 h 30"/>
                <a:gd name="T58" fmla="*/ 88 w 89"/>
                <a:gd name="T59" fmla="*/ 23 h 30"/>
                <a:gd name="T60" fmla="*/ 86 w 89"/>
                <a:gd name="T61" fmla="*/ 27 h 30"/>
                <a:gd name="T62" fmla="*/ 86 w 89"/>
                <a:gd name="T63" fmla="*/ 29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9" h="30">
                  <a:moveTo>
                    <a:pt x="86" y="29"/>
                  </a:moveTo>
                  <a:lnTo>
                    <a:pt x="81" y="27"/>
                  </a:lnTo>
                  <a:lnTo>
                    <a:pt x="80" y="27"/>
                  </a:lnTo>
                  <a:lnTo>
                    <a:pt x="72" y="23"/>
                  </a:lnTo>
                  <a:lnTo>
                    <a:pt x="70" y="20"/>
                  </a:lnTo>
                  <a:lnTo>
                    <a:pt x="55" y="13"/>
                  </a:lnTo>
                  <a:lnTo>
                    <a:pt x="44" y="11"/>
                  </a:lnTo>
                  <a:lnTo>
                    <a:pt x="32" y="8"/>
                  </a:lnTo>
                  <a:lnTo>
                    <a:pt x="19" y="7"/>
                  </a:lnTo>
                  <a:lnTo>
                    <a:pt x="13" y="9"/>
                  </a:lnTo>
                  <a:lnTo>
                    <a:pt x="8" y="9"/>
                  </a:lnTo>
                  <a:lnTo>
                    <a:pt x="5" y="8"/>
                  </a:lnTo>
                  <a:lnTo>
                    <a:pt x="3" y="9"/>
                  </a:lnTo>
                  <a:lnTo>
                    <a:pt x="0" y="8"/>
                  </a:lnTo>
                  <a:lnTo>
                    <a:pt x="0" y="7"/>
                  </a:lnTo>
                  <a:lnTo>
                    <a:pt x="1" y="5"/>
                  </a:lnTo>
                  <a:lnTo>
                    <a:pt x="1" y="4"/>
                  </a:lnTo>
                  <a:lnTo>
                    <a:pt x="3" y="3"/>
                  </a:lnTo>
                  <a:lnTo>
                    <a:pt x="7" y="4"/>
                  </a:lnTo>
                  <a:lnTo>
                    <a:pt x="10" y="1"/>
                  </a:lnTo>
                  <a:lnTo>
                    <a:pt x="16" y="2"/>
                  </a:lnTo>
                  <a:lnTo>
                    <a:pt x="32" y="0"/>
                  </a:lnTo>
                  <a:lnTo>
                    <a:pt x="46" y="2"/>
                  </a:lnTo>
                  <a:lnTo>
                    <a:pt x="59" y="7"/>
                  </a:lnTo>
                  <a:lnTo>
                    <a:pt x="72" y="14"/>
                  </a:lnTo>
                  <a:lnTo>
                    <a:pt x="79" y="17"/>
                  </a:lnTo>
                  <a:lnTo>
                    <a:pt x="82" y="19"/>
                  </a:lnTo>
                  <a:lnTo>
                    <a:pt x="85" y="21"/>
                  </a:lnTo>
                  <a:lnTo>
                    <a:pt x="87" y="22"/>
                  </a:lnTo>
                  <a:lnTo>
                    <a:pt x="88" y="23"/>
                  </a:lnTo>
                  <a:lnTo>
                    <a:pt x="86" y="27"/>
                  </a:lnTo>
                  <a:lnTo>
                    <a:pt x="86" y="29"/>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126" name="Freeform 51"/>
            <p:cNvSpPr>
              <a:spLocks/>
            </p:cNvSpPr>
            <p:nvPr/>
          </p:nvSpPr>
          <p:spPr bwMode="auto">
            <a:xfrm>
              <a:off x="1818" y="2998"/>
              <a:ext cx="21" cy="53"/>
            </a:xfrm>
            <a:custGeom>
              <a:avLst/>
              <a:gdLst>
                <a:gd name="T0" fmla="*/ 20 w 21"/>
                <a:gd name="T1" fmla="*/ 6 h 53"/>
                <a:gd name="T2" fmla="*/ 20 w 21"/>
                <a:gd name="T3" fmla="*/ 3 h 53"/>
                <a:gd name="T4" fmla="*/ 19 w 21"/>
                <a:gd name="T5" fmla="*/ 4 h 53"/>
                <a:gd name="T6" fmla="*/ 10 w 21"/>
                <a:gd name="T7" fmla="*/ 1 h 53"/>
                <a:gd name="T8" fmla="*/ 9 w 21"/>
                <a:gd name="T9" fmla="*/ 0 h 53"/>
                <a:gd name="T10" fmla="*/ 7 w 21"/>
                <a:gd name="T11" fmla="*/ 3 h 53"/>
                <a:gd name="T12" fmla="*/ 0 w 21"/>
                <a:gd name="T13" fmla="*/ 47 h 53"/>
                <a:gd name="T14" fmla="*/ 0 w 21"/>
                <a:gd name="T15" fmla="*/ 49 h 53"/>
                <a:gd name="T16" fmla="*/ 1 w 21"/>
                <a:gd name="T17" fmla="*/ 48 h 53"/>
                <a:gd name="T18" fmla="*/ 12 w 21"/>
                <a:gd name="T19" fmla="*/ 51 h 53"/>
                <a:gd name="T20" fmla="*/ 12 w 21"/>
                <a:gd name="T21" fmla="*/ 52 h 53"/>
                <a:gd name="T22" fmla="*/ 14 w 21"/>
                <a:gd name="T23" fmla="*/ 49 h 53"/>
                <a:gd name="T24" fmla="*/ 20 w 21"/>
                <a:gd name="T25" fmla="*/ 6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 h="53">
                  <a:moveTo>
                    <a:pt x="20" y="6"/>
                  </a:moveTo>
                  <a:lnTo>
                    <a:pt x="20" y="3"/>
                  </a:lnTo>
                  <a:lnTo>
                    <a:pt x="19" y="4"/>
                  </a:lnTo>
                  <a:lnTo>
                    <a:pt x="10" y="1"/>
                  </a:lnTo>
                  <a:lnTo>
                    <a:pt x="9" y="0"/>
                  </a:lnTo>
                  <a:lnTo>
                    <a:pt x="7" y="3"/>
                  </a:lnTo>
                  <a:lnTo>
                    <a:pt x="0" y="47"/>
                  </a:lnTo>
                  <a:lnTo>
                    <a:pt x="0" y="49"/>
                  </a:lnTo>
                  <a:lnTo>
                    <a:pt x="1" y="48"/>
                  </a:lnTo>
                  <a:lnTo>
                    <a:pt x="12" y="51"/>
                  </a:lnTo>
                  <a:lnTo>
                    <a:pt x="12" y="52"/>
                  </a:lnTo>
                  <a:lnTo>
                    <a:pt x="14" y="49"/>
                  </a:lnTo>
                  <a:lnTo>
                    <a:pt x="20" y="6"/>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127" name="Freeform 52"/>
            <p:cNvSpPr>
              <a:spLocks/>
            </p:cNvSpPr>
            <p:nvPr/>
          </p:nvSpPr>
          <p:spPr bwMode="auto">
            <a:xfrm>
              <a:off x="1904" y="3016"/>
              <a:ext cx="25" cy="53"/>
            </a:xfrm>
            <a:custGeom>
              <a:avLst/>
              <a:gdLst>
                <a:gd name="T0" fmla="*/ 24 w 25"/>
                <a:gd name="T1" fmla="*/ 6 h 53"/>
                <a:gd name="T2" fmla="*/ 23 w 25"/>
                <a:gd name="T3" fmla="*/ 3 h 53"/>
                <a:gd name="T4" fmla="*/ 23 w 25"/>
                <a:gd name="T5" fmla="*/ 5 h 53"/>
                <a:gd name="T6" fmla="*/ 11 w 25"/>
                <a:gd name="T7" fmla="*/ 0 h 53"/>
                <a:gd name="T8" fmla="*/ 10 w 25"/>
                <a:gd name="T9" fmla="*/ 1 h 53"/>
                <a:gd name="T10" fmla="*/ 7 w 25"/>
                <a:gd name="T11" fmla="*/ 4 h 53"/>
                <a:gd name="T12" fmla="*/ 0 w 25"/>
                <a:gd name="T13" fmla="*/ 48 h 53"/>
                <a:gd name="T14" fmla="*/ 2 w 25"/>
                <a:gd name="T15" fmla="*/ 49 h 53"/>
                <a:gd name="T16" fmla="*/ 2 w 25"/>
                <a:gd name="T17" fmla="*/ 50 h 53"/>
                <a:gd name="T18" fmla="*/ 13 w 25"/>
                <a:gd name="T19" fmla="*/ 52 h 53"/>
                <a:gd name="T20" fmla="*/ 16 w 25"/>
                <a:gd name="T21" fmla="*/ 52 h 53"/>
                <a:gd name="T22" fmla="*/ 15 w 25"/>
                <a:gd name="T23" fmla="*/ 49 h 53"/>
                <a:gd name="T24" fmla="*/ 24 w 25"/>
                <a:gd name="T25" fmla="*/ 6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53">
                  <a:moveTo>
                    <a:pt x="24" y="6"/>
                  </a:moveTo>
                  <a:lnTo>
                    <a:pt x="23" y="3"/>
                  </a:lnTo>
                  <a:lnTo>
                    <a:pt x="23" y="5"/>
                  </a:lnTo>
                  <a:lnTo>
                    <a:pt x="11" y="0"/>
                  </a:lnTo>
                  <a:lnTo>
                    <a:pt x="10" y="1"/>
                  </a:lnTo>
                  <a:lnTo>
                    <a:pt x="7" y="4"/>
                  </a:lnTo>
                  <a:lnTo>
                    <a:pt x="0" y="48"/>
                  </a:lnTo>
                  <a:lnTo>
                    <a:pt x="2" y="49"/>
                  </a:lnTo>
                  <a:lnTo>
                    <a:pt x="2" y="50"/>
                  </a:lnTo>
                  <a:lnTo>
                    <a:pt x="13" y="52"/>
                  </a:lnTo>
                  <a:lnTo>
                    <a:pt x="16" y="52"/>
                  </a:lnTo>
                  <a:lnTo>
                    <a:pt x="15" y="49"/>
                  </a:lnTo>
                  <a:lnTo>
                    <a:pt x="24" y="6"/>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128" name="Freeform 53"/>
            <p:cNvSpPr>
              <a:spLocks/>
            </p:cNvSpPr>
            <p:nvPr/>
          </p:nvSpPr>
          <p:spPr bwMode="auto">
            <a:xfrm>
              <a:off x="1837" y="2869"/>
              <a:ext cx="24" cy="55"/>
            </a:xfrm>
            <a:custGeom>
              <a:avLst/>
              <a:gdLst>
                <a:gd name="T0" fmla="*/ 22 w 24"/>
                <a:gd name="T1" fmla="*/ 5 h 55"/>
                <a:gd name="T2" fmla="*/ 23 w 24"/>
                <a:gd name="T3" fmla="*/ 4 h 55"/>
                <a:gd name="T4" fmla="*/ 21 w 24"/>
                <a:gd name="T5" fmla="*/ 1 h 55"/>
                <a:gd name="T6" fmla="*/ 12 w 24"/>
                <a:gd name="T7" fmla="*/ 0 h 55"/>
                <a:gd name="T8" fmla="*/ 9 w 24"/>
                <a:gd name="T9" fmla="*/ 2 h 55"/>
                <a:gd name="T10" fmla="*/ 8 w 24"/>
                <a:gd name="T11" fmla="*/ 3 h 55"/>
                <a:gd name="T12" fmla="*/ 1 w 24"/>
                <a:gd name="T13" fmla="*/ 48 h 55"/>
                <a:gd name="T14" fmla="*/ 0 w 24"/>
                <a:gd name="T15" fmla="*/ 51 h 55"/>
                <a:gd name="T16" fmla="*/ 2 w 24"/>
                <a:gd name="T17" fmla="*/ 51 h 55"/>
                <a:gd name="T18" fmla="*/ 12 w 24"/>
                <a:gd name="T19" fmla="*/ 52 h 55"/>
                <a:gd name="T20" fmla="*/ 14 w 24"/>
                <a:gd name="T21" fmla="*/ 54 h 55"/>
                <a:gd name="T22" fmla="*/ 14 w 24"/>
                <a:gd name="T23" fmla="*/ 50 h 55"/>
                <a:gd name="T24" fmla="*/ 22 w 24"/>
                <a:gd name="T25" fmla="*/ 5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55">
                  <a:moveTo>
                    <a:pt x="22" y="5"/>
                  </a:moveTo>
                  <a:lnTo>
                    <a:pt x="23" y="4"/>
                  </a:lnTo>
                  <a:lnTo>
                    <a:pt x="21" y="1"/>
                  </a:lnTo>
                  <a:lnTo>
                    <a:pt x="12" y="0"/>
                  </a:lnTo>
                  <a:lnTo>
                    <a:pt x="9" y="2"/>
                  </a:lnTo>
                  <a:lnTo>
                    <a:pt x="8" y="3"/>
                  </a:lnTo>
                  <a:lnTo>
                    <a:pt x="1" y="48"/>
                  </a:lnTo>
                  <a:lnTo>
                    <a:pt x="0" y="51"/>
                  </a:lnTo>
                  <a:lnTo>
                    <a:pt x="2" y="51"/>
                  </a:lnTo>
                  <a:lnTo>
                    <a:pt x="12" y="52"/>
                  </a:lnTo>
                  <a:lnTo>
                    <a:pt x="14" y="54"/>
                  </a:lnTo>
                  <a:lnTo>
                    <a:pt x="14" y="50"/>
                  </a:lnTo>
                  <a:lnTo>
                    <a:pt x="22" y="5"/>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129" name="Freeform 54"/>
            <p:cNvSpPr>
              <a:spLocks/>
            </p:cNvSpPr>
            <p:nvPr/>
          </p:nvSpPr>
          <p:spPr bwMode="auto">
            <a:xfrm>
              <a:off x="1928" y="2887"/>
              <a:ext cx="24" cy="55"/>
            </a:xfrm>
            <a:custGeom>
              <a:avLst/>
              <a:gdLst>
                <a:gd name="T0" fmla="*/ 23 w 24"/>
                <a:gd name="T1" fmla="*/ 8 h 55"/>
                <a:gd name="T2" fmla="*/ 21 w 24"/>
                <a:gd name="T3" fmla="*/ 6 h 55"/>
                <a:gd name="T4" fmla="*/ 20 w 24"/>
                <a:gd name="T5" fmla="*/ 3 h 55"/>
                <a:gd name="T6" fmla="*/ 10 w 24"/>
                <a:gd name="T7" fmla="*/ 0 h 55"/>
                <a:gd name="T8" fmla="*/ 7 w 24"/>
                <a:gd name="T9" fmla="*/ 2 h 55"/>
                <a:gd name="T10" fmla="*/ 7 w 24"/>
                <a:gd name="T11" fmla="*/ 4 h 55"/>
                <a:gd name="T12" fmla="*/ 1 w 24"/>
                <a:gd name="T13" fmla="*/ 48 h 55"/>
                <a:gd name="T14" fmla="*/ 0 w 24"/>
                <a:gd name="T15" fmla="*/ 49 h 55"/>
                <a:gd name="T16" fmla="*/ 2 w 24"/>
                <a:gd name="T17" fmla="*/ 50 h 55"/>
                <a:gd name="T18" fmla="*/ 11 w 24"/>
                <a:gd name="T19" fmla="*/ 52 h 55"/>
                <a:gd name="T20" fmla="*/ 14 w 24"/>
                <a:gd name="T21" fmla="*/ 54 h 55"/>
                <a:gd name="T22" fmla="*/ 15 w 24"/>
                <a:gd name="T23" fmla="*/ 52 h 55"/>
                <a:gd name="T24" fmla="*/ 23 w 24"/>
                <a:gd name="T25" fmla="*/ 8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55">
                  <a:moveTo>
                    <a:pt x="23" y="8"/>
                  </a:moveTo>
                  <a:lnTo>
                    <a:pt x="21" y="6"/>
                  </a:lnTo>
                  <a:lnTo>
                    <a:pt x="20" y="3"/>
                  </a:lnTo>
                  <a:lnTo>
                    <a:pt x="10" y="0"/>
                  </a:lnTo>
                  <a:lnTo>
                    <a:pt x="7" y="2"/>
                  </a:lnTo>
                  <a:lnTo>
                    <a:pt x="7" y="4"/>
                  </a:lnTo>
                  <a:lnTo>
                    <a:pt x="1" y="48"/>
                  </a:lnTo>
                  <a:lnTo>
                    <a:pt x="0" y="49"/>
                  </a:lnTo>
                  <a:lnTo>
                    <a:pt x="2" y="50"/>
                  </a:lnTo>
                  <a:lnTo>
                    <a:pt x="11" y="52"/>
                  </a:lnTo>
                  <a:lnTo>
                    <a:pt x="14" y="54"/>
                  </a:lnTo>
                  <a:lnTo>
                    <a:pt x="15" y="52"/>
                  </a:lnTo>
                  <a:lnTo>
                    <a:pt x="23" y="8"/>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130" name="Freeform 55"/>
            <p:cNvSpPr>
              <a:spLocks/>
            </p:cNvSpPr>
            <p:nvPr/>
          </p:nvSpPr>
          <p:spPr bwMode="auto">
            <a:xfrm>
              <a:off x="1821" y="2854"/>
              <a:ext cx="125" cy="232"/>
            </a:xfrm>
            <a:custGeom>
              <a:avLst/>
              <a:gdLst>
                <a:gd name="T0" fmla="*/ 80 w 125"/>
                <a:gd name="T1" fmla="*/ 4 h 232"/>
                <a:gd name="T2" fmla="*/ 68 w 125"/>
                <a:gd name="T3" fmla="*/ 0 h 232"/>
                <a:gd name="T4" fmla="*/ 57 w 125"/>
                <a:gd name="T5" fmla="*/ 0 h 232"/>
                <a:gd name="T6" fmla="*/ 51 w 125"/>
                <a:gd name="T7" fmla="*/ 1 h 232"/>
                <a:gd name="T8" fmla="*/ 49 w 125"/>
                <a:gd name="T9" fmla="*/ 3 h 232"/>
                <a:gd name="T10" fmla="*/ 41 w 125"/>
                <a:gd name="T11" fmla="*/ 1 h 232"/>
                <a:gd name="T12" fmla="*/ 37 w 125"/>
                <a:gd name="T13" fmla="*/ 3 h 232"/>
                <a:gd name="T14" fmla="*/ 34 w 125"/>
                <a:gd name="T15" fmla="*/ 9 h 232"/>
                <a:gd name="T16" fmla="*/ 33 w 125"/>
                <a:gd name="T17" fmla="*/ 11 h 232"/>
                <a:gd name="T18" fmla="*/ 30 w 125"/>
                <a:gd name="T19" fmla="*/ 15 h 232"/>
                <a:gd name="T20" fmla="*/ 27 w 125"/>
                <a:gd name="T21" fmla="*/ 22 h 232"/>
                <a:gd name="T22" fmla="*/ 24 w 125"/>
                <a:gd name="T23" fmla="*/ 33 h 232"/>
                <a:gd name="T24" fmla="*/ 21 w 125"/>
                <a:gd name="T25" fmla="*/ 44 h 232"/>
                <a:gd name="T26" fmla="*/ 22 w 125"/>
                <a:gd name="T27" fmla="*/ 55 h 232"/>
                <a:gd name="T28" fmla="*/ 19 w 125"/>
                <a:gd name="T29" fmla="*/ 66 h 232"/>
                <a:gd name="T30" fmla="*/ 21 w 125"/>
                <a:gd name="T31" fmla="*/ 72 h 232"/>
                <a:gd name="T32" fmla="*/ 20 w 125"/>
                <a:gd name="T33" fmla="*/ 74 h 232"/>
                <a:gd name="T34" fmla="*/ 22 w 125"/>
                <a:gd name="T35" fmla="*/ 77 h 232"/>
                <a:gd name="T36" fmla="*/ 13 w 125"/>
                <a:gd name="T37" fmla="*/ 134 h 232"/>
                <a:gd name="T38" fmla="*/ 10 w 125"/>
                <a:gd name="T39" fmla="*/ 137 h 232"/>
                <a:gd name="T40" fmla="*/ 8 w 125"/>
                <a:gd name="T41" fmla="*/ 144 h 232"/>
                <a:gd name="T42" fmla="*/ 6 w 125"/>
                <a:gd name="T43" fmla="*/ 155 h 232"/>
                <a:gd name="T44" fmla="*/ 3 w 125"/>
                <a:gd name="T45" fmla="*/ 166 h 232"/>
                <a:gd name="T46" fmla="*/ 1 w 125"/>
                <a:gd name="T47" fmla="*/ 180 h 232"/>
                <a:gd name="T48" fmla="*/ 1 w 125"/>
                <a:gd name="T49" fmla="*/ 190 h 232"/>
                <a:gd name="T50" fmla="*/ 3 w 125"/>
                <a:gd name="T51" fmla="*/ 196 h 232"/>
                <a:gd name="T52" fmla="*/ 2 w 125"/>
                <a:gd name="T53" fmla="*/ 200 h 232"/>
                <a:gd name="T54" fmla="*/ 0 w 125"/>
                <a:gd name="T55" fmla="*/ 206 h 232"/>
                <a:gd name="T56" fmla="*/ 1 w 125"/>
                <a:gd name="T57" fmla="*/ 213 h 232"/>
                <a:gd name="T58" fmla="*/ 7 w 125"/>
                <a:gd name="T59" fmla="*/ 214 h 232"/>
                <a:gd name="T60" fmla="*/ 77 w 125"/>
                <a:gd name="T61" fmla="*/ 231 h 232"/>
                <a:gd name="T62" fmla="*/ 82 w 125"/>
                <a:gd name="T63" fmla="*/ 229 h 232"/>
                <a:gd name="T64" fmla="*/ 86 w 125"/>
                <a:gd name="T65" fmla="*/ 225 h 232"/>
                <a:gd name="T66" fmla="*/ 87 w 125"/>
                <a:gd name="T67" fmla="*/ 219 h 232"/>
                <a:gd name="T68" fmla="*/ 90 w 125"/>
                <a:gd name="T69" fmla="*/ 216 h 232"/>
                <a:gd name="T70" fmla="*/ 92 w 125"/>
                <a:gd name="T71" fmla="*/ 213 h 232"/>
                <a:gd name="T72" fmla="*/ 93 w 125"/>
                <a:gd name="T73" fmla="*/ 210 h 232"/>
                <a:gd name="T74" fmla="*/ 95 w 125"/>
                <a:gd name="T75" fmla="*/ 198 h 232"/>
                <a:gd name="T76" fmla="*/ 98 w 125"/>
                <a:gd name="T77" fmla="*/ 186 h 232"/>
                <a:gd name="T78" fmla="*/ 99 w 125"/>
                <a:gd name="T79" fmla="*/ 173 h 232"/>
                <a:gd name="T80" fmla="*/ 100 w 125"/>
                <a:gd name="T81" fmla="*/ 165 h 232"/>
                <a:gd name="T82" fmla="*/ 100 w 125"/>
                <a:gd name="T83" fmla="*/ 156 h 232"/>
                <a:gd name="T84" fmla="*/ 100 w 125"/>
                <a:gd name="T85" fmla="*/ 152 h 232"/>
                <a:gd name="T86" fmla="*/ 110 w 125"/>
                <a:gd name="T87" fmla="*/ 96 h 232"/>
                <a:gd name="T88" fmla="*/ 112 w 125"/>
                <a:gd name="T89" fmla="*/ 96 h 232"/>
                <a:gd name="T90" fmla="*/ 114 w 125"/>
                <a:gd name="T91" fmla="*/ 95 h 232"/>
                <a:gd name="T92" fmla="*/ 114 w 125"/>
                <a:gd name="T93" fmla="*/ 89 h 232"/>
                <a:gd name="T94" fmla="*/ 115 w 125"/>
                <a:gd name="T95" fmla="*/ 88 h 232"/>
                <a:gd name="T96" fmla="*/ 117 w 125"/>
                <a:gd name="T97" fmla="*/ 76 h 232"/>
                <a:gd name="T98" fmla="*/ 120 w 125"/>
                <a:gd name="T99" fmla="*/ 62 h 232"/>
                <a:gd name="T100" fmla="*/ 121 w 125"/>
                <a:gd name="T101" fmla="*/ 50 h 232"/>
                <a:gd name="T102" fmla="*/ 124 w 125"/>
                <a:gd name="T103" fmla="*/ 41 h 232"/>
                <a:gd name="T104" fmla="*/ 123 w 125"/>
                <a:gd name="T105" fmla="*/ 35 h 232"/>
                <a:gd name="T106" fmla="*/ 121 w 125"/>
                <a:gd name="T107" fmla="*/ 30 h 232"/>
                <a:gd name="T108" fmla="*/ 121 w 125"/>
                <a:gd name="T109" fmla="*/ 28 h 232"/>
                <a:gd name="T110" fmla="*/ 122 w 125"/>
                <a:gd name="T111" fmla="*/ 22 h 232"/>
                <a:gd name="T112" fmla="*/ 116 w 125"/>
                <a:gd name="T113" fmla="*/ 20 h 232"/>
                <a:gd name="T114" fmla="*/ 108 w 125"/>
                <a:gd name="T115" fmla="*/ 17 h 232"/>
                <a:gd name="T116" fmla="*/ 107 w 125"/>
                <a:gd name="T117" fmla="*/ 12 h 232"/>
                <a:gd name="T118" fmla="*/ 100 w 125"/>
                <a:gd name="T119" fmla="*/ 9 h 232"/>
                <a:gd name="T120" fmla="*/ 92 w 125"/>
                <a:gd name="T121" fmla="*/ 5 h 232"/>
                <a:gd name="T122" fmla="*/ 80 w 125"/>
                <a:gd name="T123" fmla="*/ 4 h 2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5" h="232">
                  <a:moveTo>
                    <a:pt x="80" y="4"/>
                  </a:moveTo>
                  <a:lnTo>
                    <a:pt x="68" y="0"/>
                  </a:lnTo>
                  <a:lnTo>
                    <a:pt x="57" y="0"/>
                  </a:lnTo>
                  <a:lnTo>
                    <a:pt x="51" y="1"/>
                  </a:lnTo>
                  <a:lnTo>
                    <a:pt x="49" y="3"/>
                  </a:lnTo>
                  <a:lnTo>
                    <a:pt x="41" y="1"/>
                  </a:lnTo>
                  <a:lnTo>
                    <a:pt x="37" y="3"/>
                  </a:lnTo>
                  <a:lnTo>
                    <a:pt x="34" y="9"/>
                  </a:lnTo>
                  <a:lnTo>
                    <a:pt x="33" y="11"/>
                  </a:lnTo>
                  <a:lnTo>
                    <a:pt x="30" y="15"/>
                  </a:lnTo>
                  <a:lnTo>
                    <a:pt x="27" y="22"/>
                  </a:lnTo>
                  <a:lnTo>
                    <a:pt x="24" y="33"/>
                  </a:lnTo>
                  <a:lnTo>
                    <a:pt x="21" y="44"/>
                  </a:lnTo>
                  <a:lnTo>
                    <a:pt x="22" y="55"/>
                  </a:lnTo>
                  <a:lnTo>
                    <a:pt x="19" y="66"/>
                  </a:lnTo>
                  <a:lnTo>
                    <a:pt x="21" y="72"/>
                  </a:lnTo>
                  <a:lnTo>
                    <a:pt x="20" y="74"/>
                  </a:lnTo>
                  <a:lnTo>
                    <a:pt x="22" y="77"/>
                  </a:lnTo>
                  <a:lnTo>
                    <a:pt x="13" y="134"/>
                  </a:lnTo>
                  <a:lnTo>
                    <a:pt x="10" y="137"/>
                  </a:lnTo>
                  <a:lnTo>
                    <a:pt x="8" y="144"/>
                  </a:lnTo>
                  <a:lnTo>
                    <a:pt x="6" y="155"/>
                  </a:lnTo>
                  <a:lnTo>
                    <a:pt x="3" y="166"/>
                  </a:lnTo>
                  <a:lnTo>
                    <a:pt x="1" y="180"/>
                  </a:lnTo>
                  <a:lnTo>
                    <a:pt x="1" y="190"/>
                  </a:lnTo>
                  <a:lnTo>
                    <a:pt x="3" y="196"/>
                  </a:lnTo>
                  <a:lnTo>
                    <a:pt x="2" y="200"/>
                  </a:lnTo>
                  <a:lnTo>
                    <a:pt x="0" y="206"/>
                  </a:lnTo>
                  <a:lnTo>
                    <a:pt x="1" y="213"/>
                  </a:lnTo>
                  <a:lnTo>
                    <a:pt x="7" y="214"/>
                  </a:lnTo>
                  <a:lnTo>
                    <a:pt x="77" y="231"/>
                  </a:lnTo>
                  <a:lnTo>
                    <a:pt x="82" y="229"/>
                  </a:lnTo>
                  <a:lnTo>
                    <a:pt x="86" y="225"/>
                  </a:lnTo>
                  <a:lnTo>
                    <a:pt x="87" y="219"/>
                  </a:lnTo>
                  <a:lnTo>
                    <a:pt x="90" y="216"/>
                  </a:lnTo>
                  <a:lnTo>
                    <a:pt x="92" y="213"/>
                  </a:lnTo>
                  <a:lnTo>
                    <a:pt x="93" y="210"/>
                  </a:lnTo>
                  <a:lnTo>
                    <a:pt x="95" y="198"/>
                  </a:lnTo>
                  <a:lnTo>
                    <a:pt x="98" y="186"/>
                  </a:lnTo>
                  <a:lnTo>
                    <a:pt x="99" y="173"/>
                  </a:lnTo>
                  <a:lnTo>
                    <a:pt x="100" y="165"/>
                  </a:lnTo>
                  <a:lnTo>
                    <a:pt x="100" y="156"/>
                  </a:lnTo>
                  <a:lnTo>
                    <a:pt x="100" y="152"/>
                  </a:lnTo>
                  <a:lnTo>
                    <a:pt x="110" y="96"/>
                  </a:lnTo>
                  <a:lnTo>
                    <a:pt x="112" y="96"/>
                  </a:lnTo>
                  <a:lnTo>
                    <a:pt x="114" y="95"/>
                  </a:lnTo>
                  <a:lnTo>
                    <a:pt x="114" y="89"/>
                  </a:lnTo>
                  <a:lnTo>
                    <a:pt x="115" y="88"/>
                  </a:lnTo>
                  <a:lnTo>
                    <a:pt x="117" y="76"/>
                  </a:lnTo>
                  <a:lnTo>
                    <a:pt x="120" y="62"/>
                  </a:lnTo>
                  <a:lnTo>
                    <a:pt x="121" y="50"/>
                  </a:lnTo>
                  <a:lnTo>
                    <a:pt x="124" y="41"/>
                  </a:lnTo>
                  <a:lnTo>
                    <a:pt x="123" y="35"/>
                  </a:lnTo>
                  <a:lnTo>
                    <a:pt x="121" y="30"/>
                  </a:lnTo>
                  <a:lnTo>
                    <a:pt x="121" y="28"/>
                  </a:lnTo>
                  <a:lnTo>
                    <a:pt x="122" y="22"/>
                  </a:lnTo>
                  <a:lnTo>
                    <a:pt x="116" y="20"/>
                  </a:lnTo>
                  <a:lnTo>
                    <a:pt x="108" y="17"/>
                  </a:lnTo>
                  <a:lnTo>
                    <a:pt x="107" y="12"/>
                  </a:lnTo>
                  <a:lnTo>
                    <a:pt x="100" y="9"/>
                  </a:lnTo>
                  <a:lnTo>
                    <a:pt x="92" y="5"/>
                  </a:lnTo>
                  <a:lnTo>
                    <a:pt x="80" y="4"/>
                  </a:lnTo>
                </a:path>
              </a:pathLst>
            </a:custGeom>
            <a:solidFill>
              <a:srgbClr val="FF0000"/>
            </a:solidFill>
            <a:ln w="12700" cap="rnd">
              <a:noFill/>
              <a:round/>
              <a:headEnd/>
              <a:tailEnd/>
            </a:ln>
            <a:effectLst/>
          </p:spPr>
          <p:txBody>
            <a:bodyPr/>
            <a:lstStyle/>
            <a:p>
              <a:endParaRPr lang="en-US"/>
            </a:p>
          </p:txBody>
        </p:sp>
        <p:sp>
          <p:nvSpPr>
            <p:cNvPr id="79131" name="Freeform 56"/>
            <p:cNvSpPr>
              <a:spLocks/>
            </p:cNvSpPr>
            <p:nvPr/>
          </p:nvSpPr>
          <p:spPr bwMode="auto">
            <a:xfrm>
              <a:off x="1823" y="3071"/>
              <a:ext cx="80" cy="24"/>
            </a:xfrm>
            <a:custGeom>
              <a:avLst/>
              <a:gdLst>
                <a:gd name="T0" fmla="*/ 79 w 80"/>
                <a:gd name="T1" fmla="*/ 21 h 24"/>
                <a:gd name="T2" fmla="*/ 79 w 80"/>
                <a:gd name="T3" fmla="*/ 20 h 24"/>
                <a:gd name="T4" fmla="*/ 77 w 80"/>
                <a:gd name="T5" fmla="*/ 18 h 24"/>
                <a:gd name="T6" fmla="*/ 3 w 80"/>
                <a:gd name="T7" fmla="*/ 0 h 24"/>
                <a:gd name="T8" fmla="*/ 3 w 80"/>
                <a:gd name="T9" fmla="*/ 2 h 24"/>
                <a:gd name="T10" fmla="*/ 0 w 80"/>
                <a:gd name="T11" fmla="*/ 4 h 24"/>
                <a:gd name="T12" fmla="*/ 2 w 80"/>
                <a:gd name="T13" fmla="*/ 5 h 24"/>
                <a:gd name="T14" fmla="*/ 3 w 80"/>
                <a:gd name="T15" fmla="*/ 6 h 24"/>
                <a:gd name="T16" fmla="*/ 78 w 80"/>
                <a:gd name="T17" fmla="*/ 23 h 24"/>
                <a:gd name="T18" fmla="*/ 79 w 80"/>
                <a:gd name="T19" fmla="*/ 22 h 24"/>
                <a:gd name="T20" fmla="*/ 79 w 80"/>
                <a:gd name="T21" fmla="*/ 21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24">
                  <a:moveTo>
                    <a:pt x="79" y="21"/>
                  </a:moveTo>
                  <a:lnTo>
                    <a:pt x="79" y="20"/>
                  </a:lnTo>
                  <a:lnTo>
                    <a:pt x="77" y="18"/>
                  </a:lnTo>
                  <a:lnTo>
                    <a:pt x="3" y="0"/>
                  </a:lnTo>
                  <a:lnTo>
                    <a:pt x="3" y="2"/>
                  </a:lnTo>
                  <a:lnTo>
                    <a:pt x="0" y="4"/>
                  </a:lnTo>
                  <a:lnTo>
                    <a:pt x="2" y="5"/>
                  </a:lnTo>
                  <a:lnTo>
                    <a:pt x="3" y="6"/>
                  </a:lnTo>
                  <a:lnTo>
                    <a:pt x="78" y="23"/>
                  </a:lnTo>
                  <a:lnTo>
                    <a:pt x="79" y="22"/>
                  </a:lnTo>
                  <a:lnTo>
                    <a:pt x="79" y="21"/>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132" name="Freeform 57"/>
            <p:cNvSpPr>
              <a:spLocks/>
            </p:cNvSpPr>
            <p:nvPr/>
          </p:nvSpPr>
          <p:spPr bwMode="auto">
            <a:xfrm>
              <a:off x="1845" y="2861"/>
              <a:ext cx="15" cy="55"/>
            </a:xfrm>
            <a:custGeom>
              <a:avLst/>
              <a:gdLst>
                <a:gd name="T0" fmla="*/ 14 w 15"/>
                <a:gd name="T1" fmla="*/ 0 h 55"/>
                <a:gd name="T2" fmla="*/ 0 w 15"/>
                <a:gd name="T3" fmla="*/ 54 h 55"/>
                <a:gd name="T4" fmla="*/ 14 w 15"/>
                <a:gd name="T5" fmla="*/ 0 h 55"/>
                <a:gd name="T6" fmla="*/ 0 60000 65536"/>
                <a:gd name="T7" fmla="*/ 0 60000 65536"/>
                <a:gd name="T8" fmla="*/ 0 60000 65536"/>
              </a:gdLst>
              <a:ahLst/>
              <a:cxnLst>
                <a:cxn ang="T6">
                  <a:pos x="T0" y="T1"/>
                </a:cxn>
                <a:cxn ang="T7">
                  <a:pos x="T2" y="T3"/>
                </a:cxn>
                <a:cxn ang="T8">
                  <a:pos x="T4" y="T5"/>
                </a:cxn>
              </a:cxnLst>
              <a:rect l="0" t="0" r="r" b="b"/>
              <a:pathLst>
                <a:path w="15" h="55">
                  <a:moveTo>
                    <a:pt x="14" y="0"/>
                  </a:moveTo>
                  <a:lnTo>
                    <a:pt x="0" y="54"/>
                  </a:lnTo>
                  <a:lnTo>
                    <a:pt x="14" y="0"/>
                  </a:lnTo>
                </a:path>
              </a:pathLst>
            </a:custGeom>
            <a:solidFill>
              <a:srgbClr val="FFBFBF"/>
            </a:solidFill>
            <a:ln w="12700" cap="rnd">
              <a:noFill/>
              <a:round/>
              <a:headEnd/>
              <a:tailEnd/>
            </a:ln>
            <a:effectLst/>
          </p:spPr>
          <p:txBody>
            <a:bodyPr/>
            <a:lstStyle/>
            <a:p>
              <a:endParaRPr lang="en-US"/>
            </a:p>
          </p:txBody>
        </p:sp>
        <p:sp>
          <p:nvSpPr>
            <p:cNvPr id="79133" name="Freeform 58"/>
            <p:cNvSpPr>
              <a:spLocks/>
            </p:cNvSpPr>
            <p:nvPr/>
          </p:nvSpPr>
          <p:spPr bwMode="auto">
            <a:xfrm>
              <a:off x="1846" y="2860"/>
              <a:ext cx="16" cy="56"/>
            </a:xfrm>
            <a:custGeom>
              <a:avLst/>
              <a:gdLst>
                <a:gd name="T0" fmla="*/ 15 w 16"/>
                <a:gd name="T1" fmla="*/ 0 h 56"/>
                <a:gd name="T2" fmla="*/ 9 w 16"/>
                <a:gd name="T3" fmla="*/ 0 h 56"/>
                <a:gd name="T4" fmla="*/ 0 w 16"/>
                <a:gd name="T5" fmla="*/ 54 h 56"/>
                <a:gd name="T6" fmla="*/ 5 w 16"/>
                <a:gd name="T7" fmla="*/ 55 h 56"/>
                <a:gd name="T8" fmla="*/ 15 w 16"/>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56">
                  <a:moveTo>
                    <a:pt x="15" y="0"/>
                  </a:moveTo>
                  <a:lnTo>
                    <a:pt x="9" y="0"/>
                  </a:lnTo>
                  <a:lnTo>
                    <a:pt x="0" y="54"/>
                  </a:lnTo>
                  <a:lnTo>
                    <a:pt x="5" y="55"/>
                  </a:lnTo>
                  <a:lnTo>
                    <a:pt x="15" y="0"/>
                  </a:lnTo>
                </a:path>
              </a:pathLst>
            </a:custGeom>
            <a:solidFill>
              <a:srgbClr val="FF4040"/>
            </a:solidFill>
            <a:ln w="12700" cap="rnd">
              <a:noFill/>
              <a:round/>
              <a:headEnd/>
              <a:tailEnd/>
            </a:ln>
            <a:effectLst/>
          </p:spPr>
          <p:txBody>
            <a:bodyPr/>
            <a:lstStyle/>
            <a:p>
              <a:endParaRPr lang="en-US"/>
            </a:p>
          </p:txBody>
        </p:sp>
        <p:sp>
          <p:nvSpPr>
            <p:cNvPr id="79134" name="Freeform 59"/>
            <p:cNvSpPr>
              <a:spLocks/>
            </p:cNvSpPr>
            <p:nvPr/>
          </p:nvSpPr>
          <p:spPr bwMode="auto">
            <a:xfrm>
              <a:off x="1924" y="2878"/>
              <a:ext cx="15" cy="55"/>
            </a:xfrm>
            <a:custGeom>
              <a:avLst/>
              <a:gdLst>
                <a:gd name="T0" fmla="*/ 14 w 15"/>
                <a:gd name="T1" fmla="*/ 0 h 55"/>
                <a:gd name="T2" fmla="*/ 0 w 15"/>
                <a:gd name="T3" fmla="*/ 54 h 55"/>
                <a:gd name="T4" fmla="*/ 14 w 15"/>
                <a:gd name="T5" fmla="*/ 0 h 55"/>
                <a:gd name="T6" fmla="*/ 0 60000 65536"/>
                <a:gd name="T7" fmla="*/ 0 60000 65536"/>
                <a:gd name="T8" fmla="*/ 0 60000 65536"/>
              </a:gdLst>
              <a:ahLst/>
              <a:cxnLst>
                <a:cxn ang="T6">
                  <a:pos x="T0" y="T1"/>
                </a:cxn>
                <a:cxn ang="T7">
                  <a:pos x="T2" y="T3"/>
                </a:cxn>
                <a:cxn ang="T8">
                  <a:pos x="T4" y="T5"/>
                </a:cxn>
              </a:cxnLst>
              <a:rect l="0" t="0" r="r" b="b"/>
              <a:pathLst>
                <a:path w="15" h="55">
                  <a:moveTo>
                    <a:pt x="14" y="0"/>
                  </a:moveTo>
                  <a:lnTo>
                    <a:pt x="0" y="54"/>
                  </a:lnTo>
                  <a:lnTo>
                    <a:pt x="14" y="0"/>
                  </a:lnTo>
                </a:path>
              </a:pathLst>
            </a:custGeom>
            <a:solidFill>
              <a:srgbClr val="FFBFBF"/>
            </a:solidFill>
            <a:ln w="12700" cap="rnd">
              <a:noFill/>
              <a:round/>
              <a:headEnd/>
              <a:tailEnd/>
            </a:ln>
            <a:effectLst/>
          </p:spPr>
          <p:txBody>
            <a:bodyPr/>
            <a:lstStyle/>
            <a:p>
              <a:endParaRPr lang="en-US"/>
            </a:p>
          </p:txBody>
        </p:sp>
        <p:sp>
          <p:nvSpPr>
            <p:cNvPr id="79135" name="Freeform 60"/>
            <p:cNvSpPr>
              <a:spLocks/>
            </p:cNvSpPr>
            <p:nvPr/>
          </p:nvSpPr>
          <p:spPr bwMode="auto">
            <a:xfrm>
              <a:off x="1924" y="2878"/>
              <a:ext cx="15" cy="56"/>
            </a:xfrm>
            <a:custGeom>
              <a:avLst/>
              <a:gdLst>
                <a:gd name="T0" fmla="*/ 9 w 15"/>
                <a:gd name="T1" fmla="*/ 0 h 56"/>
                <a:gd name="T2" fmla="*/ 14 w 15"/>
                <a:gd name="T3" fmla="*/ 1 h 56"/>
                <a:gd name="T4" fmla="*/ 4 w 15"/>
                <a:gd name="T5" fmla="*/ 55 h 56"/>
                <a:gd name="T6" fmla="*/ 0 w 15"/>
                <a:gd name="T7" fmla="*/ 54 h 56"/>
                <a:gd name="T8" fmla="*/ 9 w 15"/>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6">
                  <a:moveTo>
                    <a:pt x="9" y="0"/>
                  </a:moveTo>
                  <a:lnTo>
                    <a:pt x="14" y="1"/>
                  </a:lnTo>
                  <a:lnTo>
                    <a:pt x="4" y="55"/>
                  </a:lnTo>
                  <a:lnTo>
                    <a:pt x="0" y="54"/>
                  </a:lnTo>
                  <a:lnTo>
                    <a:pt x="9" y="0"/>
                  </a:lnTo>
                </a:path>
              </a:pathLst>
            </a:custGeom>
            <a:solidFill>
              <a:srgbClr val="FF4040"/>
            </a:solidFill>
            <a:ln w="12700" cap="rnd">
              <a:noFill/>
              <a:round/>
              <a:headEnd/>
              <a:tailEnd/>
            </a:ln>
            <a:effectLst/>
          </p:spPr>
          <p:txBody>
            <a:bodyPr/>
            <a:lstStyle/>
            <a:p>
              <a:endParaRPr lang="en-US"/>
            </a:p>
          </p:txBody>
        </p:sp>
        <p:sp>
          <p:nvSpPr>
            <p:cNvPr id="79136" name="Freeform 61"/>
            <p:cNvSpPr>
              <a:spLocks/>
            </p:cNvSpPr>
            <p:nvPr/>
          </p:nvSpPr>
          <p:spPr bwMode="auto">
            <a:xfrm>
              <a:off x="1845" y="2853"/>
              <a:ext cx="34" cy="91"/>
            </a:xfrm>
            <a:custGeom>
              <a:avLst/>
              <a:gdLst>
                <a:gd name="T0" fmla="*/ 18 w 34"/>
                <a:gd name="T1" fmla="*/ 1 h 91"/>
                <a:gd name="T2" fmla="*/ 17 w 34"/>
                <a:gd name="T3" fmla="*/ 0 h 91"/>
                <a:gd name="T4" fmla="*/ 15 w 34"/>
                <a:gd name="T5" fmla="*/ 2 h 91"/>
                <a:gd name="T6" fmla="*/ 13 w 34"/>
                <a:gd name="T7" fmla="*/ 3 h 91"/>
                <a:gd name="T8" fmla="*/ 13 w 34"/>
                <a:gd name="T9" fmla="*/ 5 h 91"/>
                <a:gd name="T10" fmla="*/ 0 w 34"/>
                <a:gd name="T11" fmla="*/ 80 h 91"/>
                <a:gd name="T12" fmla="*/ 1 w 34"/>
                <a:gd name="T13" fmla="*/ 85 h 91"/>
                <a:gd name="T14" fmla="*/ 5 w 34"/>
                <a:gd name="T15" fmla="*/ 87 h 91"/>
                <a:gd name="T16" fmla="*/ 14 w 34"/>
                <a:gd name="T17" fmla="*/ 88 h 91"/>
                <a:gd name="T18" fmla="*/ 18 w 34"/>
                <a:gd name="T19" fmla="*/ 90 h 91"/>
                <a:gd name="T20" fmla="*/ 21 w 34"/>
                <a:gd name="T21" fmla="*/ 83 h 91"/>
                <a:gd name="T22" fmla="*/ 33 w 34"/>
                <a:gd name="T23" fmla="*/ 12 h 91"/>
                <a:gd name="T24" fmla="*/ 31 w 34"/>
                <a:gd name="T25" fmla="*/ 5 h 91"/>
                <a:gd name="T26" fmla="*/ 28 w 34"/>
                <a:gd name="T27" fmla="*/ 3 h 91"/>
                <a:gd name="T28" fmla="*/ 18 w 34"/>
                <a:gd name="T29" fmla="*/ 1 h 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91">
                  <a:moveTo>
                    <a:pt x="18" y="1"/>
                  </a:moveTo>
                  <a:lnTo>
                    <a:pt x="17" y="0"/>
                  </a:lnTo>
                  <a:lnTo>
                    <a:pt x="15" y="2"/>
                  </a:lnTo>
                  <a:lnTo>
                    <a:pt x="13" y="3"/>
                  </a:lnTo>
                  <a:lnTo>
                    <a:pt x="13" y="5"/>
                  </a:lnTo>
                  <a:lnTo>
                    <a:pt x="0" y="80"/>
                  </a:lnTo>
                  <a:lnTo>
                    <a:pt x="1" y="85"/>
                  </a:lnTo>
                  <a:lnTo>
                    <a:pt x="5" y="87"/>
                  </a:lnTo>
                  <a:lnTo>
                    <a:pt x="14" y="88"/>
                  </a:lnTo>
                  <a:lnTo>
                    <a:pt x="18" y="90"/>
                  </a:lnTo>
                  <a:lnTo>
                    <a:pt x="21" y="83"/>
                  </a:lnTo>
                  <a:lnTo>
                    <a:pt x="33" y="12"/>
                  </a:lnTo>
                  <a:lnTo>
                    <a:pt x="31" y="5"/>
                  </a:lnTo>
                  <a:lnTo>
                    <a:pt x="28" y="3"/>
                  </a:lnTo>
                  <a:lnTo>
                    <a:pt x="18" y="1"/>
                  </a:lnTo>
                </a:path>
              </a:pathLst>
            </a:custGeom>
            <a:solidFill>
              <a:srgbClr val="C60000"/>
            </a:solidFill>
            <a:ln w="12700" cap="rnd">
              <a:noFill/>
              <a:round/>
              <a:headEnd/>
              <a:tailEnd/>
            </a:ln>
            <a:effectLst/>
          </p:spPr>
          <p:txBody>
            <a:bodyPr/>
            <a:lstStyle/>
            <a:p>
              <a:endParaRPr lang="en-US"/>
            </a:p>
          </p:txBody>
        </p:sp>
        <p:sp>
          <p:nvSpPr>
            <p:cNvPr id="79137" name="Freeform 62"/>
            <p:cNvSpPr>
              <a:spLocks/>
            </p:cNvSpPr>
            <p:nvPr/>
          </p:nvSpPr>
          <p:spPr bwMode="auto">
            <a:xfrm>
              <a:off x="1834" y="2992"/>
              <a:ext cx="82" cy="41"/>
            </a:xfrm>
            <a:custGeom>
              <a:avLst/>
              <a:gdLst>
                <a:gd name="T0" fmla="*/ 3 w 82"/>
                <a:gd name="T1" fmla="*/ 8 h 41"/>
                <a:gd name="T2" fmla="*/ 4 w 82"/>
                <a:gd name="T3" fmla="*/ 4 h 41"/>
                <a:gd name="T4" fmla="*/ 6 w 82"/>
                <a:gd name="T5" fmla="*/ 1 h 41"/>
                <a:gd name="T6" fmla="*/ 5 w 82"/>
                <a:gd name="T7" fmla="*/ 0 h 41"/>
                <a:gd name="T8" fmla="*/ 9 w 82"/>
                <a:gd name="T9" fmla="*/ 1 h 41"/>
                <a:gd name="T10" fmla="*/ 78 w 82"/>
                <a:gd name="T11" fmla="*/ 15 h 41"/>
                <a:gd name="T12" fmla="*/ 81 w 82"/>
                <a:gd name="T13" fmla="*/ 17 h 41"/>
                <a:gd name="T14" fmla="*/ 81 w 82"/>
                <a:gd name="T15" fmla="*/ 23 h 41"/>
                <a:gd name="T16" fmla="*/ 78 w 82"/>
                <a:gd name="T17" fmla="*/ 33 h 41"/>
                <a:gd name="T18" fmla="*/ 77 w 82"/>
                <a:gd name="T19" fmla="*/ 40 h 41"/>
                <a:gd name="T20" fmla="*/ 73 w 82"/>
                <a:gd name="T21" fmla="*/ 40 h 41"/>
                <a:gd name="T22" fmla="*/ 7 w 82"/>
                <a:gd name="T23" fmla="*/ 26 h 41"/>
                <a:gd name="T24" fmla="*/ 0 w 82"/>
                <a:gd name="T25" fmla="*/ 24 h 41"/>
                <a:gd name="T26" fmla="*/ 2 w 82"/>
                <a:gd name="T27" fmla="*/ 19 h 41"/>
                <a:gd name="T28" fmla="*/ 3 w 82"/>
                <a:gd name="T29" fmla="*/ 8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2" h="41">
                  <a:moveTo>
                    <a:pt x="3" y="8"/>
                  </a:moveTo>
                  <a:lnTo>
                    <a:pt x="4" y="4"/>
                  </a:lnTo>
                  <a:lnTo>
                    <a:pt x="6" y="1"/>
                  </a:lnTo>
                  <a:lnTo>
                    <a:pt x="5" y="0"/>
                  </a:lnTo>
                  <a:lnTo>
                    <a:pt x="9" y="1"/>
                  </a:lnTo>
                  <a:lnTo>
                    <a:pt x="78" y="15"/>
                  </a:lnTo>
                  <a:lnTo>
                    <a:pt x="81" y="17"/>
                  </a:lnTo>
                  <a:lnTo>
                    <a:pt x="81" y="23"/>
                  </a:lnTo>
                  <a:lnTo>
                    <a:pt x="78" y="33"/>
                  </a:lnTo>
                  <a:lnTo>
                    <a:pt x="77" y="40"/>
                  </a:lnTo>
                  <a:lnTo>
                    <a:pt x="73" y="40"/>
                  </a:lnTo>
                  <a:lnTo>
                    <a:pt x="7" y="26"/>
                  </a:lnTo>
                  <a:lnTo>
                    <a:pt x="0" y="24"/>
                  </a:lnTo>
                  <a:lnTo>
                    <a:pt x="2" y="19"/>
                  </a:lnTo>
                  <a:lnTo>
                    <a:pt x="3" y="8"/>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138" name="Freeform 63"/>
            <p:cNvSpPr>
              <a:spLocks/>
            </p:cNvSpPr>
            <p:nvPr/>
          </p:nvSpPr>
          <p:spPr bwMode="auto">
            <a:xfrm>
              <a:off x="1910" y="2868"/>
              <a:ext cx="33" cy="86"/>
            </a:xfrm>
            <a:custGeom>
              <a:avLst/>
              <a:gdLst>
                <a:gd name="T0" fmla="*/ 19 w 33"/>
                <a:gd name="T1" fmla="*/ 0 h 86"/>
                <a:gd name="T2" fmla="*/ 16 w 33"/>
                <a:gd name="T3" fmla="*/ 0 h 86"/>
                <a:gd name="T4" fmla="*/ 14 w 33"/>
                <a:gd name="T5" fmla="*/ 0 h 86"/>
                <a:gd name="T6" fmla="*/ 13 w 33"/>
                <a:gd name="T7" fmla="*/ 1 h 86"/>
                <a:gd name="T8" fmla="*/ 13 w 33"/>
                <a:gd name="T9" fmla="*/ 2 h 86"/>
                <a:gd name="T10" fmla="*/ 1 w 33"/>
                <a:gd name="T11" fmla="*/ 76 h 86"/>
                <a:gd name="T12" fmla="*/ 0 w 33"/>
                <a:gd name="T13" fmla="*/ 82 h 86"/>
                <a:gd name="T14" fmla="*/ 5 w 33"/>
                <a:gd name="T15" fmla="*/ 81 h 86"/>
                <a:gd name="T16" fmla="*/ 12 w 33"/>
                <a:gd name="T17" fmla="*/ 84 h 86"/>
                <a:gd name="T18" fmla="*/ 16 w 33"/>
                <a:gd name="T19" fmla="*/ 85 h 86"/>
                <a:gd name="T20" fmla="*/ 21 w 33"/>
                <a:gd name="T21" fmla="*/ 80 h 86"/>
                <a:gd name="T22" fmla="*/ 32 w 33"/>
                <a:gd name="T23" fmla="*/ 9 h 86"/>
                <a:gd name="T24" fmla="*/ 29 w 33"/>
                <a:gd name="T25" fmla="*/ 3 h 86"/>
                <a:gd name="T26" fmla="*/ 26 w 33"/>
                <a:gd name="T27" fmla="*/ 0 h 86"/>
                <a:gd name="T28" fmla="*/ 19 w 33"/>
                <a:gd name="T29" fmla="*/ 0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6">
                  <a:moveTo>
                    <a:pt x="19" y="0"/>
                  </a:moveTo>
                  <a:lnTo>
                    <a:pt x="16" y="0"/>
                  </a:lnTo>
                  <a:lnTo>
                    <a:pt x="14" y="0"/>
                  </a:lnTo>
                  <a:lnTo>
                    <a:pt x="13" y="1"/>
                  </a:lnTo>
                  <a:lnTo>
                    <a:pt x="13" y="2"/>
                  </a:lnTo>
                  <a:lnTo>
                    <a:pt x="1" y="76"/>
                  </a:lnTo>
                  <a:lnTo>
                    <a:pt x="0" y="82"/>
                  </a:lnTo>
                  <a:lnTo>
                    <a:pt x="5" y="81"/>
                  </a:lnTo>
                  <a:lnTo>
                    <a:pt x="12" y="84"/>
                  </a:lnTo>
                  <a:lnTo>
                    <a:pt x="16" y="85"/>
                  </a:lnTo>
                  <a:lnTo>
                    <a:pt x="21" y="80"/>
                  </a:lnTo>
                  <a:lnTo>
                    <a:pt x="32" y="9"/>
                  </a:lnTo>
                  <a:lnTo>
                    <a:pt x="29" y="3"/>
                  </a:lnTo>
                  <a:lnTo>
                    <a:pt x="26" y="0"/>
                  </a:lnTo>
                  <a:lnTo>
                    <a:pt x="19" y="0"/>
                  </a:lnTo>
                </a:path>
              </a:pathLst>
            </a:custGeom>
            <a:solidFill>
              <a:srgbClr val="C60000"/>
            </a:solidFill>
            <a:ln w="12700" cap="rnd">
              <a:noFill/>
              <a:round/>
              <a:headEnd/>
              <a:tailEnd/>
            </a:ln>
            <a:effectLst/>
          </p:spPr>
          <p:txBody>
            <a:bodyPr/>
            <a:lstStyle/>
            <a:p>
              <a:endParaRPr lang="en-US"/>
            </a:p>
          </p:txBody>
        </p:sp>
        <p:sp>
          <p:nvSpPr>
            <p:cNvPr id="79139" name="Freeform 64"/>
            <p:cNvSpPr>
              <a:spLocks/>
            </p:cNvSpPr>
            <p:nvPr/>
          </p:nvSpPr>
          <p:spPr bwMode="auto">
            <a:xfrm>
              <a:off x="1847" y="2922"/>
              <a:ext cx="81" cy="41"/>
            </a:xfrm>
            <a:custGeom>
              <a:avLst/>
              <a:gdLst>
                <a:gd name="T0" fmla="*/ 0 w 81"/>
                <a:gd name="T1" fmla="*/ 18 h 41"/>
                <a:gd name="T2" fmla="*/ 0 w 81"/>
                <a:gd name="T3" fmla="*/ 20 h 41"/>
                <a:gd name="T4" fmla="*/ 0 w 81"/>
                <a:gd name="T5" fmla="*/ 22 h 41"/>
                <a:gd name="T6" fmla="*/ 0 w 81"/>
                <a:gd name="T7" fmla="*/ 24 h 41"/>
                <a:gd name="T8" fmla="*/ 3 w 81"/>
                <a:gd name="T9" fmla="*/ 24 h 41"/>
                <a:gd name="T10" fmla="*/ 71 w 81"/>
                <a:gd name="T11" fmla="*/ 40 h 41"/>
                <a:gd name="T12" fmla="*/ 76 w 81"/>
                <a:gd name="T13" fmla="*/ 38 h 41"/>
                <a:gd name="T14" fmla="*/ 78 w 81"/>
                <a:gd name="T15" fmla="*/ 33 h 41"/>
                <a:gd name="T16" fmla="*/ 80 w 81"/>
                <a:gd name="T17" fmla="*/ 23 h 41"/>
                <a:gd name="T18" fmla="*/ 78 w 81"/>
                <a:gd name="T19" fmla="*/ 20 h 41"/>
                <a:gd name="T20" fmla="*/ 75 w 81"/>
                <a:gd name="T21" fmla="*/ 15 h 41"/>
                <a:gd name="T22" fmla="*/ 10 w 81"/>
                <a:gd name="T23" fmla="*/ 0 h 41"/>
                <a:gd name="T24" fmla="*/ 3 w 81"/>
                <a:gd name="T25" fmla="*/ 2 h 41"/>
                <a:gd name="T26" fmla="*/ 3 w 81"/>
                <a:gd name="T27" fmla="*/ 7 h 41"/>
                <a:gd name="T28" fmla="*/ 0 w 81"/>
                <a:gd name="T29" fmla="*/ 18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1" h="41">
                  <a:moveTo>
                    <a:pt x="0" y="18"/>
                  </a:moveTo>
                  <a:lnTo>
                    <a:pt x="0" y="20"/>
                  </a:lnTo>
                  <a:lnTo>
                    <a:pt x="0" y="22"/>
                  </a:lnTo>
                  <a:lnTo>
                    <a:pt x="0" y="24"/>
                  </a:lnTo>
                  <a:lnTo>
                    <a:pt x="3" y="24"/>
                  </a:lnTo>
                  <a:lnTo>
                    <a:pt x="71" y="40"/>
                  </a:lnTo>
                  <a:lnTo>
                    <a:pt x="76" y="38"/>
                  </a:lnTo>
                  <a:lnTo>
                    <a:pt x="78" y="33"/>
                  </a:lnTo>
                  <a:lnTo>
                    <a:pt x="80" y="23"/>
                  </a:lnTo>
                  <a:lnTo>
                    <a:pt x="78" y="20"/>
                  </a:lnTo>
                  <a:lnTo>
                    <a:pt x="75" y="15"/>
                  </a:lnTo>
                  <a:lnTo>
                    <a:pt x="10" y="0"/>
                  </a:lnTo>
                  <a:lnTo>
                    <a:pt x="3" y="2"/>
                  </a:lnTo>
                  <a:lnTo>
                    <a:pt x="3" y="7"/>
                  </a:lnTo>
                  <a:lnTo>
                    <a:pt x="0" y="18"/>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140" name="Freeform 65"/>
            <p:cNvSpPr>
              <a:spLocks/>
            </p:cNvSpPr>
            <p:nvPr/>
          </p:nvSpPr>
          <p:spPr bwMode="auto">
            <a:xfrm>
              <a:off x="1853" y="2860"/>
              <a:ext cx="16" cy="56"/>
            </a:xfrm>
            <a:custGeom>
              <a:avLst/>
              <a:gdLst>
                <a:gd name="T0" fmla="*/ 15 w 16"/>
                <a:gd name="T1" fmla="*/ 0 h 56"/>
                <a:gd name="T2" fmla="*/ 9 w 16"/>
                <a:gd name="T3" fmla="*/ 0 h 56"/>
                <a:gd name="T4" fmla="*/ 0 w 16"/>
                <a:gd name="T5" fmla="*/ 55 h 56"/>
                <a:gd name="T6" fmla="*/ 5 w 16"/>
                <a:gd name="T7" fmla="*/ 55 h 56"/>
                <a:gd name="T8" fmla="*/ 15 w 16"/>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56">
                  <a:moveTo>
                    <a:pt x="15" y="0"/>
                  </a:moveTo>
                  <a:lnTo>
                    <a:pt x="9" y="0"/>
                  </a:lnTo>
                  <a:lnTo>
                    <a:pt x="0" y="55"/>
                  </a:lnTo>
                  <a:lnTo>
                    <a:pt x="5" y="55"/>
                  </a:lnTo>
                  <a:lnTo>
                    <a:pt x="15" y="0"/>
                  </a:lnTo>
                </a:path>
              </a:pathLst>
            </a:custGeom>
            <a:solidFill>
              <a:srgbClr val="900000"/>
            </a:solidFill>
            <a:ln w="12700" cap="rnd">
              <a:noFill/>
              <a:round/>
              <a:headEnd/>
              <a:tailEnd/>
            </a:ln>
            <a:effectLst/>
          </p:spPr>
          <p:txBody>
            <a:bodyPr/>
            <a:lstStyle/>
            <a:p>
              <a:endParaRPr lang="en-US"/>
            </a:p>
          </p:txBody>
        </p:sp>
        <p:sp>
          <p:nvSpPr>
            <p:cNvPr id="79141" name="Freeform 66"/>
            <p:cNvSpPr>
              <a:spLocks/>
            </p:cNvSpPr>
            <p:nvPr/>
          </p:nvSpPr>
          <p:spPr bwMode="auto">
            <a:xfrm>
              <a:off x="1923" y="2875"/>
              <a:ext cx="15" cy="54"/>
            </a:xfrm>
            <a:custGeom>
              <a:avLst/>
              <a:gdLst>
                <a:gd name="T0" fmla="*/ 14 w 15"/>
                <a:gd name="T1" fmla="*/ 0 h 54"/>
                <a:gd name="T2" fmla="*/ 8 w 15"/>
                <a:gd name="T3" fmla="*/ 0 h 54"/>
                <a:gd name="T4" fmla="*/ 0 w 15"/>
                <a:gd name="T5" fmla="*/ 52 h 54"/>
                <a:gd name="T6" fmla="*/ 4 w 15"/>
                <a:gd name="T7" fmla="*/ 53 h 54"/>
                <a:gd name="T8" fmla="*/ 14 w 15"/>
                <a:gd name="T9" fmla="*/ 0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4">
                  <a:moveTo>
                    <a:pt x="14" y="0"/>
                  </a:moveTo>
                  <a:lnTo>
                    <a:pt x="8" y="0"/>
                  </a:lnTo>
                  <a:lnTo>
                    <a:pt x="0" y="52"/>
                  </a:lnTo>
                  <a:lnTo>
                    <a:pt x="4" y="53"/>
                  </a:lnTo>
                  <a:lnTo>
                    <a:pt x="14" y="0"/>
                  </a:lnTo>
                </a:path>
              </a:pathLst>
            </a:custGeom>
            <a:solidFill>
              <a:srgbClr val="900000"/>
            </a:solidFill>
            <a:ln w="12700" cap="rnd">
              <a:noFill/>
              <a:round/>
              <a:headEnd/>
              <a:tailEnd/>
            </a:ln>
            <a:effectLst/>
          </p:spPr>
          <p:txBody>
            <a:bodyPr/>
            <a:lstStyle/>
            <a:p>
              <a:endParaRPr lang="en-US"/>
            </a:p>
          </p:txBody>
        </p:sp>
      </p:grpSp>
      <p:grpSp>
        <p:nvGrpSpPr>
          <p:cNvPr id="7" name="Group 67"/>
          <p:cNvGrpSpPr>
            <a:grpSpLocks/>
          </p:cNvGrpSpPr>
          <p:nvPr/>
        </p:nvGrpSpPr>
        <p:grpSpPr bwMode="auto">
          <a:xfrm>
            <a:off x="892175" y="3141663"/>
            <a:ext cx="260350" cy="469900"/>
            <a:chOff x="1136" y="3168"/>
            <a:chExt cx="146" cy="263"/>
          </a:xfrm>
        </p:grpSpPr>
        <p:sp>
          <p:nvSpPr>
            <p:cNvPr id="79101" name="Freeform 68"/>
            <p:cNvSpPr>
              <a:spLocks/>
            </p:cNvSpPr>
            <p:nvPr/>
          </p:nvSpPr>
          <p:spPr bwMode="auto">
            <a:xfrm>
              <a:off x="1153" y="3398"/>
              <a:ext cx="15" cy="17"/>
            </a:xfrm>
            <a:custGeom>
              <a:avLst/>
              <a:gdLst>
                <a:gd name="T0" fmla="*/ 10 w 15"/>
                <a:gd name="T1" fmla="*/ 11 h 17"/>
                <a:gd name="T2" fmla="*/ 9 w 15"/>
                <a:gd name="T3" fmla="*/ 16 h 17"/>
                <a:gd name="T4" fmla="*/ 1 w 15"/>
                <a:gd name="T5" fmla="*/ 15 h 17"/>
                <a:gd name="T6" fmla="*/ 0 w 15"/>
                <a:gd name="T7" fmla="*/ 13 h 17"/>
                <a:gd name="T8" fmla="*/ 1 w 15"/>
                <a:gd name="T9" fmla="*/ 9 h 17"/>
                <a:gd name="T10" fmla="*/ 1 w 15"/>
                <a:gd name="T11" fmla="*/ 3 h 17"/>
                <a:gd name="T12" fmla="*/ 2 w 15"/>
                <a:gd name="T13" fmla="*/ 1 h 17"/>
                <a:gd name="T14" fmla="*/ 4 w 15"/>
                <a:gd name="T15" fmla="*/ 0 h 17"/>
                <a:gd name="T16" fmla="*/ 14 w 15"/>
                <a:gd name="T17" fmla="*/ 3 h 17"/>
                <a:gd name="T18" fmla="*/ 9 w 15"/>
                <a:gd name="T19" fmla="*/ 6 h 17"/>
                <a:gd name="T20" fmla="*/ 10 w 15"/>
                <a:gd name="T21" fmla="*/ 11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10" y="11"/>
                  </a:moveTo>
                  <a:lnTo>
                    <a:pt x="9" y="16"/>
                  </a:lnTo>
                  <a:lnTo>
                    <a:pt x="1" y="15"/>
                  </a:lnTo>
                  <a:lnTo>
                    <a:pt x="0" y="13"/>
                  </a:lnTo>
                  <a:lnTo>
                    <a:pt x="1" y="9"/>
                  </a:lnTo>
                  <a:lnTo>
                    <a:pt x="1" y="3"/>
                  </a:lnTo>
                  <a:lnTo>
                    <a:pt x="2" y="1"/>
                  </a:lnTo>
                  <a:lnTo>
                    <a:pt x="4" y="0"/>
                  </a:lnTo>
                  <a:lnTo>
                    <a:pt x="14" y="3"/>
                  </a:lnTo>
                  <a:lnTo>
                    <a:pt x="9" y="6"/>
                  </a:lnTo>
                  <a:lnTo>
                    <a:pt x="10" y="11"/>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102" name="Freeform 69"/>
            <p:cNvSpPr>
              <a:spLocks/>
            </p:cNvSpPr>
            <p:nvPr/>
          </p:nvSpPr>
          <p:spPr bwMode="auto">
            <a:xfrm>
              <a:off x="1200" y="3414"/>
              <a:ext cx="15" cy="17"/>
            </a:xfrm>
            <a:custGeom>
              <a:avLst/>
              <a:gdLst>
                <a:gd name="T0" fmla="*/ 11 w 15"/>
                <a:gd name="T1" fmla="*/ 11 h 17"/>
                <a:gd name="T2" fmla="*/ 9 w 15"/>
                <a:gd name="T3" fmla="*/ 14 h 17"/>
                <a:gd name="T4" fmla="*/ 4 w 15"/>
                <a:gd name="T5" fmla="*/ 16 h 17"/>
                <a:gd name="T6" fmla="*/ 0 w 15"/>
                <a:gd name="T7" fmla="*/ 11 h 17"/>
                <a:gd name="T8" fmla="*/ 0 w 15"/>
                <a:gd name="T9" fmla="*/ 8 h 17"/>
                <a:gd name="T10" fmla="*/ 2 w 15"/>
                <a:gd name="T11" fmla="*/ 2 h 17"/>
                <a:gd name="T12" fmla="*/ 2 w 15"/>
                <a:gd name="T13" fmla="*/ 1 h 17"/>
                <a:gd name="T14" fmla="*/ 8 w 15"/>
                <a:gd name="T15" fmla="*/ 0 h 17"/>
                <a:gd name="T16" fmla="*/ 14 w 15"/>
                <a:gd name="T17" fmla="*/ 2 h 17"/>
                <a:gd name="T18" fmla="*/ 14 w 15"/>
                <a:gd name="T19" fmla="*/ 6 h 17"/>
                <a:gd name="T20" fmla="*/ 11 w 15"/>
                <a:gd name="T21" fmla="*/ 11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11" y="11"/>
                  </a:moveTo>
                  <a:lnTo>
                    <a:pt x="9" y="14"/>
                  </a:lnTo>
                  <a:lnTo>
                    <a:pt x="4" y="16"/>
                  </a:lnTo>
                  <a:lnTo>
                    <a:pt x="0" y="11"/>
                  </a:lnTo>
                  <a:lnTo>
                    <a:pt x="0" y="8"/>
                  </a:lnTo>
                  <a:lnTo>
                    <a:pt x="2" y="2"/>
                  </a:lnTo>
                  <a:lnTo>
                    <a:pt x="2" y="1"/>
                  </a:lnTo>
                  <a:lnTo>
                    <a:pt x="8" y="0"/>
                  </a:lnTo>
                  <a:lnTo>
                    <a:pt x="14" y="2"/>
                  </a:lnTo>
                  <a:lnTo>
                    <a:pt x="14" y="6"/>
                  </a:lnTo>
                  <a:lnTo>
                    <a:pt x="11" y="11"/>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103" name="Freeform 70"/>
            <p:cNvSpPr>
              <a:spLocks/>
            </p:cNvSpPr>
            <p:nvPr/>
          </p:nvSpPr>
          <p:spPr bwMode="auto">
            <a:xfrm>
              <a:off x="1257" y="3182"/>
              <a:ext cx="15" cy="18"/>
            </a:xfrm>
            <a:custGeom>
              <a:avLst/>
              <a:gdLst>
                <a:gd name="T0" fmla="*/ 12 w 15"/>
                <a:gd name="T1" fmla="*/ 14 h 18"/>
                <a:gd name="T2" fmla="*/ 7 w 15"/>
                <a:gd name="T3" fmla="*/ 15 h 18"/>
                <a:gd name="T4" fmla="*/ 4 w 15"/>
                <a:gd name="T5" fmla="*/ 17 h 18"/>
                <a:gd name="T6" fmla="*/ 2 w 15"/>
                <a:gd name="T7" fmla="*/ 14 h 18"/>
                <a:gd name="T8" fmla="*/ 0 w 15"/>
                <a:gd name="T9" fmla="*/ 9 h 18"/>
                <a:gd name="T10" fmla="*/ 1 w 15"/>
                <a:gd name="T11" fmla="*/ 3 h 18"/>
                <a:gd name="T12" fmla="*/ 4 w 15"/>
                <a:gd name="T13" fmla="*/ 1 h 18"/>
                <a:gd name="T14" fmla="*/ 9 w 15"/>
                <a:gd name="T15" fmla="*/ 0 h 18"/>
                <a:gd name="T16" fmla="*/ 11 w 15"/>
                <a:gd name="T17" fmla="*/ 3 h 18"/>
                <a:gd name="T18" fmla="*/ 14 w 15"/>
                <a:gd name="T19" fmla="*/ 9 h 18"/>
                <a:gd name="T20" fmla="*/ 12 w 15"/>
                <a:gd name="T21" fmla="*/ 14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8">
                  <a:moveTo>
                    <a:pt x="12" y="14"/>
                  </a:moveTo>
                  <a:lnTo>
                    <a:pt x="7" y="15"/>
                  </a:lnTo>
                  <a:lnTo>
                    <a:pt x="4" y="17"/>
                  </a:lnTo>
                  <a:lnTo>
                    <a:pt x="2" y="14"/>
                  </a:lnTo>
                  <a:lnTo>
                    <a:pt x="0" y="9"/>
                  </a:lnTo>
                  <a:lnTo>
                    <a:pt x="1" y="3"/>
                  </a:lnTo>
                  <a:lnTo>
                    <a:pt x="4" y="1"/>
                  </a:lnTo>
                  <a:lnTo>
                    <a:pt x="9" y="0"/>
                  </a:lnTo>
                  <a:lnTo>
                    <a:pt x="11" y="3"/>
                  </a:lnTo>
                  <a:lnTo>
                    <a:pt x="14" y="9"/>
                  </a:lnTo>
                  <a:lnTo>
                    <a:pt x="12" y="14"/>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104" name="Freeform 71"/>
            <p:cNvSpPr>
              <a:spLocks/>
            </p:cNvSpPr>
            <p:nvPr/>
          </p:nvSpPr>
          <p:spPr bwMode="auto">
            <a:xfrm>
              <a:off x="1214" y="3168"/>
              <a:ext cx="15" cy="19"/>
            </a:xfrm>
            <a:custGeom>
              <a:avLst/>
              <a:gdLst>
                <a:gd name="T0" fmla="*/ 14 w 15"/>
                <a:gd name="T1" fmla="*/ 13 h 19"/>
                <a:gd name="T2" fmla="*/ 8 w 15"/>
                <a:gd name="T3" fmla="*/ 18 h 19"/>
                <a:gd name="T4" fmla="*/ 4 w 15"/>
                <a:gd name="T5" fmla="*/ 17 h 19"/>
                <a:gd name="T6" fmla="*/ 2 w 15"/>
                <a:gd name="T7" fmla="*/ 12 h 19"/>
                <a:gd name="T8" fmla="*/ 0 w 15"/>
                <a:gd name="T9" fmla="*/ 10 h 19"/>
                <a:gd name="T10" fmla="*/ 1 w 15"/>
                <a:gd name="T11" fmla="*/ 4 h 19"/>
                <a:gd name="T12" fmla="*/ 4 w 15"/>
                <a:gd name="T13" fmla="*/ 0 h 19"/>
                <a:gd name="T14" fmla="*/ 9 w 15"/>
                <a:gd name="T15" fmla="*/ 2 h 19"/>
                <a:gd name="T16" fmla="*/ 11 w 15"/>
                <a:gd name="T17" fmla="*/ 3 h 19"/>
                <a:gd name="T18" fmla="*/ 14 w 15"/>
                <a:gd name="T19" fmla="*/ 9 h 19"/>
                <a:gd name="T20" fmla="*/ 14 w 15"/>
                <a:gd name="T21" fmla="*/ 13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9">
                  <a:moveTo>
                    <a:pt x="14" y="13"/>
                  </a:moveTo>
                  <a:lnTo>
                    <a:pt x="8" y="18"/>
                  </a:lnTo>
                  <a:lnTo>
                    <a:pt x="4" y="17"/>
                  </a:lnTo>
                  <a:lnTo>
                    <a:pt x="2" y="12"/>
                  </a:lnTo>
                  <a:lnTo>
                    <a:pt x="0" y="10"/>
                  </a:lnTo>
                  <a:lnTo>
                    <a:pt x="1" y="4"/>
                  </a:lnTo>
                  <a:lnTo>
                    <a:pt x="4" y="0"/>
                  </a:lnTo>
                  <a:lnTo>
                    <a:pt x="9" y="2"/>
                  </a:lnTo>
                  <a:lnTo>
                    <a:pt x="11" y="3"/>
                  </a:lnTo>
                  <a:lnTo>
                    <a:pt x="14" y="9"/>
                  </a:lnTo>
                  <a:lnTo>
                    <a:pt x="14" y="13"/>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105" name="Freeform 72"/>
            <p:cNvSpPr>
              <a:spLocks/>
            </p:cNvSpPr>
            <p:nvPr/>
          </p:nvSpPr>
          <p:spPr bwMode="auto">
            <a:xfrm>
              <a:off x="1191" y="3175"/>
              <a:ext cx="89" cy="35"/>
            </a:xfrm>
            <a:custGeom>
              <a:avLst/>
              <a:gdLst>
                <a:gd name="T0" fmla="*/ 84 w 89"/>
                <a:gd name="T1" fmla="*/ 34 h 35"/>
                <a:gd name="T2" fmla="*/ 81 w 89"/>
                <a:gd name="T3" fmla="*/ 34 h 35"/>
                <a:gd name="T4" fmla="*/ 78 w 89"/>
                <a:gd name="T5" fmla="*/ 30 h 35"/>
                <a:gd name="T6" fmla="*/ 72 w 89"/>
                <a:gd name="T7" fmla="*/ 28 h 35"/>
                <a:gd name="T8" fmla="*/ 69 w 89"/>
                <a:gd name="T9" fmla="*/ 24 h 35"/>
                <a:gd name="T10" fmla="*/ 54 w 89"/>
                <a:gd name="T11" fmla="*/ 16 h 35"/>
                <a:gd name="T12" fmla="*/ 44 w 89"/>
                <a:gd name="T13" fmla="*/ 13 h 35"/>
                <a:gd name="T14" fmla="*/ 33 w 89"/>
                <a:gd name="T15" fmla="*/ 9 h 35"/>
                <a:gd name="T16" fmla="*/ 21 w 89"/>
                <a:gd name="T17" fmla="*/ 7 h 35"/>
                <a:gd name="T18" fmla="*/ 14 w 89"/>
                <a:gd name="T19" fmla="*/ 8 h 35"/>
                <a:gd name="T20" fmla="*/ 8 w 89"/>
                <a:gd name="T21" fmla="*/ 8 h 35"/>
                <a:gd name="T22" fmla="*/ 5 w 89"/>
                <a:gd name="T23" fmla="*/ 7 h 35"/>
                <a:gd name="T24" fmla="*/ 4 w 89"/>
                <a:gd name="T25" fmla="*/ 9 h 35"/>
                <a:gd name="T26" fmla="*/ 0 w 89"/>
                <a:gd name="T27" fmla="*/ 7 h 35"/>
                <a:gd name="T28" fmla="*/ 1 w 89"/>
                <a:gd name="T29" fmla="*/ 5 h 35"/>
                <a:gd name="T30" fmla="*/ 0 w 89"/>
                <a:gd name="T31" fmla="*/ 4 h 35"/>
                <a:gd name="T32" fmla="*/ 2 w 89"/>
                <a:gd name="T33" fmla="*/ 2 h 35"/>
                <a:gd name="T34" fmla="*/ 4 w 89"/>
                <a:gd name="T35" fmla="*/ 1 h 35"/>
                <a:gd name="T36" fmla="*/ 7 w 89"/>
                <a:gd name="T37" fmla="*/ 0 h 35"/>
                <a:gd name="T38" fmla="*/ 11 w 89"/>
                <a:gd name="T39" fmla="*/ 1 h 35"/>
                <a:gd name="T40" fmla="*/ 17 w 89"/>
                <a:gd name="T41" fmla="*/ 0 h 35"/>
                <a:gd name="T42" fmla="*/ 33 w 89"/>
                <a:gd name="T43" fmla="*/ 2 h 35"/>
                <a:gd name="T44" fmla="*/ 46 w 89"/>
                <a:gd name="T45" fmla="*/ 4 h 35"/>
                <a:gd name="T46" fmla="*/ 59 w 89"/>
                <a:gd name="T47" fmla="*/ 11 h 35"/>
                <a:gd name="T48" fmla="*/ 72 w 89"/>
                <a:gd name="T49" fmla="*/ 17 h 35"/>
                <a:gd name="T50" fmla="*/ 77 w 89"/>
                <a:gd name="T51" fmla="*/ 21 h 35"/>
                <a:gd name="T52" fmla="*/ 82 w 89"/>
                <a:gd name="T53" fmla="*/ 23 h 35"/>
                <a:gd name="T54" fmla="*/ 85 w 89"/>
                <a:gd name="T55" fmla="*/ 25 h 35"/>
                <a:gd name="T56" fmla="*/ 88 w 89"/>
                <a:gd name="T57" fmla="*/ 28 h 35"/>
                <a:gd name="T58" fmla="*/ 88 w 89"/>
                <a:gd name="T59" fmla="*/ 30 h 35"/>
                <a:gd name="T60" fmla="*/ 87 w 89"/>
                <a:gd name="T61" fmla="*/ 32 h 35"/>
                <a:gd name="T62" fmla="*/ 84 w 89"/>
                <a:gd name="T63" fmla="*/ 34 h 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9" h="35">
                  <a:moveTo>
                    <a:pt x="84" y="34"/>
                  </a:moveTo>
                  <a:lnTo>
                    <a:pt x="81" y="34"/>
                  </a:lnTo>
                  <a:lnTo>
                    <a:pt x="78" y="30"/>
                  </a:lnTo>
                  <a:lnTo>
                    <a:pt x="72" y="28"/>
                  </a:lnTo>
                  <a:lnTo>
                    <a:pt x="69" y="24"/>
                  </a:lnTo>
                  <a:lnTo>
                    <a:pt x="54" y="16"/>
                  </a:lnTo>
                  <a:lnTo>
                    <a:pt x="44" y="13"/>
                  </a:lnTo>
                  <a:lnTo>
                    <a:pt x="33" y="9"/>
                  </a:lnTo>
                  <a:lnTo>
                    <a:pt x="21" y="7"/>
                  </a:lnTo>
                  <a:lnTo>
                    <a:pt x="14" y="8"/>
                  </a:lnTo>
                  <a:lnTo>
                    <a:pt x="8" y="8"/>
                  </a:lnTo>
                  <a:lnTo>
                    <a:pt x="5" y="7"/>
                  </a:lnTo>
                  <a:lnTo>
                    <a:pt x="4" y="9"/>
                  </a:lnTo>
                  <a:lnTo>
                    <a:pt x="0" y="7"/>
                  </a:lnTo>
                  <a:lnTo>
                    <a:pt x="1" y="5"/>
                  </a:lnTo>
                  <a:lnTo>
                    <a:pt x="0" y="4"/>
                  </a:lnTo>
                  <a:lnTo>
                    <a:pt x="2" y="2"/>
                  </a:lnTo>
                  <a:lnTo>
                    <a:pt x="4" y="1"/>
                  </a:lnTo>
                  <a:lnTo>
                    <a:pt x="7" y="0"/>
                  </a:lnTo>
                  <a:lnTo>
                    <a:pt x="11" y="1"/>
                  </a:lnTo>
                  <a:lnTo>
                    <a:pt x="17" y="0"/>
                  </a:lnTo>
                  <a:lnTo>
                    <a:pt x="33" y="2"/>
                  </a:lnTo>
                  <a:lnTo>
                    <a:pt x="46" y="4"/>
                  </a:lnTo>
                  <a:lnTo>
                    <a:pt x="59" y="11"/>
                  </a:lnTo>
                  <a:lnTo>
                    <a:pt x="72" y="17"/>
                  </a:lnTo>
                  <a:lnTo>
                    <a:pt x="77" y="21"/>
                  </a:lnTo>
                  <a:lnTo>
                    <a:pt x="82" y="23"/>
                  </a:lnTo>
                  <a:lnTo>
                    <a:pt x="85" y="25"/>
                  </a:lnTo>
                  <a:lnTo>
                    <a:pt x="88" y="28"/>
                  </a:lnTo>
                  <a:lnTo>
                    <a:pt x="88" y="30"/>
                  </a:lnTo>
                  <a:lnTo>
                    <a:pt x="87" y="32"/>
                  </a:lnTo>
                  <a:lnTo>
                    <a:pt x="84" y="34"/>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106" name="Freeform 73"/>
            <p:cNvSpPr>
              <a:spLocks/>
            </p:cNvSpPr>
            <p:nvPr/>
          </p:nvSpPr>
          <p:spPr bwMode="auto">
            <a:xfrm>
              <a:off x="1136" y="3321"/>
              <a:ext cx="25" cy="54"/>
            </a:xfrm>
            <a:custGeom>
              <a:avLst/>
              <a:gdLst>
                <a:gd name="T0" fmla="*/ 23 w 25"/>
                <a:gd name="T1" fmla="*/ 7 h 54"/>
                <a:gd name="T2" fmla="*/ 24 w 25"/>
                <a:gd name="T3" fmla="*/ 5 h 54"/>
                <a:gd name="T4" fmla="*/ 23 w 25"/>
                <a:gd name="T5" fmla="*/ 4 h 54"/>
                <a:gd name="T6" fmla="*/ 14 w 25"/>
                <a:gd name="T7" fmla="*/ 0 h 54"/>
                <a:gd name="T8" fmla="*/ 12 w 25"/>
                <a:gd name="T9" fmla="*/ 0 h 54"/>
                <a:gd name="T10" fmla="*/ 12 w 25"/>
                <a:gd name="T11" fmla="*/ 3 h 54"/>
                <a:gd name="T12" fmla="*/ 0 w 25"/>
                <a:gd name="T13" fmla="*/ 46 h 54"/>
                <a:gd name="T14" fmla="*/ 0 w 25"/>
                <a:gd name="T15" fmla="*/ 49 h 54"/>
                <a:gd name="T16" fmla="*/ 1 w 25"/>
                <a:gd name="T17" fmla="*/ 49 h 54"/>
                <a:gd name="T18" fmla="*/ 12 w 25"/>
                <a:gd name="T19" fmla="*/ 51 h 54"/>
                <a:gd name="T20" fmla="*/ 13 w 25"/>
                <a:gd name="T21" fmla="*/ 53 h 54"/>
                <a:gd name="T22" fmla="*/ 12 w 25"/>
                <a:gd name="T23" fmla="*/ 50 h 54"/>
                <a:gd name="T24" fmla="*/ 23 w 25"/>
                <a:gd name="T25" fmla="*/ 7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54">
                  <a:moveTo>
                    <a:pt x="23" y="7"/>
                  </a:moveTo>
                  <a:lnTo>
                    <a:pt x="24" y="5"/>
                  </a:lnTo>
                  <a:lnTo>
                    <a:pt x="23" y="4"/>
                  </a:lnTo>
                  <a:lnTo>
                    <a:pt x="14" y="0"/>
                  </a:lnTo>
                  <a:lnTo>
                    <a:pt x="12" y="0"/>
                  </a:lnTo>
                  <a:lnTo>
                    <a:pt x="12" y="3"/>
                  </a:lnTo>
                  <a:lnTo>
                    <a:pt x="0" y="46"/>
                  </a:lnTo>
                  <a:lnTo>
                    <a:pt x="0" y="49"/>
                  </a:lnTo>
                  <a:lnTo>
                    <a:pt x="1" y="49"/>
                  </a:lnTo>
                  <a:lnTo>
                    <a:pt x="12" y="51"/>
                  </a:lnTo>
                  <a:lnTo>
                    <a:pt x="13" y="53"/>
                  </a:lnTo>
                  <a:lnTo>
                    <a:pt x="12" y="50"/>
                  </a:lnTo>
                  <a:lnTo>
                    <a:pt x="23" y="7"/>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107" name="Freeform 74"/>
            <p:cNvSpPr>
              <a:spLocks/>
            </p:cNvSpPr>
            <p:nvPr/>
          </p:nvSpPr>
          <p:spPr bwMode="auto">
            <a:xfrm>
              <a:off x="1223" y="3347"/>
              <a:ext cx="27" cy="54"/>
            </a:xfrm>
            <a:custGeom>
              <a:avLst/>
              <a:gdLst>
                <a:gd name="T0" fmla="*/ 24 w 27"/>
                <a:gd name="T1" fmla="*/ 7 h 54"/>
                <a:gd name="T2" fmla="*/ 26 w 27"/>
                <a:gd name="T3" fmla="*/ 5 h 54"/>
                <a:gd name="T4" fmla="*/ 24 w 27"/>
                <a:gd name="T5" fmla="*/ 5 h 54"/>
                <a:gd name="T6" fmla="*/ 15 w 27"/>
                <a:gd name="T7" fmla="*/ 2 h 54"/>
                <a:gd name="T8" fmla="*/ 14 w 27"/>
                <a:gd name="T9" fmla="*/ 0 h 54"/>
                <a:gd name="T10" fmla="*/ 10 w 27"/>
                <a:gd name="T11" fmla="*/ 3 h 54"/>
                <a:gd name="T12" fmla="*/ 0 w 27"/>
                <a:gd name="T13" fmla="*/ 48 h 54"/>
                <a:gd name="T14" fmla="*/ 1 w 27"/>
                <a:gd name="T15" fmla="*/ 48 h 54"/>
                <a:gd name="T16" fmla="*/ 2 w 27"/>
                <a:gd name="T17" fmla="*/ 49 h 54"/>
                <a:gd name="T18" fmla="*/ 11 w 27"/>
                <a:gd name="T19" fmla="*/ 53 h 54"/>
                <a:gd name="T20" fmla="*/ 13 w 27"/>
                <a:gd name="T21" fmla="*/ 53 h 54"/>
                <a:gd name="T22" fmla="*/ 13 w 27"/>
                <a:gd name="T23" fmla="*/ 52 h 54"/>
                <a:gd name="T24" fmla="*/ 24 w 27"/>
                <a:gd name="T25" fmla="*/ 7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 h="54">
                  <a:moveTo>
                    <a:pt x="24" y="7"/>
                  </a:moveTo>
                  <a:lnTo>
                    <a:pt x="26" y="5"/>
                  </a:lnTo>
                  <a:lnTo>
                    <a:pt x="24" y="5"/>
                  </a:lnTo>
                  <a:lnTo>
                    <a:pt x="15" y="2"/>
                  </a:lnTo>
                  <a:lnTo>
                    <a:pt x="14" y="0"/>
                  </a:lnTo>
                  <a:lnTo>
                    <a:pt x="10" y="3"/>
                  </a:lnTo>
                  <a:lnTo>
                    <a:pt x="0" y="48"/>
                  </a:lnTo>
                  <a:lnTo>
                    <a:pt x="1" y="48"/>
                  </a:lnTo>
                  <a:lnTo>
                    <a:pt x="2" y="49"/>
                  </a:lnTo>
                  <a:lnTo>
                    <a:pt x="11" y="53"/>
                  </a:lnTo>
                  <a:lnTo>
                    <a:pt x="13" y="53"/>
                  </a:lnTo>
                  <a:lnTo>
                    <a:pt x="13" y="52"/>
                  </a:lnTo>
                  <a:lnTo>
                    <a:pt x="24" y="7"/>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108" name="Freeform 75"/>
            <p:cNvSpPr>
              <a:spLocks/>
            </p:cNvSpPr>
            <p:nvPr/>
          </p:nvSpPr>
          <p:spPr bwMode="auto">
            <a:xfrm>
              <a:off x="1166" y="3195"/>
              <a:ext cx="26" cy="53"/>
            </a:xfrm>
            <a:custGeom>
              <a:avLst/>
              <a:gdLst>
                <a:gd name="T0" fmla="*/ 24 w 26"/>
                <a:gd name="T1" fmla="*/ 7 h 53"/>
                <a:gd name="T2" fmla="*/ 25 w 26"/>
                <a:gd name="T3" fmla="*/ 6 h 53"/>
                <a:gd name="T4" fmla="*/ 23 w 26"/>
                <a:gd name="T5" fmla="*/ 3 h 53"/>
                <a:gd name="T6" fmla="*/ 14 w 26"/>
                <a:gd name="T7" fmla="*/ 0 h 53"/>
                <a:gd name="T8" fmla="*/ 13 w 26"/>
                <a:gd name="T9" fmla="*/ 2 h 53"/>
                <a:gd name="T10" fmla="*/ 13 w 26"/>
                <a:gd name="T11" fmla="*/ 3 h 53"/>
                <a:gd name="T12" fmla="*/ 1 w 26"/>
                <a:gd name="T13" fmla="*/ 47 h 53"/>
                <a:gd name="T14" fmla="*/ 0 w 26"/>
                <a:gd name="T15" fmla="*/ 48 h 53"/>
                <a:gd name="T16" fmla="*/ 1 w 26"/>
                <a:gd name="T17" fmla="*/ 49 h 53"/>
                <a:gd name="T18" fmla="*/ 11 w 26"/>
                <a:gd name="T19" fmla="*/ 52 h 53"/>
                <a:gd name="T20" fmla="*/ 13 w 26"/>
                <a:gd name="T21" fmla="*/ 52 h 53"/>
                <a:gd name="T22" fmla="*/ 14 w 26"/>
                <a:gd name="T23" fmla="*/ 49 h 53"/>
                <a:gd name="T24" fmla="*/ 24 w 26"/>
                <a:gd name="T25" fmla="*/ 7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53">
                  <a:moveTo>
                    <a:pt x="24" y="7"/>
                  </a:moveTo>
                  <a:lnTo>
                    <a:pt x="25" y="6"/>
                  </a:lnTo>
                  <a:lnTo>
                    <a:pt x="23" y="3"/>
                  </a:lnTo>
                  <a:lnTo>
                    <a:pt x="14" y="0"/>
                  </a:lnTo>
                  <a:lnTo>
                    <a:pt x="13" y="2"/>
                  </a:lnTo>
                  <a:lnTo>
                    <a:pt x="13" y="3"/>
                  </a:lnTo>
                  <a:lnTo>
                    <a:pt x="1" y="47"/>
                  </a:lnTo>
                  <a:lnTo>
                    <a:pt x="0" y="48"/>
                  </a:lnTo>
                  <a:lnTo>
                    <a:pt x="1" y="49"/>
                  </a:lnTo>
                  <a:lnTo>
                    <a:pt x="11" y="52"/>
                  </a:lnTo>
                  <a:lnTo>
                    <a:pt x="13" y="52"/>
                  </a:lnTo>
                  <a:lnTo>
                    <a:pt x="14" y="49"/>
                  </a:lnTo>
                  <a:lnTo>
                    <a:pt x="24" y="7"/>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109" name="Freeform 76"/>
            <p:cNvSpPr>
              <a:spLocks/>
            </p:cNvSpPr>
            <p:nvPr/>
          </p:nvSpPr>
          <p:spPr bwMode="auto">
            <a:xfrm>
              <a:off x="1256" y="3223"/>
              <a:ext cx="26" cy="53"/>
            </a:xfrm>
            <a:custGeom>
              <a:avLst/>
              <a:gdLst>
                <a:gd name="T0" fmla="*/ 25 w 26"/>
                <a:gd name="T1" fmla="*/ 6 h 53"/>
                <a:gd name="T2" fmla="*/ 24 w 26"/>
                <a:gd name="T3" fmla="*/ 5 h 53"/>
                <a:gd name="T4" fmla="*/ 22 w 26"/>
                <a:gd name="T5" fmla="*/ 3 h 53"/>
                <a:gd name="T6" fmla="*/ 13 w 26"/>
                <a:gd name="T7" fmla="*/ 1 h 53"/>
                <a:gd name="T8" fmla="*/ 11 w 26"/>
                <a:gd name="T9" fmla="*/ 0 h 53"/>
                <a:gd name="T10" fmla="*/ 11 w 26"/>
                <a:gd name="T11" fmla="*/ 3 h 53"/>
                <a:gd name="T12" fmla="*/ 0 w 26"/>
                <a:gd name="T13" fmla="*/ 46 h 53"/>
                <a:gd name="T14" fmla="*/ 0 w 26"/>
                <a:gd name="T15" fmla="*/ 47 h 53"/>
                <a:gd name="T16" fmla="*/ 0 w 26"/>
                <a:gd name="T17" fmla="*/ 48 h 53"/>
                <a:gd name="T18" fmla="*/ 10 w 26"/>
                <a:gd name="T19" fmla="*/ 52 h 53"/>
                <a:gd name="T20" fmla="*/ 12 w 26"/>
                <a:gd name="T21" fmla="*/ 52 h 53"/>
                <a:gd name="T22" fmla="*/ 13 w 26"/>
                <a:gd name="T23" fmla="*/ 49 h 53"/>
                <a:gd name="T24" fmla="*/ 25 w 26"/>
                <a:gd name="T25" fmla="*/ 6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53">
                  <a:moveTo>
                    <a:pt x="25" y="6"/>
                  </a:moveTo>
                  <a:lnTo>
                    <a:pt x="24" y="5"/>
                  </a:lnTo>
                  <a:lnTo>
                    <a:pt x="22" y="3"/>
                  </a:lnTo>
                  <a:lnTo>
                    <a:pt x="13" y="1"/>
                  </a:lnTo>
                  <a:lnTo>
                    <a:pt x="11" y="0"/>
                  </a:lnTo>
                  <a:lnTo>
                    <a:pt x="11" y="3"/>
                  </a:lnTo>
                  <a:lnTo>
                    <a:pt x="0" y="46"/>
                  </a:lnTo>
                  <a:lnTo>
                    <a:pt x="0" y="47"/>
                  </a:lnTo>
                  <a:lnTo>
                    <a:pt x="0" y="48"/>
                  </a:lnTo>
                  <a:lnTo>
                    <a:pt x="10" y="52"/>
                  </a:lnTo>
                  <a:lnTo>
                    <a:pt x="12" y="52"/>
                  </a:lnTo>
                  <a:lnTo>
                    <a:pt x="13" y="49"/>
                  </a:lnTo>
                  <a:lnTo>
                    <a:pt x="25" y="6"/>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110" name="Freeform 77"/>
            <p:cNvSpPr>
              <a:spLocks/>
            </p:cNvSpPr>
            <p:nvPr/>
          </p:nvSpPr>
          <p:spPr bwMode="auto">
            <a:xfrm>
              <a:off x="1140" y="3182"/>
              <a:ext cx="138" cy="234"/>
            </a:xfrm>
            <a:custGeom>
              <a:avLst/>
              <a:gdLst>
                <a:gd name="T0" fmla="*/ 95 w 138"/>
                <a:gd name="T1" fmla="*/ 7 h 234"/>
                <a:gd name="T2" fmla="*/ 82 w 138"/>
                <a:gd name="T3" fmla="*/ 1 h 234"/>
                <a:gd name="T4" fmla="*/ 74 w 138"/>
                <a:gd name="T5" fmla="*/ 0 h 234"/>
                <a:gd name="T6" fmla="*/ 66 w 138"/>
                <a:gd name="T7" fmla="*/ 2 h 234"/>
                <a:gd name="T8" fmla="*/ 61 w 138"/>
                <a:gd name="T9" fmla="*/ 4 h 234"/>
                <a:gd name="T10" fmla="*/ 55 w 138"/>
                <a:gd name="T11" fmla="*/ 1 h 234"/>
                <a:gd name="T12" fmla="*/ 49 w 138"/>
                <a:gd name="T13" fmla="*/ 1 h 234"/>
                <a:gd name="T14" fmla="*/ 47 w 138"/>
                <a:gd name="T15" fmla="*/ 7 h 234"/>
                <a:gd name="T16" fmla="*/ 47 w 138"/>
                <a:gd name="T17" fmla="*/ 9 h 234"/>
                <a:gd name="T18" fmla="*/ 43 w 138"/>
                <a:gd name="T19" fmla="*/ 13 h 234"/>
                <a:gd name="T20" fmla="*/ 40 w 138"/>
                <a:gd name="T21" fmla="*/ 19 h 234"/>
                <a:gd name="T22" fmla="*/ 38 w 138"/>
                <a:gd name="T23" fmla="*/ 30 h 234"/>
                <a:gd name="T24" fmla="*/ 33 w 138"/>
                <a:gd name="T25" fmla="*/ 41 h 234"/>
                <a:gd name="T26" fmla="*/ 31 w 138"/>
                <a:gd name="T27" fmla="*/ 53 h 234"/>
                <a:gd name="T28" fmla="*/ 28 w 138"/>
                <a:gd name="T29" fmla="*/ 63 h 234"/>
                <a:gd name="T30" fmla="*/ 28 w 138"/>
                <a:gd name="T31" fmla="*/ 68 h 234"/>
                <a:gd name="T32" fmla="*/ 29 w 138"/>
                <a:gd name="T33" fmla="*/ 71 h 234"/>
                <a:gd name="T34" fmla="*/ 30 w 138"/>
                <a:gd name="T35" fmla="*/ 75 h 234"/>
                <a:gd name="T36" fmla="*/ 17 w 138"/>
                <a:gd name="T37" fmla="*/ 130 h 234"/>
                <a:gd name="T38" fmla="*/ 14 w 138"/>
                <a:gd name="T39" fmla="*/ 134 h 234"/>
                <a:gd name="T40" fmla="*/ 11 w 138"/>
                <a:gd name="T41" fmla="*/ 140 h 234"/>
                <a:gd name="T42" fmla="*/ 9 w 138"/>
                <a:gd name="T43" fmla="*/ 149 h 234"/>
                <a:gd name="T44" fmla="*/ 4 w 138"/>
                <a:gd name="T45" fmla="*/ 161 h 234"/>
                <a:gd name="T46" fmla="*/ 3 w 138"/>
                <a:gd name="T47" fmla="*/ 176 h 234"/>
                <a:gd name="T48" fmla="*/ 0 w 138"/>
                <a:gd name="T49" fmla="*/ 185 h 234"/>
                <a:gd name="T50" fmla="*/ 0 w 138"/>
                <a:gd name="T51" fmla="*/ 192 h 234"/>
                <a:gd name="T52" fmla="*/ 2 w 138"/>
                <a:gd name="T53" fmla="*/ 195 h 234"/>
                <a:gd name="T54" fmla="*/ 0 w 138"/>
                <a:gd name="T55" fmla="*/ 201 h 234"/>
                <a:gd name="T56" fmla="*/ 0 w 138"/>
                <a:gd name="T57" fmla="*/ 207 h 234"/>
                <a:gd name="T58" fmla="*/ 4 w 138"/>
                <a:gd name="T59" fmla="*/ 209 h 234"/>
                <a:gd name="T60" fmla="*/ 76 w 138"/>
                <a:gd name="T61" fmla="*/ 233 h 234"/>
                <a:gd name="T62" fmla="*/ 79 w 138"/>
                <a:gd name="T63" fmla="*/ 233 h 234"/>
                <a:gd name="T64" fmla="*/ 85 w 138"/>
                <a:gd name="T65" fmla="*/ 229 h 234"/>
                <a:gd name="T66" fmla="*/ 88 w 138"/>
                <a:gd name="T67" fmla="*/ 221 h 234"/>
                <a:gd name="T68" fmla="*/ 90 w 138"/>
                <a:gd name="T69" fmla="*/ 219 h 234"/>
                <a:gd name="T70" fmla="*/ 90 w 138"/>
                <a:gd name="T71" fmla="*/ 217 h 234"/>
                <a:gd name="T72" fmla="*/ 93 w 138"/>
                <a:gd name="T73" fmla="*/ 213 h 234"/>
                <a:gd name="T74" fmla="*/ 95 w 138"/>
                <a:gd name="T75" fmla="*/ 202 h 234"/>
                <a:gd name="T76" fmla="*/ 97 w 138"/>
                <a:gd name="T77" fmla="*/ 190 h 234"/>
                <a:gd name="T78" fmla="*/ 101 w 138"/>
                <a:gd name="T79" fmla="*/ 176 h 234"/>
                <a:gd name="T80" fmla="*/ 104 w 138"/>
                <a:gd name="T81" fmla="*/ 168 h 234"/>
                <a:gd name="T82" fmla="*/ 105 w 138"/>
                <a:gd name="T83" fmla="*/ 162 h 234"/>
                <a:gd name="T84" fmla="*/ 105 w 138"/>
                <a:gd name="T85" fmla="*/ 156 h 234"/>
                <a:gd name="T86" fmla="*/ 117 w 138"/>
                <a:gd name="T87" fmla="*/ 101 h 234"/>
                <a:gd name="T88" fmla="*/ 119 w 138"/>
                <a:gd name="T89" fmla="*/ 102 h 234"/>
                <a:gd name="T90" fmla="*/ 122 w 138"/>
                <a:gd name="T91" fmla="*/ 100 h 234"/>
                <a:gd name="T92" fmla="*/ 123 w 138"/>
                <a:gd name="T93" fmla="*/ 97 h 234"/>
                <a:gd name="T94" fmla="*/ 126 w 138"/>
                <a:gd name="T95" fmla="*/ 94 h 234"/>
                <a:gd name="T96" fmla="*/ 126 w 138"/>
                <a:gd name="T97" fmla="*/ 83 h 234"/>
                <a:gd name="T98" fmla="*/ 130 w 138"/>
                <a:gd name="T99" fmla="*/ 69 h 234"/>
                <a:gd name="T100" fmla="*/ 133 w 138"/>
                <a:gd name="T101" fmla="*/ 60 h 234"/>
                <a:gd name="T102" fmla="*/ 136 w 138"/>
                <a:gd name="T103" fmla="*/ 49 h 234"/>
                <a:gd name="T104" fmla="*/ 137 w 138"/>
                <a:gd name="T105" fmla="*/ 40 h 234"/>
                <a:gd name="T106" fmla="*/ 135 w 138"/>
                <a:gd name="T107" fmla="*/ 39 h 234"/>
                <a:gd name="T108" fmla="*/ 136 w 138"/>
                <a:gd name="T109" fmla="*/ 36 h 234"/>
                <a:gd name="T110" fmla="*/ 135 w 138"/>
                <a:gd name="T111" fmla="*/ 29 h 234"/>
                <a:gd name="T112" fmla="*/ 130 w 138"/>
                <a:gd name="T113" fmla="*/ 26 h 234"/>
                <a:gd name="T114" fmla="*/ 124 w 138"/>
                <a:gd name="T115" fmla="*/ 23 h 234"/>
                <a:gd name="T116" fmla="*/ 121 w 138"/>
                <a:gd name="T117" fmla="*/ 19 h 234"/>
                <a:gd name="T118" fmla="*/ 115 w 138"/>
                <a:gd name="T119" fmla="*/ 15 h 234"/>
                <a:gd name="T120" fmla="*/ 105 w 138"/>
                <a:gd name="T121" fmla="*/ 9 h 234"/>
                <a:gd name="T122" fmla="*/ 95 w 138"/>
                <a:gd name="T123" fmla="*/ 7 h 2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38" h="234">
                  <a:moveTo>
                    <a:pt x="95" y="7"/>
                  </a:moveTo>
                  <a:lnTo>
                    <a:pt x="82" y="1"/>
                  </a:lnTo>
                  <a:lnTo>
                    <a:pt x="74" y="0"/>
                  </a:lnTo>
                  <a:lnTo>
                    <a:pt x="66" y="2"/>
                  </a:lnTo>
                  <a:lnTo>
                    <a:pt x="61" y="4"/>
                  </a:lnTo>
                  <a:lnTo>
                    <a:pt x="55" y="1"/>
                  </a:lnTo>
                  <a:lnTo>
                    <a:pt x="49" y="1"/>
                  </a:lnTo>
                  <a:lnTo>
                    <a:pt x="47" y="7"/>
                  </a:lnTo>
                  <a:lnTo>
                    <a:pt x="47" y="9"/>
                  </a:lnTo>
                  <a:lnTo>
                    <a:pt x="43" y="13"/>
                  </a:lnTo>
                  <a:lnTo>
                    <a:pt x="40" y="19"/>
                  </a:lnTo>
                  <a:lnTo>
                    <a:pt x="38" y="30"/>
                  </a:lnTo>
                  <a:lnTo>
                    <a:pt x="33" y="41"/>
                  </a:lnTo>
                  <a:lnTo>
                    <a:pt x="31" y="53"/>
                  </a:lnTo>
                  <a:lnTo>
                    <a:pt x="28" y="63"/>
                  </a:lnTo>
                  <a:lnTo>
                    <a:pt x="28" y="68"/>
                  </a:lnTo>
                  <a:lnTo>
                    <a:pt x="29" y="71"/>
                  </a:lnTo>
                  <a:lnTo>
                    <a:pt x="30" y="75"/>
                  </a:lnTo>
                  <a:lnTo>
                    <a:pt x="17" y="130"/>
                  </a:lnTo>
                  <a:lnTo>
                    <a:pt x="14" y="134"/>
                  </a:lnTo>
                  <a:lnTo>
                    <a:pt x="11" y="140"/>
                  </a:lnTo>
                  <a:lnTo>
                    <a:pt x="9" y="149"/>
                  </a:lnTo>
                  <a:lnTo>
                    <a:pt x="4" y="161"/>
                  </a:lnTo>
                  <a:lnTo>
                    <a:pt x="3" y="176"/>
                  </a:lnTo>
                  <a:lnTo>
                    <a:pt x="0" y="185"/>
                  </a:lnTo>
                  <a:lnTo>
                    <a:pt x="0" y="192"/>
                  </a:lnTo>
                  <a:lnTo>
                    <a:pt x="2" y="195"/>
                  </a:lnTo>
                  <a:lnTo>
                    <a:pt x="0" y="201"/>
                  </a:lnTo>
                  <a:lnTo>
                    <a:pt x="0" y="207"/>
                  </a:lnTo>
                  <a:lnTo>
                    <a:pt x="4" y="209"/>
                  </a:lnTo>
                  <a:lnTo>
                    <a:pt x="76" y="233"/>
                  </a:lnTo>
                  <a:lnTo>
                    <a:pt x="79" y="233"/>
                  </a:lnTo>
                  <a:lnTo>
                    <a:pt x="85" y="229"/>
                  </a:lnTo>
                  <a:lnTo>
                    <a:pt x="88" y="221"/>
                  </a:lnTo>
                  <a:lnTo>
                    <a:pt x="90" y="219"/>
                  </a:lnTo>
                  <a:lnTo>
                    <a:pt x="90" y="217"/>
                  </a:lnTo>
                  <a:lnTo>
                    <a:pt x="93" y="213"/>
                  </a:lnTo>
                  <a:lnTo>
                    <a:pt x="95" y="202"/>
                  </a:lnTo>
                  <a:lnTo>
                    <a:pt x="97" y="190"/>
                  </a:lnTo>
                  <a:lnTo>
                    <a:pt x="101" y="176"/>
                  </a:lnTo>
                  <a:lnTo>
                    <a:pt x="104" y="168"/>
                  </a:lnTo>
                  <a:lnTo>
                    <a:pt x="105" y="162"/>
                  </a:lnTo>
                  <a:lnTo>
                    <a:pt x="105" y="156"/>
                  </a:lnTo>
                  <a:lnTo>
                    <a:pt x="117" y="101"/>
                  </a:lnTo>
                  <a:lnTo>
                    <a:pt x="119" y="102"/>
                  </a:lnTo>
                  <a:lnTo>
                    <a:pt x="122" y="100"/>
                  </a:lnTo>
                  <a:lnTo>
                    <a:pt x="123" y="97"/>
                  </a:lnTo>
                  <a:lnTo>
                    <a:pt x="126" y="94"/>
                  </a:lnTo>
                  <a:lnTo>
                    <a:pt x="126" y="83"/>
                  </a:lnTo>
                  <a:lnTo>
                    <a:pt x="130" y="69"/>
                  </a:lnTo>
                  <a:lnTo>
                    <a:pt x="133" y="60"/>
                  </a:lnTo>
                  <a:lnTo>
                    <a:pt x="136" y="49"/>
                  </a:lnTo>
                  <a:lnTo>
                    <a:pt x="137" y="40"/>
                  </a:lnTo>
                  <a:lnTo>
                    <a:pt x="135" y="39"/>
                  </a:lnTo>
                  <a:lnTo>
                    <a:pt x="136" y="36"/>
                  </a:lnTo>
                  <a:lnTo>
                    <a:pt x="135" y="29"/>
                  </a:lnTo>
                  <a:lnTo>
                    <a:pt x="130" y="26"/>
                  </a:lnTo>
                  <a:lnTo>
                    <a:pt x="124" y="23"/>
                  </a:lnTo>
                  <a:lnTo>
                    <a:pt x="121" y="19"/>
                  </a:lnTo>
                  <a:lnTo>
                    <a:pt x="115" y="15"/>
                  </a:lnTo>
                  <a:lnTo>
                    <a:pt x="105" y="9"/>
                  </a:lnTo>
                  <a:lnTo>
                    <a:pt x="95" y="7"/>
                  </a:lnTo>
                </a:path>
              </a:pathLst>
            </a:custGeom>
            <a:solidFill>
              <a:srgbClr val="51DC00"/>
            </a:solidFill>
            <a:ln w="12700" cap="rnd">
              <a:noFill/>
              <a:round/>
              <a:headEnd/>
              <a:tailEnd/>
            </a:ln>
            <a:effectLst/>
          </p:spPr>
          <p:txBody>
            <a:bodyPr/>
            <a:lstStyle/>
            <a:p>
              <a:endParaRPr lang="en-US"/>
            </a:p>
          </p:txBody>
        </p:sp>
        <p:sp>
          <p:nvSpPr>
            <p:cNvPr id="79111" name="Freeform 78"/>
            <p:cNvSpPr>
              <a:spLocks/>
            </p:cNvSpPr>
            <p:nvPr/>
          </p:nvSpPr>
          <p:spPr bwMode="auto">
            <a:xfrm>
              <a:off x="1140" y="3395"/>
              <a:ext cx="79" cy="30"/>
            </a:xfrm>
            <a:custGeom>
              <a:avLst/>
              <a:gdLst>
                <a:gd name="T0" fmla="*/ 78 w 79"/>
                <a:gd name="T1" fmla="*/ 27 h 30"/>
                <a:gd name="T2" fmla="*/ 78 w 79"/>
                <a:gd name="T3" fmla="*/ 26 h 30"/>
                <a:gd name="T4" fmla="*/ 78 w 79"/>
                <a:gd name="T5" fmla="*/ 23 h 30"/>
                <a:gd name="T6" fmla="*/ 4 w 79"/>
                <a:gd name="T7" fmla="*/ 0 h 30"/>
                <a:gd name="T8" fmla="*/ 3 w 79"/>
                <a:gd name="T9" fmla="*/ 2 h 30"/>
                <a:gd name="T10" fmla="*/ 0 w 79"/>
                <a:gd name="T11" fmla="*/ 3 h 30"/>
                <a:gd name="T12" fmla="*/ 1 w 79"/>
                <a:gd name="T13" fmla="*/ 5 h 30"/>
                <a:gd name="T14" fmla="*/ 3 w 79"/>
                <a:gd name="T15" fmla="*/ 5 h 30"/>
                <a:gd name="T16" fmla="*/ 75 w 79"/>
                <a:gd name="T17" fmla="*/ 28 h 30"/>
                <a:gd name="T18" fmla="*/ 78 w 79"/>
                <a:gd name="T19" fmla="*/ 29 h 30"/>
                <a:gd name="T20" fmla="*/ 78 w 79"/>
                <a:gd name="T21" fmla="*/ 2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 h="30">
                  <a:moveTo>
                    <a:pt x="78" y="27"/>
                  </a:moveTo>
                  <a:lnTo>
                    <a:pt x="78" y="26"/>
                  </a:lnTo>
                  <a:lnTo>
                    <a:pt x="78" y="23"/>
                  </a:lnTo>
                  <a:lnTo>
                    <a:pt x="4" y="0"/>
                  </a:lnTo>
                  <a:lnTo>
                    <a:pt x="3" y="2"/>
                  </a:lnTo>
                  <a:lnTo>
                    <a:pt x="0" y="3"/>
                  </a:lnTo>
                  <a:lnTo>
                    <a:pt x="1" y="5"/>
                  </a:lnTo>
                  <a:lnTo>
                    <a:pt x="3" y="5"/>
                  </a:lnTo>
                  <a:lnTo>
                    <a:pt x="75" y="28"/>
                  </a:lnTo>
                  <a:lnTo>
                    <a:pt x="78" y="29"/>
                  </a:lnTo>
                  <a:lnTo>
                    <a:pt x="78" y="27"/>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112" name="Freeform 79"/>
            <p:cNvSpPr>
              <a:spLocks/>
            </p:cNvSpPr>
            <p:nvPr/>
          </p:nvSpPr>
          <p:spPr bwMode="auto">
            <a:xfrm>
              <a:off x="1174" y="3188"/>
              <a:ext cx="15" cy="53"/>
            </a:xfrm>
            <a:custGeom>
              <a:avLst/>
              <a:gdLst>
                <a:gd name="T0" fmla="*/ 14 w 15"/>
                <a:gd name="T1" fmla="*/ 0 h 53"/>
                <a:gd name="T2" fmla="*/ 0 w 15"/>
                <a:gd name="T3" fmla="*/ 52 h 53"/>
                <a:gd name="T4" fmla="*/ 14 w 15"/>
                <a:gd name="T5" fmla="*/ 0 h 53"/>
                <a:gd name="T6" fmla="*/ 0 60000 65536"/>
                <a:gd name="T7" fmla="*/ 0 60000 65536"/>
                <a:gd name="T8" fmla="*/ 0 60000 65536"/>
              </a:gdLst>
              <a:ahLst/>
              <a:cxnLst>
                <a:cxn ang="T6">
                  <a:pos x="T0" y="T1"/>
                </a:cxn>
                <a:cxn ang="T7">
                  <a:pos x="T2" y="T3"/>
                </a:cxn>
                <a:cxn ang="T8">
                  <a:pos x="T4" y="T5"/>
                </a:cxn>
              </a:cxnLst>
              <a:rect l="0" t="0" r="r" b="b"/>
              <a:pathLst>
                <a:path w="15" h="53">
                  <a:moveTo>
                    <a:pt x="14" y="0"/>
                  </a:moveTo>
                  <a:lnTo>
                    <a:pt x="0" y="52"/>
                  </a:lnTo>
                  <a:lnTo>
                    <a:pt x="14" y="0"/>
                  </a:lnTo>
                </a:path>
              </a:pathLst>
            </a:custGeom>
            <a:solidFill>
              <a:srgbClr val="FFBFBF"/>
            </a:solidFill>
            <a:ln w="12700" cap="rnd">
              <a:noFill/>
              <a:round/>
              <a:headEnd/>
              <a:tailEnd/>
            </a:ln>
            <a:effectLst/>
          </p:spPr>
          <p:txBody>
            <a:bodyPr/>
            <a:lstStyle/>
            <a:p>
              <a:endParaRPr lang="en-US"/>
            </a:p>
          </p:txBody>
        </p:sp>
        <p:sp>
          <p:nvSpPr>
            <p:cNvPr id="79113" name="Freeform 80"/>
            <p:cNvSpPr>
              <a:spLocks/>
            </p:cNvSpPr>
            <p:nvPr/>
          </p:nvSpPr>
          <p:spPr bwMode="auto">
            <a:xfrm>
              <a:off x="1251" y="3212"/>
              <a:ext cx="15" cy="54"/>
            </a:xfrm>
            <a:custGeom>
              <a:avLst/>
              <a:gdLst>
                <a:gd name="T0" fmla="*/ 14 w 15"/>
                <a:gd name="T1" fmla="*/ 0 h 54"/>
                <a:gd name="T2" fmla="*/ 0 w 15"/>
                <a:gd name="T3" fmla="*/ 53 h 54"/>
                <a:gd name="T4" fmla="*/ 14 w 15"/>
                <a:gd name="T5" fmla="*/ 0 h 54"/>
                <a:gd name="T6" fmla="*/ 0 60000 65536"/>
                <a:gd name="T7" fmla="*/ 0 60000 65536"/>
                <a:gd name="T8" fmla="*/ 0 60000 65536"/>
              </a:gdLst>
              <a:ahLst/>
              <a:cxnLst>
                <a:cxn ang="T6">
                  <a:pos x="T0" y="T1"/>
                </a:cxn>
                <a:cxn ang="T7">
                  <a:pos x="T2" y="T3"/>
                </a:cxn>
                <a:cxn ang="T8">
                  <a:pos x="T4" y="T5"/>
                </a:cxn>
              </a:cxnLst>
              <a:rect l="0" t="0" r="r" b="b"/>
              <a:pathLst>
                <a:path w="15" h="54">
                  <a:moveTo>
                    <a:pt x="14" y="0"/>
                  </a:moveTo>
                  <a:lnTo>
                    <a:pt x="0" y="53"/>
                  </a:lnTo>
                  <a:lnTo>
                    <a:pt x="14" y="0"/>
                  </a:lnTo>
                </a:path>
              </a:pathLst>
            </a:custGeom>
            <a:solidFill>
              <a:srgbClr val="FFBFBF"/>
            </a:solidFill>
            <a:ln w="12700" cap="rnd">
              <a:noFill/>
              <a:round/>
              <a:headEnd/>
              <a:tailEnd/>
            </a:ln>
            <a:effectLst/>
          </p:spPr>
          <p:txBody>
            <a:bodyPr/>
            <a:lstStyle/>
            <a:p>
              <a:endParaRPr lang="en-US"/>
            </a:p>
          </p:txBody>
        </p:sp>
        <p:sp>
          <p:nvSpPr>
            <p:cNvPr id="79114" name="Freeform 81"/>
            <p:cNvSpPr>
              <a:spLocks/>
            </p:cNvSpPr>
            <p:nvPr/>
          </p:nvSpPr>
          <p:spPr bwMode="auto">
            <a:xfrm>
              <a:off x="1250" y="3212"/>
              <a:ext cx="20" cy="54"/>
            </a:xfrm>
            <a:custGeom>
              <a:avLst/>
              <a:gdLst>
                <a:gd name="T0" fmla="*/ 14 w 20"/>
                <a:gd name="T1" fmla="*/ 0 h 54"/>
                <a:gd name="T2" fmla="*/ 19 w 20"/>
                <a:gd name="T3" fmla="*/ 2 h 54"/>
                <a:gd name="T4" fmla="*/ 5 w 20"/>
                <a:gd name="T5" fmla="*/ 53 h 54"/>
                <a:gd name="T6" fmla="*/ 0 w 20"/>
                <a:gd name="T7" fmla="*/ 52 h 54"/>
                <a:gd name="T8" fmla="*/ 14 w 20"/>
                <a:gd name="T9" fmla="*/ 0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4">
                  <a:moveTo>
                    <a:pt x="14" y="0"/>
                  </a:moveTo>
                  <a:lnTo>
                    <a:pt x="19" y="2"/>
                  </a:lnTo>
                  <a:lnTo>
                    <a:pt x="5" y="53"/>
                  </a:lnTo>
                  <a:lnTo>
                    <a:pt x="0" y="52"/>
                  </a:lnTo>
                  <a:lnTo>
                    <a:pt x="14" y="0"/>
                  </a:lnTo>
                </a:path>
              </a:pathLst>
            </a:custGeom>
            <a:solidFill>
              <a:srgbClr val="FF4040"/>
            </a:solidFill>
            <a:ln w="12700" cap="rnd">
              <a:noFill/>
              <a:round/>
              <a:headEnd/>
              <a:tailEnd/>
            </a:ln>
            <a:effectLst/>
          </p:spPr>
          <p:txBody>
            <a:bodyPr/>
            <a:lstStyle/>
            <a:p>
              <a:endParaRPr lang="en-US"/>
            </a:p>
          </p:txBody>
        </p:sp>
        <p:sp>
          <p:nvSpPr>
            <p:cNvPr id="79115" name="Freeform 82"/>
            <p:cNvSpPr>
              <a:spLocks/>
            </p:cNvSpPr>
            <p:nvPr/>
          </p:nvSpPr>
          <p:spPr bwMode="auto">
            <a:xfrm>
              <a:off x="1175" y="3183"/>
              <a:ext cx="42" cy="91"/>
            </a:xfrm>
            <a:custGeom>
              <a:avLst/>
              <a:gdLst>
                <a:gd name="T0" fmla="*/ 27 w 42"/>
                <a:gd name="T1" fmla="*/ 1 h 91"/>
                <a:gd name="T2" fmla="*/ 25 w 42"/>
                <a:gd name="T3" fmla="*/ 1 h 91"/>
                <a:gd name="T4" fmla="*/ 21 w 42"/>
                <a:gd name="T5" fmla="*/ 0 h 91"/>
                <a:gd name="T6" fmla="*/ 21 w 42"/>
                <a:gd name="T7" fmla="*/ 0 h 91"/>
                <a:gd name="T8" fmla="*/ 21 w 42"/>
                <a:gd name="T9" fmla="*/ 3 h 91"/>
                <a:gd name="T10" fmla="*/ 1 w 42"/>
                <a:gd name="T11" fmla="*/ 80 h 91"/>
                <a:gd name="T12" fmla="*/ 0 w 42"/>
                <a:gd name="T13" fmla="*/ 84 h 91"/>
                <a:gd name="T14" fmla="*/ 5 w 42"/>
                <a:gd name="T15" fmla="*/ 86 h 91"/>
                <a:gd name="T16" fmla="*/ 15 w 42"/>
                <a:gd name="T17" fmla="*/ 90 h 91"/>
                <a:gd name="T18" fmla="*/ 18 w 42"/>
                <a:gd name="T19" fmla="*/ 88 h 91"/>
                <a:gd name="T20" fmla="*/ 22 w 42"/>
                <a:gd name="T21" fmla="*/ 84 h 91"/>
                <a:gd name="T22" fmla="*/ 41 w 42"/>
                <a:gd name="T23" fmla="*/ 12 h 91"/>
                <a:gd name="T24" fmla="*/ 39 w 42"/>
                <a:gd name="T25" fmla="*/ 5 h 91"/>
                <a:gd name="T26" fmla="*/ 37 w 42"/>
                <a:gd name="T27" fmla="*/ 3 h 91"/>
                <a:gd name="T28" fmla="*/ 27 w 42"/>
                <a:gd name="T29" fmla="*/ 1 h 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91">
                  <a:moveTo>
                    <a:pt x="27" y="1"/>
                  </a:moveTo>
                  <a:lnTo>
                    <a:pt x="25" y="1"/>
                  </a:lnTo>
                  <a:lnTo>
                    <a:pt x="21" y="0"/>
                  </a:lnTo>
                  <a:lnTo>
                    <a:pt x="21" y="3"/>
                  </a:lnTo>
                  <a:lnTo>
                    <a:pt x="1" y="80"/>
                  </a:lnTo>
                  <a:lnTo>
                    <a:pt x="0" y="84"/>
                  </a:lnTo>
                  <a:lnTo>
                    <a:pt x="5" y="86"/>
                  </a:lnTo>
                  <a:lnTo>
                    <a:pt x="15" y="90"/>
                  </a:lnTo>
                  <a:lnTo>
                    <a:pt x="18" y="88"/>
                  </a:lnTo>
                  <a:lnTo>
                    <a:pt x="22" y="84"/>
                  </a:lnTo>
                  <a:lnTo>
                    <a:pt x="41" y="12"/>
                  </a:lnTo>
                  <a:lnTo>
                    <a:pt x="39" y="5"/>
                  </a:lnTo>
                  <a:lnTo>
                    <a:pt x="37" y="3"/>
                  </a:lnTo>
                  <a:lnTo>
                    <a:pt x="27" y="1"/>
                  </a:lnTo>
                </a:path>
              </a:pathLst>
            </a:custGeom>
            <a:solidFill>
              <a:srgbClr val="00AE00"/>
            </a:solidFill>
            <a:ln w="12700" cap="rnd">
              <a:noFill/>
              <a:round/>
              <a:headEnd/>
              <a:tailEnd/>
            </a:ln>
            <a:effectLst/>
          </p:spPr>
          <p:txBody>
            <a:bodyPr/>
            <a:lstStyle/>
            <a:p>
              <a:endParaRPr lang="en-US"/>
            </a:p>
          </p:txBody>
        </p:sp>
        <p:sp>
          <p:nvSpPr>
            <p:cNvPr id="79116" name="Freeform 83"/>
            <p:cNvSpPr>
              <a:spLocks/>
            </p:cNvSpPr>
            <p:nvPr/>
          </p:nvSpPr>
          <p:spPr bwMode="auto">
            <a:xfrm>
              <a:off x="1158" y="3316"/>
              <a:ext cx="80" cy="49"/>
            </a:xfrm>
            <a:custGeom>
              <a:avLst/>
              <a:gdLst>
                <a:gd name="T0" fmla="*/ 4 w 80"/>
                <a:gd name="T1" fmla="*/ 7 h 49"/>
                <a:gd name="T2" fmla="*/ 2 w 80"/>
                <a:gd name="T3" fmla="*/ 5 h 49"/>
                <a:gd name="T4" fmla="*/ 4 w 80"/>
                <a:gd name="T5" fmla="*/ 3 h 49"/>
                <a:gd name="T6" fmla="*/ 6 w 80"/>
                <a:gd name="T7" fmla="*/ 0 h 49"/>
                <a:gd name="T8" fmla="*/ 9 w 80"/>
                <a:gd name="T9" fmla="*/ 2 h 49"/>
                <a:gd name="T10" fmla="*/ 76 w 80"/>
                <a:gd name="T11" fmla="*/ 24 h 49"/>
                <a:gd name="T12" fmla="*/ 79 w 80"/>
                <a:gd name="T13" fmla="*/ 25 h 49"/>
                <a:gd name="T14" fmla="*/ 79 w 80"/>
                <a:gd name="T15" fmla="*/ 31 h 49"/>
                <a:gd name="T16" fmla="*/ 77 w 80"/>
                <a:gd name="T17" fmla="*/ 41 h 49"/>
                <a:gd name="T18" fmla="*/ 72 w 80"/>
                <a:gd name="T19" fmla="*/ 46 h 49"/>
                <a:gd name="T20" fmla="*/ 68 w 80"/>
                <a:gd name="T21" fmla="*/ 48 h 49"/>
                <a:gd name="T22" fmla="*/ 4 w 80"/>
                <a:gd name="T23" fmla="*/ 27 h 49"/>
                <a:gd name="T24" fmla="*/ 0 w 80"/>
                <a:gd name="T25" fmla="*/ 24 h 49"/>
                <a:gd name="T26" fmla="*/ 1 w 80"/>
                <a:gd name="T27" fmla="*/ 19 h 49"/>
                <a:gd name="T28" fmla="*/ 4 w 80"/>
                <a:gd name="T29" fmla="*/ 7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49">
                  <a:moveTo>
                    <a:pt x="4" y="7"/>
                  </a:moveTo>
                  <a:lnTo>
                    <a:pt x="2" y="5"/>
                  </a:lnTo>
                  <a:lnTo>
                    <a:pt x="4" y="3"/>
                  </a:lnTo>
                  <a:lnTo>
                    <a:pt x="6" y="0"/>
                  </a:lnTo>
                  <a:lnTo>
                    <a:pt x="9" y="2"/>
                  </a:lnTo>
                  <a:lnTo>
                    <a:pt x="76" y="24"/>
                  </a:lnTo>
                  <a:lnTo>
                    <a:pt x="79" y="25"/>
                  </a:lnTo>
                  <a:lnTo>
                    <a:pt x="79" y="31"/>
                  </a:lnTo>
                  <a:lnTo>
                    <a:pt x="77" y="41"/>
                  </a:lnTo>
                  <a:lnTo>
                    <a:pt x="72" y="46"/>
                  </a:lnTo>
                  <a:lnTo>
                    <a:pt x="68" y="48"/>
                  </a:lnTo>
                  <a:lnTo>
                    <a:pt x="4" y="27"/>
                  </a:lnTo>
                  <a:lnTo>
                    <a:pt x="0" y="24"/>
                  </a:lnTo>
                  <a:lnTo>
                    <a:pt x="1" y="19"/>
                  </a:lnTo>
                  <a:lnTo>
                    <a:pt x="4" y="7"/>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117" name="Freeform 84"/>
            <p:cNvSpPr>
              <a:spLocks/>
            </p:cNvSpPr>
            <p:nvPr/>
          </p:nvSpPr>
          <p:spPr bwMode="auto">
            <a:xfrm>
              <a:off x="1232" y="3200"/>
              <a:ext cx="38" cy="87"/>
            </a:xfrm>
            <a:custGeom>
              <a:avLst/>
              <a:gdLst>
                <a:gd name="T0" fmla="*/ 26 w 38"/>
                <a:gd name="T1" fmla="*/ 1 h 87"/>
                <a:gd name="T2" fmla="*/ 23 w 38"/>
                <a:gd name="T3" fmla="*/ 0 h 87"/>
                <a:gd name="T4" fmla="*/ 22 w 38"/>
                <a:gd name="T5" fmla="*/ 0 h 87"/>
                <a:gd name="T6" fmla="*/ 19 w 38"/>
                <a:gd name="T7" fmla="*/ 0 h 87"/>
                <a:gd name="T8" fmla="*/ 20 w 38"/>
                <a:gd name="T9" fmla="*/ 2 h 87"/>
                <a:gd name="T10" fmla="*/ 0 w 38"/>
                <a:gd name="T11" fmla="*/ 77 h 87"/>
                <a:gd name="T12" fmla="*/ 0 w 38"/>
                <a:gd name="T13" fmla="*/ 82 h 87"/>
                <a:gd name="T14" fmla="*/ 5 w 38"/>
                <a:gd name="T15" fmla="*/ 83 h 87"/>
                <a:gd name="T16" fmla="*/ 12 w 38"/>
                <a:gd name="T17" fmla="*/ 86 h 87"/>
                <a:gd name="T18" fmla="*/ 17 w 38"/>
                <a:gd name="T19" fmla="*/ 84 h 87"/>
                <a:gd name="T20" fmla="*/ 20 w 38"/>
                <a:gd name="T21" fmla="*/ 80 h 87"/>
                <a:gd name="T22" fmla="*/ 37 w 38"/>
                <a:gd name="T23" fmla="*/ 10 h 87"/>
                <a:gd name="T24" fmla="*/ 37 w 38"/>
                <a:gd name="T25" fmla="*/ 4 h 87"/>
                <a:gd name="T26" fmla="*/ 34 w 38"/>
                <a:gd name="T27" fmla="*/ 2 h 87"/>
                <a:gd name="T28" fmla="*/ 26 w 38"/>
                <a:gd name="T29" fmla="*/ 1 h 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8" h="87">
                  <a:moveTo>
                    <a:pt x="26" y="1"/>
                  </a:moveTo>
                  <a:lnTo>
                    <a:pt x="23" y="0"/>
                  </a:lnTo>
                  <a:lnTo>
                    <a:pt x="22" y="0"/>
                  </a:lnTo>
                  <a:lnTo>
                    <a:pt x="19" y="0"/>
                  </a:lnTo>
                  <a:lnTo>
                    <a:pt x="20" y="2"/>
                  </a:lnTo>
                  <a:lnTo>
                    <a:pt x="0" y="77"/>
                  </a:lnTo>
                  <a:lnTo>
                    <a:pt x="0" y="82"/>
                  </a:lnTo>
                  <a:lnTo>
                    <a:pt x="5" y="83"/>
                  </a:lnTo>
                  <a:lnTo>
                    <a:pt x="12" y="86"/>
                  </a:lnTo>
                  <a:lnTo>
                    <a:pt x="17" y="84"/>
                  </a:lnTo>
                  <a:lnTo>
                    <a:pt x="20" y="80"/>
                  </a:lnTo>
                  <a:lnTo>
                    <a:pt x="37" y="10"/>
                  </a:lnTo>
                  <a:lnTo>
                    <a:pt x="37" y="4"/>
                  </a:lnTo>
                  <a:lnTo>
                    <a:pt x="34" y="2"/>
                  </a:lnTo>
                  <a:lnTo>
                    <a:pt x="26" y="1"/>
                  </a:lnTo>
                </a:path>
              </a:pathLst>
            </a:custGeom>
            <a:solidFill>
              <a:srgbClr val="00AE00"/>
            </a:solidFill>
            <a:ln w="12700" cap="rnd">
              <a:noFill/>
              <a:round/>
              <a:headEnd/>
              <a:tailEnd/>
            </a:ln>
            <a:effectLst/>
          </p:spPr>
          <p:txBody>
            <a:bodyPr/>
            <a:lstStyle/>
            <a:p>
              <a:endParaRPr lang="en-US"/>
            </a:p>
          </p:txBody>
        </p:sp>
        <p:sp>
          <p:nvSpPr>
            <p:cNvPr id="79118" name="Freeform 85"/>
            <p:cNvSpPr>
              <a:spLocks/>
            </p:cNvSpPr>
            <p:nvPr/>
          </p:nvSpPr>
          <p:spPr bwMode="auto">
            <a:xfrm>
              <a:off x="1174" y="3247"/>
              <a:ext cx="80" cy="49"/>
            </a:xfrm>
            <a:custGeom>
              <a:avLst/>
              <a:gdLst>
                <a:gd name="T0" fmla="*/ 1 w 80"/>
                <a:gd name="T1" fmla="*/ 18 h 49"/>
                <a:gd name="T2" fmla="*/ 2 w 80"/>
                <a:gd name="T3" fmla="*/ 20 h 49"/>
                <a:gd name="T4" fmla="*/ 1 w 80"/>
                <a:gd name="T5" fmla="*/ 23 h 49"/>
                <a:gd name="T6" fmla="*/ 0 w 80"/>
                <a:gd name="T7" fmla="*/ 24 h 49"/>
                <a:gd name="T8" fmla="*/ 4 w 80"/>
                <a:gd name="T9" fmla="*/ 25 h 49"/>
                <a:gd name="T10" fmla="*/ 70 w 80"/>
                <a:gd name="T11" fmla="*/ 48 h 49"/>
                <a:gd name="T12" fmla="*/ 75 w 80"/>
                <a:gd name="T13" fmla="*/ 48 h 49"/>
                <a:gd name="T14" fmla="*/ 77 w 80"/>
                <a:gd name="T15" fmla="*/ 41 h 49"/>
                <a:gd name="T16" fmla="*/ 79 w 80"/>
                <a:gd name="T17" fmla="*/ 29 h 49"/>
                <a:gd name="T18" fmla="*/ 78 w 80"/>
                <a:gd name="T19" fmla="*/ 27 h 49"/>
                <a:gd name="T20" fmla="*/ 75 w 80"/>
                <a:gd name="T21" fmla="*/ 21 h 49"/>
                <a:gd name="T22" fmla="*/ 12 w 80"/>
                <a:gd name="T23" fmla="*/ 0 h 49"/>
                <a:gd name="T24" fmla="*/ 7 w 80"/>
                <a:gd name="T25" fmla="*/ 2 h 49"/>
                <a:gd name="T26" fmla="*/ 3 w 80"/>
                <a:gd name="T27" fmla="*/ 7 h 49"/>
                <a:gd name="T28" fmla="*/ 1 w 80"/>
                <a:gd name="T29" fmla="*/ 18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49">
                  <a:moveTo>
                    <a:pt x="1" y="18"/>
                  </a:moveTo>
                  <a:lnTo>
                    <a:pt x="2" y="20"/>
                  </a:lnTo>
                  <a:lnTo>
                    <a:pt x="1" y="23"/>
                  </a:lnTo>
                  <a:lnTo>
                    <a:pt x="0" y="24"/>
                  </a:lnTo>
                  <a:lnTo>
                    <a:pt x="4" y="25"/>
                  </a:lnTo>
                  <a:lnTo>
                    <a:pt x="70" y="48"/>
                  </a:lnTo>
                  <a:lnTo>
                    <a:pt x="75" y="48"/>
                  </a:lnTo>
                  <a:lnTo>
                    <a:pt x="77" y="41"/>
                  </a:lnTo>
                  <a:lnTo>
                    <a:pt x="79" y="29"/>
                  </a:lnTo>
                  <a:lnTo>
                    <a:pt x="78" y="27"/>
                  </a:lnTo>
                  <a:lnTo>
                    <a:pt x="75" y="21"/>
                  </a:lnTo>
                  <a:lnTo>
                    <a:pt x="12" y="0"/>
                  </a:lnTo>
                  <a:lnTo>
                    <a:pt x="7" y="2"/>
                  </a:lnTo>
                  <a:lnTo>
                    <a:pt x="3" y="7"/>
                  </a:lnTo>
                  <a:lnTo>
                    <a:pt x="1" y="18"/>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119" name="Freeform 86"/>
            <p:cNvSpPr>
              <a:spLocks/>
            </p:cNvSpPr>
            <p:nvPr/>
          </p:nvSpPr>
          <p:spPr bwMode="auto">
            <a:xfrm>
              <a:off x="1187" y="3190"/>
              <a:ext cx="20" cy="56"/>
            </a:xfrm>
            <a:custGeom>
              <a:avLst/>
              <a:gdLst>
                <a:gd name="T0" fmla="*/ 19 w 20"/>
                <a:gd name="T1" fmla="*/ 2 h 56"/>
                <a:gd name="T2" fmla="*/ 13 w 20"/>
                <a:gd name="T3" fmla="*/ 0 h 56"/>
                <a:gd name="T4" fmla="*/ 0 w 20"/>
                <a:gd name="T5" fmla="*/ 53 h 56"/>
                <a:gd name="T6" fmla="*/ 5 w 20"/>
                <a:gd name="T7" fmla="*/ 55 h 56"/>
                <a:gd name="T8" fmla="*/ 19 w 20"/>
                <a:gd name="T9" fmla="*/ 2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6">
                  <a:moveTo>
                    <a:pt x="19" y="2"/>
                  </a:moveTo>
                  <a:lnTo>
                    <a:pt x="13" y="0"/>
                  </a:lnTo>
                  <a:lnTo>
                    <a:pt x="0" y="53"/>
                  </a:lnTo>
                  <a:lnTo>
                    <a:pt x="5" y="55"/>
                  </a:lnTo>
                  <a:lnTo>
                    <a:pt x="19" y="2"/>
                  </a:lnTo>
                </a:path>
              </a:pathLst>
            </a:custGeom>
            <a:solidFill>
              <a:srgbClr val="037C03"/>
            </a:solidFill>
            <a:ln w="12700" cap="rnd">
              <a:noFill/>
              <a:round/>
              <a:headEnd/>
              <a:tailEnd/>
            </a:ln>
            <a:effectLst/>
          </p:spPr>
          <p:txBody>
            <a:bodyPr/>
            <a:lstStyle/>
            <a:p>
              <a:endParaRPr lang="en-US"/>
            </a:p>
          </p:txBody>
        </p:sp>
        <p:sp>
          <p:nvSpPr>
            <p:cNvPr id="79120" name="Freeform 87"/>
            <p:cNvSpPr>
              <a:spLocks/>
            </p:cNvSpPr>
            <p:nvPr/>
          </p:nvSpPr>
          <p:spPr bwMode="auto">
            <a:xfrm>
              <a:off x="1246" y="3207"/>
              <a:ext cx="19" cy="56"/>
            </a:xfrm>
            <a:custGeom>
              <a:avLst/>
              <a:gdLst>
                <a:gd name="T0" fmla="*/ 18 w 19"/>
                <a:gd name="T1" fmla="*/ 3 h 56"/>
                <a:gd name="T2" fmla="*/ 14 w 19"/>
                <a:gd name="T3" fmla="*/ 0 h 56"/>
                <a:gd name="T4" fmla="*/ 0 w 19"/>
                <a:gd name="T5" fmla="*/ 53 h 56"/>
                <a:gd name="T6" fmla="*/ 5 w 19"/>
                <a:gd name="T7" fmla="*/ 55 h 56"/>
                <a:gd name="T8" fmla="*/ 18 w 19"/>
                <a:gd name="T9" fmla="*/ 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56">
                  <a:moveTo>
                    <a:pt x="18" y="3"/>
                  </a:moveTo>
                  <a:lnTo>
                    <a:pt x="14" y="0"/>
                  </a:lnTo>
                  <a:lnTo>
                    <a:pt x="0" y="53"/>
                  </a:lnTo>
                  <a:lnTo>
                    <a:pt x="5" y="55"/>
                  </a:lnTo>
                  <a:lnTo>
                    <a:pt x="18" y="3"/>
                  </a:lnTo>
                </a:path>
              </a:pathLst>
            </a:custGeom>
            <a:solidFill>
              <a:srgbClr val="037C03"/>
            </a:solidFill>
            <a:ln w="12700" cap="rnd">
              <a:noFill/>
              <a:round/>
              <a:headEnd/>
              <a:tailEnd/>
            </a:ln>
            <a:effectLst/>
          </p:spPr>
          <p:txBody>
            <a:bodyPr/>
            <a:lstStyle/>
            <a:p>
              <a:endParaRPr lang="en-US"/>
            </a:p>
          </p:txBody>
        </p:sp>
      </p:grpSp>
      <p:grpSp>
        <p:nvGrpSpPr>
          <p:cNvPr id="8" name="Group 88"/>
          <p:cNvGrpSpPr>
            <a:grpSpLocks/>
          </p:cNvGrpSpPr>
          <p:nvPr/>
        </p:nvGrpSpPr>
        <p:grpSpPr bwMode="auto">
          <a:xfrm>
            <a:off x="1889125" y="3187700"/>
            <a:ext cx="214313" cy="468313"/>
            <a:chOff x="1680" y="3165"/>
            <a:chExt cx="120" cy="263"/>
          </a:xfrm>
        </p:grpSpPr>
        <p:sp>
          <p:nvSpPr>
            <p:cNvPr id="79080" name="Freeform 89"/>
            <p:cNvSpPr>
              <a:spLocks/>
            </p:cNvSpPr>
            <p:nvPr/>
          </p:nvSpPr>
          <p:spPr bwMode="auto">
            <a:xfrm>
              <a:off x="1745" y="3410"/>
              <a:ext cx="15" cy="18"/>
            </a:xfrm>
            <a:custGeom>
              <a:avLst/>
              <a:gdLst>
                <a:gd name="T0" fmla="*/ 12 w 15"/>
                <a:gd name="T1" fmla="*/ 12 h 18"/>
                <a:gd name="T2" fmla="*/ 10 w 15"/>
                <a:gd name="T3" fmla="*/ 13 h 18"/>
                <a:gd name="T4" fmla="*/ 4 w 15"/>
                <a:gd name="T5" fmla="*/ 17 h 18"/>
                <a:gd name="T6" fmla="*/ 0 w 15"/>
                <a:gd name="T7" fmla="*/ 13 h 18"/>
                <a:gd name="T8" fmla="*/ 1 w 15"/>
                <a:gd name="T9" fmla="*/ 11 h 18"/>
                <a:gd name="T10" fmla="*/ 1 w 15"/>
                <a:gd name="T11" fmla="*/ 5 h 18"/>
                <a:gd name="T12" fmla="*/ 2 w 15"/>
                <a:gd name="T13" fmla="*/ 3 h 18"/>
                <a:gd name="T14" fmla="*/ 7 w 15"/>
                <a:gd name="T15" fmla="*/ 0 h 18"/>
                <a:gd name="T16" fmla="*/ 11 w 15"/>
                <a:gd name="T17" fmla="*/ 3 h 18"/>
                <a:gd name="T18" fmla="*/ 14 w 15"/>
                <a:gd name="T19" fmla="*/ 6 h 18"/>
                <a:gd name="T20" fmla="*/ 12 w 15"/>
                <a:gd name="T21" fmla="*/ 12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8">
                  <a:moveTo>
                    <a:pt x="12" y="12"/>
                  </a:moveTo>
                  <a:lnTo>
                    <a:pt x="10" y="13"/>
                  </a:lnTo>
                  <a:lnTo>
                    <a:pt x="4" y="17"/>
                  </a:lnTo>
                  <a:lnTo>
                    <a:pt x="0" y="13"/>
                  </a:lnTo>
                  <a:lnTo>
                    <a:pt x="1" y="11"/>
                  </a:lnTo>
                  <a:lnTo>
                    <a:pt x="1" y="5"/>
                  </a:lnTo>
                  <a:lnTo>
                    <a:pt x="2" y="3"/>
                  </a:lnTo>
                  <a:lnTo>
                    <a:pt x="7" y="0"/>
                  </a:lnTo>
                  <a:lnTo>
                    <a:pt x="11" y="3"/>
                  </a:lnTo>
                  <a:lnTo>
                    <a:pt x="14" y="6"/>
                  </a:lnTo>
                  <a:lnTo>
                    <a:pt x="12" y="12"/>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grpSp>
          <p:nvGrpSpPr>
            <p:cNvPr id="9" name="Group 90"/>
            <p:cNvGrpSpPr>
              <a:grpSpLocks/>
            </p:cNvGrpSpPr>
            <p:nvPr/>
          </p:nvGrpSpPr>
          <p:grpSpPr bwMode="auto">
            <a:xfrm>
              <a:off x="1680" y="3165"/>
              <a:ext cx="120" cy="256"/>
              <a:chOff x="1680" y="3165"/>
              <a:chExt cx="120" cy="256"/>
            </a:xfrm>
          </p:grpSpPr>
          <p:sp>
            <p:nvSpPr>
              <p:cNvPr id="79082" name="Freeform 91"/>
              <p:cNvSpPr>
                <a:spLocks/>
              </p:cNvSpPr>
              <p:nvPr/>
            </p:nvSpPr>
            <p:spPr bwMode="auto">
              <a:xfrm>
                <a:off x="1706" y="3404"/>
                <a:ext cx="15" cy="17"/>
              </a:xfrm>
              <a:custGeom>
                <a:avLst/>
                <a:gdLst>
                  <a:gd name="T0" fmla="*/ 11 w 15"/>
                  <a:gd name="T1" fmla="*/ 12 h 17"/>
                  <a:gd name="T2" fmla="*/ 12 w 15"/>
                  <a:gd name="T3" fmla="*/ 14 h 17"/>
                  <a:gd name="T4" fmla="*/ 4 w 15"/>
                  <a:gd name="T5" fmla="*/ 16 h 17"/>
                  <a:gd name="T6" fmla="*/ 0 w 15"/>
                  <a:gd name="T7" fmla="*/ 12 h 17"/>
                  <a:gd name="T8" fmla="*/ 1 w 15"/>
                  <a:gd name="T9" fmla="*/ 12 h 17"/>
                  <a:gd name="T10" fmla="*/ 2 w 15"/>
                  <a:gd name="T11" fmla="*/ 4 h 17"/>
                  <a:gd name="T12" fmla="*/ 2 w 15"/>
                  <a:gd name="T13" fmla="*/ 3 h 17"/>
                  <a:gd name="T14" fmla="*/ 4 w 15"/>
                  <a:gd name="T15" fmla="*/ 0 h 17"/>
                  <a:gd name="T16" fmla="*/ 14 w 15"/>
                  <a:gd name="T17" fmla="*/ 4 h 17"/>
                  <a:gd name="T18" fmla="*/ 10 w 15"/>
                  <a:gd name="T19" fmla="*/ 6 h 17"/>
                  <a:gd name="T20" fmla="*/ 11 w 15"/>
                  <a:gd name="T21" fmla="*/ 12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11" y="12"/>
                    </a:moveTo>
                    <a:lnTo>
                      <a:pt x="12" y="14"/>
                    </a:lnTo>
                    <a:lnTo>
                      <a:pt x="4" y="16"/>
                    </a:lnTo>
                    <a:lnTo>
                      <a:pt x="0" y="12"/>
                    </a:lnTo>
                    <a:lnTo>
                      <a:pt x="1" y="12"/>
                    </a:lnTo>
                    <a:lnTo>
                      <a:pt x="2" y="4"/>
                    </a:lnTo>
                    <a:lnTo>
                      <a:pt x="2" y="3"/>
                    </a:lnTo>
                    <a:lnTo>
                      <a:pt x="4" y="0"/>
                    </a:lnTo>
                    <a:lnTo>
                      <a:pt x="14" y="4"/>
                    </a:lnTo>
                    <a:lnTo>
                      <a:pt x="10" y="6"/>
                    </a:lnTo>
                    <a:lnTo>
                      <a:pt x="11" y="12"/>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083" name="Freeform 92"/>
              <p:cNvSpPr>
                <a:spLocks/>
              </p:cNvSpPr>
              <p:nvPr/>
            </p:nvSpPr>
            <p:spPr bwMode="auto">
              <a:xfrm>
                <a:off x="1769" y="3169"/>
                <a:ext cx="15" cy="21"/>
              </a:xfrm>
              <a:custGeom>
                <a:avLst/>
                <a:gdLst>
                  <a:gd name="T0" fmla="*/ 14 w 15"/>
                  <a:gd name="T1" fmla="*/ 15 h 21"/>
                  <a:gd name="T2" fmla="*/ 9 w 15"/>
                  <a:gd name="T3" fmla="*/ 16 h 21"/>
                  <a:gd name="T4" fmla="*/ 7 w 15"/>
                  <a:gd name="T5" fmla="*/ 20 h 21"/>
                  <a:gd name="T6" fmla="*/ 0 w 15"/>
                  <a:gd name="T7" fmla="*/ 15 h 21"/>
                  <a:gd name="T8" fmla="*/ 1 w 15"/>
                  <a:gd name="T9" fmla="*/ 14 h 21"/>
                  <a:gd name="T10" fmla="*/ 1 w 15"/>
                  <a:gd name="T11" fmla="*/ 5 h 21"/>
                  <a:gd name="T12" fmla="*/ 4 w 15"/>
                  <a:gd name="T13" fmla="*/ 4 h 21"/>
                  <a:gd name="T14" fmla="*/ 10 w 15"/>
                  <a:gd name="T15" fmla="*/ 0 h 21"/>
                  <a:gd name="T16" fmla="*/ 12 w 15"/>
                  <a:gd name="T17" fmla="*/ 4 h 21"/>
                  <a:gd name="T18" fmla="*/ 12 w 15"/>
                  <a:gd name="T19" fmla="*/ 7 h 21"/>
                  <a:gd name="T20" fmla="*/ 14 w 15"/>
                  <a:gd name="T21" fmla="*/ 15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21">
                    <a:moveTo>
                      <a:pt x="14" y="15"/>
                    </a:moveTo>
                    <a:lnTo>
                      <a:pt x="9" y="16"/>
                    </a:lnTo>
                    <a:lnTo>
                      <a:pt x="7" y="20"/>
                    </a:lnTo>
                    <a:lnTo>
                      <a:pt x="0" y="15"/>
                    </a:lnTo>
                    <a:lnTo>
                      <a:pt x="1" y="14"/>
                    </a:lnTo>
                    <a:lnTo>
                      <a:pt x="1" y="5"/>
                    </a:lnTo>
                    <a:lnTo>
                      <a:pt x="4" y="4"/>
                    </a:lnTo>
                    <a:lnTo>
                      <a:pt x="10" y="0"/>
                    </a:lnTo>
                    <a:lnTo>
                      <a:pt x="12" y="4"/>
                    </a:lnTo>
                    <a:lnTo>
                      <a:pt x="12" y="7"/>
                    </a:lnTo>
                    <a:lnTo>
                      <a:pt x="14" y="15"/>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084" name="Freeform 93"/>
              <p:cNvSpPr>
                <a:spLocks/>
              </p:cNvSpPr>
              <p:nvPr/>
            </p:nvSpPr>
            <p:spPr bwMode="auto">
              <a:xfrm>
                <a:off x="1726" y="3165"/>
                <a:ext cx="15" cy="22"/>
              </a:xfrm>
              <a:custGeom>
                <a:avLst/>
                <a:gdLst>
                  <a:gd name="T0" fmla="*/ 14 w 15"/>
                  <a:gd name="T1" fmla="*/ 15 h 22"/>
                  <a:gd name="T2" fmla="*/ 7 w 15"/>
                  <a:gd name="T3" fmla="*/ 17 h 22"/>
                  <a:gd name="T4" fmla="*/ 7 w 15"/>
                  <a:gd name="T5" fmla="*/ 21 h 22"/>
                  <a:gd name="T6" fmla="*/ 0 w 15"/>
                  <a:gd name="T7" fmla="*/ 15 h 22"/>
                  <a:gd name="T8" fmla="*/ 0 w 15"/>
                  <a:gd name="T9" fmla="*/ 14 h 22"/>
                  <a:gd name="T10" fmla="*/ 0 w 15"/>
                  <a:gd name="T11" fmla="*/ 6 h 22"/>
                  <a:gd name="T12" fmla="*/ 4 w 15"/>
                  <a:gd name="T13" fmla="*/ 4 h 22"/>
                  <a:gd name="T14" fmla="*/ 7 w 15"/>
                  <a:gd name="T15" fmla="*/ 0 h 22"/>
                  <a:gd name="T16" fmla="*/ 11 w 15"/>
                  <a:gd name="T17" fmla="*/ 4 h 22"/>
                  <a:gd name="T18" fmla="*/ 12 w 15"/>
                  <a:gd name="T19" fmla="*/ 6 h 22"/>
                  <a:gd name="T20" fmla="*/ 14 w 15"/>
                  <a:gd name="T21" fmla="*/ 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22">
                    <a:moveTo>
                      <a:pt x="14" y="15"/>
                    </a:moveTo>
                    <a:lnTo>
                      <a:pt x="7" y="17"/>
                    </a:lnTo>
                    <a:lnTo>
                      <a:pt x="7" y="21"/>
                    </a:lnTo>
                    <a:lnTo>
                      <a:pt x="0" y="15"/>
                    </a:lnTo>
                    <a:lnTo>
                      <a:pt x="0" y="14"/>
                    </a:lnTo>
                    <a:lnTo>
                      <a:pt x="0" y="6"/>
                    </a:lnTo>
                    <a:lnTo>
                      <a:pt x="4" y="4"/>
                    </a:lnTo>
                    <a:lnTo>
                      <a:pt x="7" y="0"/>
                    </a:lnTo>
                    <a:lnTo>
                      <a:pt x="11" y="4"/>
                    </a:lnTo>
                    <a:lnTo>
                      <a:pt x="12" y="6"/>
                    </a:lnTo>
                    <a:lnTo>
                      <a:pt x="14" y="15"/>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085" name="Freeform 94"/>
              <p:cNvSpPr>
                <a:spLocks/>
              </p:cNvSpPr>
              <p:nvPr/>
            </p:nvSpPr>
            <p:spPr bwMode="auto">
              <a:xfrm>
                <a:off x="1702" y="3172"/>
                <a:ext cx="92" cy="24"/>
              </a:xfrm>
              <a:custGeom>
                <a:avLst/>
                <a:gdLst>
                  <a:gd name="T0" fmla="*/ 89 w 92"/>
                  <a:gd name="T1" fmla="*/ 23 h 24"/>
                  <a:gd name="T2" fmla="*/ 85 w 92"/>
                  <a:gd name="T3" fmla="*/ 23 h 24"/>
                  <a:gd name="T4" fmla="*/ 82 w 92"/>
                  <a:gd name="T5" fmla="*/ 20 h 24"/>
                  <a:gd name="T6" fmla="*/ 76 w 92"/>
                  <a:gd name="T7" fmla="*/ 17 h 24"/>
                  <a:gd name="T8" fmla="*/ 71 w 92"/>
                  <a:gd name="T9" fmla="*/ 16 h 24"/>
                  <a:gd name="T10" fmla="*/ 57 w 92"/>
                  <a:gd name="T11" fmla="*/ 12 h 24"/>
                  <a:gd name="T12" fmla="*/ 45 w 92"/>
                  <a:gd name="T13" fmla="*/ 10 h 24"/>
                  <a:gd name="T14" fmla="*/ 32 w 92"/>
                  <a:gd name="T15" fmla="*/ 8 h 24"/>
                  <a:gd name="T16" fmla="*/ 21 w 92"/>
                  <a:gd name="T17" fmla="*/ 8 h 24"/>
                  <a:gd name="T18" fmla="*/ 15 w 92"/>
                  <a:gd name="T19" fmla="*/ 12 h 24"/>
                  <a:gd name="T20" fmla="*/ 9 w 92"/>
                  <a:gd name="T21" fmla="*/ 12 h 24"/>
                  <a:gd name="T22" fmla="*/ 6 w 92"/>
                  <a:gd name="T23" fmla="*/ 12 h 24"/>
                  <a:gd name="T24" fmla="*/ 5 w 92"/>
                  <a:gd name="T25" fmla="*/ 12 h 24"/>
                  <a:gd name="T26" fmla="*/ 1 w 92"/>
                  <a:gd name="T27" fmla="*/ 12 h 24"/>
                  <a:gd name="T28" fmla="*/ 2 w 92"/>
                  <a:gd name="T29" fmla="*/ 12 h 24"/>
                  <a:gd name="T30" fmla="*/ 0 w 92"/>
                  <a:gd name="T31" fmla="*/ 10 h 24"/>
                  <a:gd name="T32" fmla="*/ 2 w 92"/>
                  <a:gd name="T33" fmla="*/ 6 h 24"/>
                  <a:gd name="T34" fmla="*/ 3 w 92"/>
                  <a:gd name="T35" fmla="*/ 6 h 24"/>
                  <a:gd name="T36" fmla="*/ 8 w 92"/>
                  <a:gd name="T37" fmla="*/ 6 h 24"/>
                  <a:gd name="T38" fmla="*/ 10 w 92"/>
                  <a:gd name="T39" fmla="*/ 5 h 24"/>
                  <a:gd name="T40" fmla="*/ 18 w 92"/>
                  <a:gd name="T41" fmla="*/ 3 h 24"/>
                  <a:gd name="T42" fmla="*/ 32 w 92"/>
                  <a:gd name="T43" fmla="*/ 1 h 24"/>
                  <a:gd name="T44" fmla="*/ 46 w 92"/>
                  <a:gd name="T45" fmla="*/ 0 h 24"/>
                  <a:gd name="T46" fmla="*/ 60 w 92"/>
                  <a:gd name="T47" fmla="*/ 3 h 24"/>
                  <a:gd name="T48" fmla="*/ 74 w 92"/>
                  <a:gd name="T49" fmla="*/ 9 h 24"/>
                  <a:gd name="T50" fmla="*/ 81 w 92"/>
                  <a:gd name="T51" fmla="*/ 12 h 24"/>
                  <a:gd name="T52" fmla="*/ 84 w 92"/>
                  <a:gd name="T53" fmla="*/ 12 h 24"/>
                  <a:gd name="T54" fmla="*/ 88 w 92"/>
                  <a:gd name="T55" fmla="*/ 13 h 24"/>
                  <a:gd name="T56" fmla="*/ 91 w 92"/>
                  <a:gd name="T57" fmla="*/ 14 h 24"/>
                  <a:gd name="T58" fmla="*/ 91 w 92"/>
                  <a:gd name="T59" fmla="*/ 17 h 24"/>
                  <a:gd name="T60" fmla="*/ 90 w 92"/>
                  <a:gd name="T61" fmla="*/ 19 h 24"/>
                  <a:gd name="T62" fmla="*/ 89 w 92"/>
                  <a:gd name="T63" fmla="*/ 23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2" h="24">
                    <a:moveTo>
                      <a:pt x="89" y="23"/>
                    </a:moveTo>
                    <a:lnTo>
                      <a:pt x="85" y="23"/>
                    </a:lnTo>
                    <a:lnTo>
                      <a:pt x="82" y="20"/>
                    </a:lnTo>
                    <a:lnTo>
                      <a:pt x="76" y="17"/>
                    </a:lnTo>
                    <a:lnTo>
                      <a:pt x="71" y="16"/>
                    </a:lnTo>
                    <a:lnTo>
                      <a:pt x="57" y="12"/>
                    </a:lnTo>
                    <a:lnTo>
                      <a:pt x="45" y="10"/>
                    </a:lnTo>
                    <a:lnTo>
                      <a:pt x="32" y="8"/>
                    </a:lnTo>
                    <a:lnTo>
                      <a:pt x="21" y="8"/>
                    </a:lnTo>
                    <a:lnTo>
                      <a:pt x="15" y="12"/>
                    </a:lnTo>
                    <a:lnTo>
                      <a:pt x="9" y="12"/>
                    </a:lnTo>
                    <a:lnTo>
                      <a:pt x="6" y="12"/>
                    </a:lnTo>
                    <a:lnTo>
                      <a:pt x="5" y="12"/>
                    </a:lnTo>
                    <a:lnTo>
                      <a:pt x="1" y="12"/>
                    </a:lnTo>
                    <a:lnTo>
                      <a:pt x="2" y="12"/>
                    </a:lnTo>
                    <a:lnTo>
                      <a:pt x="0" y="10"/>
                    </a:lnTo>
                    <a:lnTo>
                      <a:pt x="2" y="6"/>
                    </a:lnTo>
                    <a:lnTo>
                      <a:pt x="3" y="6"/>
                    </a:lnTo>
                    <a:lnTo>
                      <a:pt x="8" y="6"/>
                    </a:lnTo>
                    <a:lnTo>
                      <a:pt x="10" y="5"/>
                    </a:lnTo>
                    <a:lnTo>
                      <a:pt x="18" y="3"/>
                    </a:lnTo>
                    <a:lnTo>
                      <a:pt x="32" y="1"/>
                    </a:lnTo>
                    <a:lnTo>
                      <a:pt x="46" y="0"/>
                    </a:lnTo>
                    <a:lnTo>
                      <a:pt x="60" y="3"/>
                    </a:lnTo>
                    <a:lnTo>
                      <a:pt x="74" y="9"/>
                    </a:lnTo>
                    <a:lnTo>
                      <a:pt x="81" y="12"/>
                    </a:lnTo>
                    <a:lnTo>
                      <a:pt x="84" y="12"/>
                    </a:lnTo>
                    <a:lnTo>
                      <a:pt x="88" y="13"/>
                    </a:lnTo>
                    <a:lnTo>
                      <a:pt x="91" y="14"/>
                    </a:lnTo>
                    <a:lnTo>
                      <a:pt x="91" y="17"/>
                    </a:lnTo>
                    <a:lnTo>
                      <a:pt x="90" y="19"/>
                    </a:lnTo>
                    <a:lnTo>
                      <a:pt x="89" y="23"/>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086" name="Freeform 95"/>
              <p:cNvSpPr>
                <a:spLocks/>
              </p:cNvSpPr>
              <p:nvPr/>
            </p:nvSpPr>
            <p:spPr bwMode="auto">
              <a:xfrm>
                <a:off x="1680" y="3331"/>
                <a:ext cx="19" cy="52"/>
              </a:xfrm>
              <a:custGeom>
                <a:avLst/>
                <a:gdLst>
                  <a:gd name="T0" fmla="*/ 18 w 19"/>
                  <a:gd name="T1" fmla="*/ 4 h 52"/>
                  <a:gd name="T2" fmla="*/ 18 w 19"/>
                  <a:gd name="T3" fmla="*/ 2 h 52"/>
                  <a:gd name="T4" fmla="*/ 7 w 19"/>
                  <a:gd name="T5" fmla="*/ 0 h 52"/>
                  <a:gd name="T6" fmla="*/ 5 w 19"/>
                  <a:gd name="T7" fmla="*/ 2 h 52"/>
                  <a:gd name="T8" fmla="*/ 5 w 19"/>
                  <a:gd name="T9" fmla="*/ 4 h 52"/>
                  <a:gd name="T10" fmla="*/ 1 w 19"/>
                  <a:gd name="T11" fmla="*/ 48 h 52"/>
                  <a:gd name="T12" fmla="*/ 0 w 19"/>
                  <a:gd name="T13" fmla="*/ 50 h 52"/>
                  <a:gd name="T14" fmla="*/ 3 w 19"/>
                  <a:gd name="T15" fmla="*/ 50 h 52"/>
                  <a:gd name="T16" fmla="*/ 14 w 19"/>
                  <a:gd name="T17" fmla="*/ 51 h 52"/>
                  <a:gd name="T18" fmla="*/ 14 w 19"/>
                  <a:gd name="T19" fmla="*/ 51 h 52"/>
                  <a:gd name="T20" fmla="*/ 14 w 19"/>
                  <a:gd name="T21" fmla="*/ 50 h 52"/>
                  <a:gd name="T22" fmla="*/ 18 w 19"/>
                  <a:gd name="T23" fmla="*/ 4 h 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 h="52">
                    <a:moveTo>
                      <a:pt x="18" y="4"/>
                    </a:moveTo>
                    <a:lnTo>
                      <a:pt x="18" y="2"/>
                    </a:lnTo>
                    <a:lnTo>
                      <a:pt x="7" y="0"/>
                    </a:lnTo>
                    <a:lnTo>
                      <a:pt x="5" y="2"/>
                    </a:lnTo>
                    <a:lnTo>
                      <a:pt x="5" y="4"/>
                    </a:lnTo>
                    <a:lnTo>
                      <a:pt x="1" y="48"/>
                    </a:lnTo>
                    <a:lnTo>
                      <a:pt x="0" y="50"/>
                    </a:lnTo>
                    <a:lnTo>
                      <a:pt x="3" y="50"/>
                    </a:lnTo>
                    <a:lnTo>
                      <a:pt x="14" y="51"/>
                    </a:lnTo>
                    <a:lnTo>
                      <a:pt x="14" y="50"/>
                    </a:lnTo>
                    <a:lnTo>
                      <a:pt x="18" y="4"/>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087" name="Freeform 96"/>
              <p:cNvSpPr>
                <a:spLocks/>
              </p:cNvSpPr>
              <p:nvPr/>
            </p:nvSpPr>
            <p:spPr bwMode="auto">
              <a:xfrm>
                <a:off x="1769" y="3339"/>
                <a:ext cx="21" cy="53"/>
              </a:xfrm>
              <a:custGeom>
                <a:avLst/>
                <a:gdLst>
                  <a:gd name="T0" fmla="*/ 19 w 21"/>
                  <a:gd name="T1" fmla="*/ 5 h 53"/>
                  <a:gd name="T2" fmla="*/ 20 w 21"/>
                  <a:gd name="T3" fmla="*/ 2 h 53"/>
                  <a:gd name="T4" fmla="*/ 18 w 21"/>
                  <a:gd name="T5" fmla="*/ 1 h 53"/>
                  <a:gd name="T6" fmla="*/ 8 w 21"/>
                  <a:gd name="T7" fmla="*/ 1 h 53"/>
                  <a:gd name="T8" fmla="*/ 5 w 21"/>
                  <a:gd name="T9" fmla="*/ 0 h 53"/>
                  <a:gd name="T10" fmla="*/ 4 w 21"/>
                  <a:gd name="T11" fmla="*/ 3 h 53"/>
                  <a:gd name="T12" fmla="*/ 0 w 21"/>
                  <a:gd name="T13" fmla="*/ 49 h 53"/>
                  <a:gd name="T14" fmla="*/ 1 w 21"/>
                  <a:gd name="T15" fmla="*/ 51 h 53"/>
                  <a:gd name="T16" fmla="*/ 3 w 21"/>
                  <a:gd name="T17" fmla="*/ 50 h 53"/>
                  <a:gd name="T18" fmla="*/ 13 w 21"/>
                  <a:gd name="T19" fmla="*/ 52 h 53"/>
                  <a:gd name="T20" fmla="*/ 15 w 21"/>
                  <a:gd name="T21" fmla="*/ 52 h 53"/>
                  <a:gd name="T22" fmla="*/ 15 w 21"/>
                  <a:gd name="T23" fmla="*/ 51 h 53"/>
                  <a:gd name="T24" fmla="*/ 19 w 21"/>
                  <a:gd name="T25" fmla="*/ 5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 h="53">
                    <a:moveTo>
                      <a:pt x="19" y="5"/>
                    </a:moveTo>
                    <a:lnTo>
                      <a:pt x="20" y="2"/>
                    </a:lnTo>
                    <a:lnTo>
                      <a:pt x="18" y="1"/>
                    </a:lnTo>
                    <a:lnTo>
                      <a:pt x="8" y="1"/>
                    </a:lnTo>
                    <a:lnTo>
                      <a:pt x="5" y="0"/>
                    </a:lnTo>
                    <a:lnTo>
                      <a:pt x="4" y="3"/>
                    </a:lnTo>
                    <a:lnTo>
                      <a:pt x="0" y="49"/>
                    </a:lnTo>
                    <a:lnTo>
                      <a:pt x="1" y="51"/>
                    </a:lnTo>
                    <a:lnTo>
                      <a:pt x="3" y="50"/>
                    </a:lnTo>
                    <a:lnTo>
                      <a:pt x="13" y="52"/>
                    </a:lnTo>
                    <a:lnTo>
                      <a:pt x="15" y="52"/>
                    </a:lnTo>
                    <a:lnTo>
                      <a:pt x="15" y="51"/>
                    </a:lnTo>
                    <a:lnTo>
                      <a:pt x="19" y="5"/>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88" name="Freeform 97"/>
              <p:cNvSpPr>
                <a:spLocks/>
              </p:cNvSpPr>
              <p:nvPr/>
            </p:nvSpPr>
            <p:spPr bwMode="auto">
              <a:xfrm>
                <a:off x="1690" y="3201"/>
                <a:ext cx="18" cy="53"/>
              </a:xfrm>
              <a:custGeom>
                <a:avLst/>
                <a:gdLst>
                  <a:gd name="T0" fmla="*/ 17 w 18"/>
                  <a:gd name="T1" fmla="*/ 4 h 53"/>
                  <a:gd name="T2" fmla="*/ 17 w 18"/>
                  <a:gd name="T3" fmla="*/ 3 h 53"/>
                  <a:gd name="T4" fmla="*/ 15 w 18"/>
                  <a:gd name="T5" fmla="*/ 2 h 53"/>
                  <a:gd name="T6" fmla="*/ 5 w 18"/>
                  <a:gd name="T7" fmla="*/ 0 h 53"/>
                  <a:gd name="T8" fmla="*/ 4 w 18"/>
                  <a:gd name="T9" fmla="*/ 1 h 53"/>
                  <a:gd name="T10" fmla="*/ 4 w 18"/>
                  <a:gd name="T11" fmla="*/ 3 h 53"/>
                  <a:gd name="T12" fmla="*/ 1 w 18"/>
                  <a:gd name="T13" fmla="*/ 48 h 53"/>
                  <a:gd name="T14" fmla="*/ 0 w 18"/>
                  <a:gd name="T15" fmla="*/ 49 h 53"/>
                  <a:gd name="T16" fmla="*/ 2 w 18"/>
                  <a:gd name="T17" fmla="*/ 51 h 53"/>
                  <a:gd name="T18" fmla="*/ 12 w 18"/>
                  <a:gd name="T19" fmla="*/ 52 h 53"/>
                  <a:gd name="T20" fmla="*/ 14 w 18"/>
                  <a:gd name="T21" fmla="*/ 51 h 53"/>
                  <a:gd name="T22" fmla="*/ 14 w 18"/>
                  <a:gd name="T23" fmla="*/ 50 h 53"/>
                  <a:gd name="T24" fmla="*/ 17 w 18"/>
                  <a:gd name="T25" fmla="*/ 4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53">
                    <a:moveTo>
                      <a:pt x="17" y="4"/>
                    </a:moveTo>
                    <a:lnTo>
                      <a:pt x="17" y="3"/>
                    </a:lnTo>
                    <a:lnTo>
                      <a:pt x="15" y="2"/>
                    </a:lnTo>
                    <a:lnTo>
                      <a:pt x="5" y="0"/>
                    </a:lnTo>
                    <a:lnTo>
                      <a:pt x="4" y="1"/>
                    </a:lnTo>
                    <a:lnTo>
                      <a:pt x="4" y="3"/>
                    </a:lnTo>
                    <a:lnTo>
                      <a:pt x="1" y="48"/>
                    </a:lnTo>
                    <a:lnTo>
                      <a:pt x="0" y="49"/>
                    </a:lnTo>
                    <a:lnTo>
                      <a:pt x="2" y="51"/>
                    </a:lnTo>
                    <a:lnTo>
                      <a:pt x="12" y="52"/>
                    </a:lnTo>
                    <a:lnTo>
                      <a:pt x="14" y="51"/>
                    </a:lnTo>
                    <a:lnTo>
                      <a:pt x="14" y="50"/>
                    </a:lnTo>
                    <a:lnTo>
                      <a:pt x="17" y="4"/>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089" name="Freeform 98"/>
              <p:cNvSpPr>
                <a:spLocks/>
              </p:cNvSpPr>
              <p:nvPr/>
            </p:nvSpPr>
            <p:spPr bwMode="auto">
              <a:xfrm>
                <a:off x="1781" y="3208"/>
                <a:ext cx="19" cy="53"/>
              </a:xfrm>
              <a:custGeom>
                <a:avLst/>
                <a:gdLst>
                  <a:gd name="T0" fmla="*/ 18 w 19"/>
                  <a:gd name="T1" fmla="*/ 4 h 53"/>
                  <a:gd name="T2" fmla="*/ 17 w 19"/>
                  <a:gd name="T3" fmla="*/ 3 h 53"/>
                  <a:gd name="T4" fmla="*/ 15 w 19"/>
                  <a:gd name="T5" fmla="*/ 0 h 53"/>
                  <a:gd name="T6" fmla="*/ 5 w 19"/>
                  <a:gd name="T7" fmla="*/ 0 h 53"/>
                  <a:gd name="T8" fmla="*/ 3 w 19"/>
                  <a:gd name="T9" fmla="*/ 1 h 53"/>
                  <a:gd name="T10" fmla="*/ 3 w 19"/>
                  <a:gd name="T11" fmla="*/ 2 h 53"/>
                  <a:gd name="T12" fmla="*/ 0 w 19"/>
                  <a:gd name="T13" fmla="*/ 48 h 53"/>
                  <a:gd name="T14" fmla="*/ 0 w 19"/>
                  <a:gd name="T15" fmla="*/ 51 h 53"/>
                  <a:gd name="T16" fmla="*/ 3 w 19"/>
                  <a:gd name="T17" fmla="*/ 52 h 53"/>
                  <a:gd name="T18" fmla="*/ 12 w 19"/>
                  <a:gd name="T19" fmla="*/ 52 h 53"/>
                  <a:gd name="T20" fmla="*/ 13 w 19"/>
                  <a:gd name="T21" fmla="*/ 52 h 53"/>
                  <a:gd name="T22" fmla="*/ 15 w 19"/>
                  <a:gd name="T23" fmla="*/ 51 h 53"/>
                  <a:gd name="T24" fmla="*/ 18 w 19"/>
                  <a:gd name="T25" fmla="*/ 4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 h="53">
                    <a:moveTo>
                      <a:pt x="18" y="4"/>
                    </a:moveTo>
                    <a:lnTo>
                      <a:pt x="17" y="3"/>
                    </a:lnTo>
                    <a:lnTo>
                      <a:pt x="15" y="0"/>
                    </a:lnTo>
                    <a:lnTo>
                      <a:pt x="5" y="0"/>
                    </a:lnTo>
                    <a:lnTo>
                      <a:pt x="3" y="1"/>
                    </a:lnTo>
                    <a:lnTo>
                      <a:pt x="3" y="2"/>
                    </a:lnTo>
                    <a:lnTo>
                      <a:pt x="0" y="48"/>
                    </a:lnTo>
                    <a:lnTo>
                      <a:pt x="0" y="51"/>
                    </a:lnTo>
                    <a:lnTo>
                      <a:pt x="3" y="52"/>
                    </a:lnTo>
                    <a:lnTo>
                      <a:pt x="12" y="52"/>
                    </a:lnTo>
                    <a:lnTo>
                      <a:pt x="13" y="52"/>
                    </a:lnTo>
                    <a:lnTo>
                      <a:pt x="15" y="51"/>
                    </a:lnTo>
                    <a:lnTo>
                      <a:pt x="18" y="4"/>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90" name="Freeform 99"/>
              <p:cNvSpPr>
                <a:spLocks/>
              </p:cNvSpPr>
              <p:nvPr/>
            </p:nvSpPr>
            <p:spPr bwMode="auto">
              <a:xfrm>
                <a:off x="1685" y="3180"/>
                <a:ext cx="111" cy="229"/>
              </a:xfrm>
              <a:custGeom>
                <a:avLst/>
                <a:gdLst>
                  <a:gd name="T0" fmla="*/ 62 w 111"/>
                  <a:gd name="T1" fmla="*/ 1 h 229"/>
                  <a:gd name="T2" fmla="*/ 50 w 111"/>
                  <a:gd name="T3" fmla="*/ 0 h 229"/>
                  <a:gd name="T4" fmla="*/ 40 w 111"/>
                  <a:gd name="T5" fmla="*/ 1 h 229"/>
                  <a:gd name="T6" fmla="*/ 34 w 111"/>
                  <a:gd name="T7" fmla="*/ 3 h 229"/>
                  <a:gd name="T8" fmla="*/ 29 w 111"/>
                  <a:gd name="T9" fmla="*/ 6 h 229"/>
                  <a:gd name="T10" fmla="*/ 24 w 111"/>
                  <a:gd name="T11" fmla="*/ 5 h 229"/>
                  <a:gd name="T12" fmla="*/ 18 w 111"/>
                  <a:gd name="T13" fmla="*/ 8 h 229"/>
                  <a:gd name="T14" fmla="*/ 17 w 111"/>
                  <a:gd name="T15" fmla="*/ 13 h 229"/>
                  <a:gd name="T16" fmla="*/ 15 w 111"/>
                  <a:gd name="T17" fmla="*/ 16 h 229"/>
                  <a:gd name="T18" fmla="*/ 12 w 111"/>
                  <a:gd name="T19" fmla="*/ 19 h 229"/>
                  <a:gd name="T20" fmla="*/ 11 w 111"/>
                  <a:gd name="T21" fmla="*/ 28 h 229"/>
                  <a:gd name="T22" fmla="*/ 11 w 111"/>
                  <a:gd name="T23" fmla="*/ 38 h 229"/>
                  <a:gd name="T24" fmla="*/ 8 w 111"/>
                  <a:gd name="T25" fmla="*/ 48 h 229"/>
                  <a:gd name="T26" fmla="*/ 9 w 111"/>
                  <a:gd name="T27" fmla="*/ 62 h 229"/>
                  <a:gd name="T28" fmla="*/ 8 w 111"/>
                  <a:gd name="T29" fmla="*/ 72 h 229"/>
                  <a:gd name="T30" fmla="*/ 9 w 111"/>
                  <a:gd name="T31" fmla="*/ 77 h 229"/>
                  <a:gd name="T32" fmla="*/ 9 w 111"/>
                  <a:gd name="T33" fmla="*/ 81 h 229"/>
                  <a:gd name="T34" fmla="*/ 11 w 111"/>
                  <a:gd name="T35" fmla="*/ 84 h 229"/>
                  <a:gd name="T36" fmla="*/ 8 w 111"/>
                  <a:gd name="T37" fmla="*/ 141 h 229"/>
                  <a:gd name="T38" fmla="*/ 6 w 111"/>
                  <a:gd name="T39" fmla="*/ 144 h 229"/>
                  <a:gd name="T40" fmla="*/ 4 w 111"/>
                  <a:gd name="T41" fmla="*/ 151 h 229"/>
                  <a:gd name="T42" fmla="*/ 3 w 111"/>
                  <a:gd name="T43" fmla="*/ 161 h 229"/>
                  <a:gd name="T44" fmla="*/ 0 w 111"/>
                  <a:gd name="T45" fmla="*/ 174 h 229"/>
                  <a:gd name="T46" fmla="*/ 0 w 111"/>
                  <a:gd name="T47" fmla="*/ 188 h 229"/>
                  <a:gd name="T48" fmla="*/ 1 w 111"/>
                  <a:gd name="T49" fmla="*/ 196 h 229"/>
                  <a:gd name="T50" fmla="*/ 1 w 111"/>
                  <a:gd name="T51" fmla="*/ 204 h 229"/>
                  <a:gd name="T52" fmla="*/ 3 w 111"/>
                  <a:gd name="T53" fmla="*/ 208 h 229"/>
                  <a:gd name="T54" fmla="*/ 3 w 111"/>
                  <a:gd name="T55" fmla="*/ 214 h 229"/>
                  <a:gd name="T56" fmla="*/ 3 w 111"/>
                  <a:gd name="T57" fmla="*/ 219 h 229"/>
                  <a:gd name="T58" fmla="*/ 8 w 111"/>
                  <a:gd name="T59" fmla="*/ 221 h 229"/>
                  <a:gd name="T60" fmla="*/ 80 w 111"/>
                  <a:gd name="T61" fmla="*/ 228 h 229"/>
                  <a:gd name="T62" fmla="*/ 86 w 111"/>
                  <a:gd name="T63" fmla="*/ 228 h 229"/>
                  <a:gd name="T64" fmla="*/ 89 w 111"/>
                  <a:gd name="T65" fmla="*/ 223 h 229"/>
                  <a:gd name="T66" fmla="*/ 90 w 111"/>
                  <a:gd name="T67" fmla="*/ 216 h 229"/>
                  <a:gd name="T68" fmla="*/ 92 w 111"/>
                  <a:gd name="T69" fmla="*/ 213 h 229"/>
                  <a:gd name="T70" fmla="*/ 92 w 111"/>
                  <a:gd name="T71" fmla="*/ 209 h 229"/>
                  <a:gd name="T72" fmla="*/ 93 w 111"/>
                  <a:gd name="T73" fmla="*/ 206 h 229"/>
                  <a:gd name="T74" fmla="*/ 95 w 111"/>
                  <a:gd name="T75" fmla="*/ 194 h 229"/>
                  <a:gd name="T76" fmla="*/ 95 w 111"/>
                  <a:gd name="T77" fmla="*/ 181 h 229"/>
                  <a:gd name="T78" fmla="*/ 96 w 111"/>
                  <a:gd name="T79" fmla="*/ 169 h 229"/>
                  <a:gd name="T80" fmla="*/ 99 w 111"/>
                  <a:gd name="T81" fmla="*/ 160 h 229"/>
                  <a:gd name="T82" fmla="*/ 97 w 111"/>
                  <a:gd name="T83" fmla="*/ 151 h 229"/>
                  <a:gd name="T84" fmla="*/ 96 w 111"/>
                  <a:gd name="T85" fmla="*/ 148 h 229"/>
                  <a:gd name="T86" fmla="*/ 99 w 111"/>
                  <a:gd name="T87" fmla="*/ 90 h 229"/>
                  <a:gd name="T88" fmla="*/ 102 w 111"/>
                  <a:gd name="T89" fmla="*/ 89 h 229"/>
                  <a:gd name="T90" fmla="*/ 102 w 111"/>
                  <a:gd name="T91" fmla="*/ 88 h 229"/>
                  <a:gd name="T92" fmla="*/ 103 w 111"/>
                  <a:gd name="T93" fmla="*/ 86 h 229"/>
                  <a:gd name="T94" fmla="*/ 105 w 111"/>
                  <a:gd name="T95" fmla="*/ 83 h 229"/>
                  <a:gd name="T96" fmla="*/ 106 w 111"/>
                  <a:gd name="T97" fmla="*/ 72 h 229"/>
                  <a:gd name="T98" fmla="*/ 106 w 111"/>
                  <a:gd name="T99" fmla="*/ 57 h 229"/>
                  <a:gd name="T100" fmla="*/ 108 w 111"/>
                  <a:gd name="T101" fmla="*/ 47 h 229"/>
                  <a:gd name="T102" fmla="*/ 110 w 111"/>
                  <a:gd name="T103" fmla="*/ 36 h 229"/>
                  <a:gd name="T104" fmla="*/ 108 w 111"/>
                  <a:gd name="T105" fmla="*/ 28 h 229"/>
                  <a:gd name="T106" fmla="*/ 107 w 111"/>
                  <a:gd name="T107" fmla="*/ 24 h 229"/>
                  <a:gd name="T108" fmla="*/ 106 w 111"/>
                  <a:gd name="T109" fmla="*/ 21 h 229"/>
                  <a:gd name="T110" fmla="*/ 106 w 111"/>
                  <a:gd name="T111" fmla="*/ 16 h 229"/>
                  <a:gd name="T112" fmla="*/ 100 w 111"/>
                  <a:gd name="T113" fmla="*/ 13 h 229"/>
                  <a:gd name="T114" fmla="*/ 92 w 111"/>
                  <a:gd name="T115" fmla="*/ 11 h 229"/>
                  <a:gd name="T116" fmla="*/ 91 w 111"/>
                  <a:gd name="T117" fmla="*/ 10 h 229"/>
                  <a:gd name="T118" fmla="*/ 84 w 111"/>
                  <a:gd name="T119" fmla="*/ 5 h 229"/>
                  <a:gd name="T120" fmla="*/ 73 w 111"/>
                  <a:gd name="T121" fmla="*/ 4 h 229"/>
                  <a:gd name="T122" fmla="*/ 62 w 111"/>
                  <a:gd name="T123" fmla="*/ 1 h 22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1" h="229">
                    <a:moveTo>
                      <a:pt x="62" y="1"/>
                    </a:moveTo>
                    <a:lnTo>
                      <a:pt x="50" y="0"/>
                    </a:lnTo>
                    <a:lnTo>
                      <a:pt x="40" y="1"/>
                    </a:lnTo>
                    <a:lnTo>
                      <a:pt x="34" y="3"/>
                    </a:lnTo>
                    <a:lnTo>
                      <a:pt x="29" y="6"/>
                    </a:lnTo>
                    <a:lnTo>
                      <a:pt x="24" y="5"/>
                    </a:lnTo>
                    <a:lnTo>
                      <a:pt x="18" y="8"/>
                    </a:lnTo>
                    <a:lnTo>
                      <a:pt x="17" y="13"/>
                    </a:lnTo>
                    <a:lnTo>
                      <a:pt x="15" y="16"/>
                    </a:lnTo>
                    <a:lnTo>
                      <a:pt x="12" y="19"/>
                    </a:lnTo>
                    <a:lnTo>
                      <a:pt x="11" y="28"/>
                    </a:lnTo>
                    <a:lnTo>
                      <a:pt x="11" y="38"/>
                    </a:lnTo>
                    <a:lnTo>
                      <a:pt x="8" y="48"/>
                    </a:lnTo>
                    <a:lnTo>
                      <a:pt x="9" y="62"/>
                    </a:lnTo>
                    <a:lnTo>
                      <a:pt x="8" y="72"/>
                    </a:lnTo>
                    <a:lnTo>
                      <a:pt x="9" y="77"/>
                    </a:lnTo>
                    <a:lnTo>
                      <a:pt x="9" y="81"/>
                    </a:lnTo>
                    <a:lnTo>
                      <a:pt x="11" y="84"/>
                    </a:lnTo>
                    <a:lnTo>
                      <a:pt x="8" y="141"/>
                    </a:lnTo>
                    <a:lnTo>
                      <a:pt x="6" y="144"/>
                    </a:lnTo>
                    <a:lnTo>
                      <a:pt x="4" y="151"/>
                    </a:lnTo>
                    <a:lnTo>
                      <a:pt x="3" y="161"/>
                    </a:lnTo>
                    <a:lnTo>
                      <a:pt x="0" y="174"/>
                    </a:lnTo>
                    <a:lnTo>
                      <a:pt x="0" y="188"/>
                    </a:lnTo>
                    <a:lnTo>
                      <a:pt x="1" y="196"/>
                    </a:lnTo>
                    <a:lnTo>
                      <a:pt x="1" y="204"/>
                    </a:lnTo>
                    <a:lnTo>
                      <a:pt x="3" y="208"/>
                    </a:lnTo>
                    <a:lnTo>
                      <a:pt x="3" y="214"/>
                    </a:lnTo>
                    <a:lnTo>
                      <a:pt x="3" y="219"/>
                    </a:lnTo>
                    <a:lnTo>
                      <a:pt x="8" y="221"/>
                    </a:lnTo>
                    <a:lnTo>
                      <a:pt x="80" y="228"/>
                    </a:lnTo>
                    <a:lnTo>
                      <a:pt x="86" y="228"/>
                    </a:lnTo>
                    <a:lnTo>
                      <a:pt x="89" y="223"/>
                    </a:lnTo>
                    <a:lnTo>
                      <a:pt x="90" y="216"/>
                    </a:lnTo>
                    <a:lnTo>
                      <a:pt x="92" y="213"/>
                    </a:lnTo>
                    <a:lnTo>
                      <a:pt x="92" y="209"/>
                    </a:lnTo>
                    <a:lnTo>
                      <a:pt x="93" y="206"/>
                    </a:lnTo>
                    <a:lnTo>
                      <a:pt x="95" y="194"/>
                    </a:lnTo>
                    <a:lnTo>
                      <a:pt x="95" y="181"/>
                    </a:lnTo>
                    <a:lnTo>
                      <a:pt x="96" y="169"/>
                    </a:lnTo>
                    <a:lnTo>
                      <a:pt x="99" y="160"/>
                    </a:lnTo>
                    <a:lnTo>
                      <a:pt x="97" y="151"/>
                    </a:lnTo>
                    <a:lnTo>
                      <a:pt x="96" y="148"/>
                    </a:lnTo>
                    <a:lnTo>
                      <a:pt x="99" y="90"/>
                    </a:lnTo>
                    <a:lnTo>
                      <a:pt x="102" y="89"/>
                    </a:lnTo>
                    <a:lnTo>
                      <a:pt x="102" y="88"/>
                    </a:lnTo>
                    <a:lnTo>
                      <a:pt x="103" y="86"/>
                    </a:lnTo>
                    <a:lnTo>
                      <a:pt x="105" y="83"/>
                    </a:lnTo>
                    <a:lnTo>
                      <a:pt x="106" y="72"/>
                    </a:lnTo>
                    <a:lnTo>
                      <a:pt x="106" y="57"/>
                    </a:lnTo>
                    <a:lnTo>
                      <a:pt x="108" y="47"/>
                    </a:lnTo>
                    <a:lnTo>
                      <a:pt x="110" y="36"/>
                    </a:lnTo>
                    <a:lnTo>
                      <a:pt x="108" y="28"/>
                    </a:lnTo>
                    <a:lnTo>
                      <a:pt x="107" y="24"/>
                    </a:lnTo>
                    <a:lnTo>
                      <a:pt x="106" y="21"/>
                    </a:lnTo>
                    <a:lnTo>
                      <a:pt x="106" y="16"/>
                    </a:lnTo>
                    <a:lnTo>
                      <a:pt x="100" y="13"/>
                    </a:lnTo>
                    <a:lnTo>
                      <a:pt x="92" y="11"/>
                    </a:lnTo>
                    <a:lnTo>
                      <a:pt x="91" y="10"/>
                    </a:lnTo>
                    <a:lnTo>
                      <a:pt x="84" y="5"/>
                    </a:lnTo>
                    <a:lnTo>
                      <a:pt x="73" y="4"/>
                    </a:lnTo>
                    <a:lnTo>
                      <a:pt x="62" y="1"/>
                    </a:lnTo>
                  </a:path>
                </a:pathLst>
              </a:custGeom>
              <a:solidFill>
                <a:srgbClr val="618FFD"/>
              </a:solidFill>
              <a:ln w="12700" cap="rnd">
                <a:noFill/>
                <a:round/>
                <a:headEnd/>
                <a:tailEnd/>
              </a:ln>
              <a:effectLst/>
            </p:spPr>
            <p:txBody>
              <a:bodyPr/>
              <a:lstStyle/>
              <a:p>
                <a:endParaRPr lang="en-US"/>
              </a:p>
            </p:txBody>
          </p:sp>
          <p:sp>
            <p:nvSpPr>
              <p:cNvPr id="79091" name="Freeform 100"/>
              <p:cNvSpPr>
                <a:spLocks/>
              </p:cNvSpPr>
              <p:nvPr/>
            </p:nvSpPr>
            <p:spPr bwMode="auto">
              <a:xfrm>
                <a:off x="1690" y="3404"/>
                <a:ext cx="81" cy="17"/>
              </a:xfrm>
              <a:custGeom>
                <a:avLst/>
                <a:gdLst>
                  <a:gd name="T0" fmla="*/ 80 w 81"/>
                  <a:gd name="T1" fmla="*/ 13 h 17"/>
                  <a:gd name="T2" fmla="*/ 80 w 81"/>
                  <a:gd name="T3" fmla="*/ 11 h 17"/>
                  <a:gd name="T4" fmla="*/ 78 w 81"/>
                  <a:gd name="T5" fmla="*/ 9 h 17"/>
                  <a:gd name="T6" fmla="*/ 2 w 81"/>
                  <a:gd name="T7" fmla="*/ 0 h 17"/>
                  <a:gd name="T8" fmla="*/ 3 w 81"/>
                  <a:gd name="T9" fmla="*/ 2 h 17"/>
                  <a:gd name="T10" fmla="*/ 0 w 81"/>
                  <a:gd name="T11" fmla="*/ 4 h 17"/>
                  <a:gd name="T12" fmla="*/ 2 w 81"/>
                  <a:gd name="T13" fmla="*/ 5 h 17"/>
                  <a:gd name="T14" fmla="*/ 3 w 81"/>
                  <a:gd name="T15" fmla="*/ 6 h 17"/>
                  <a:gd name="T16" fmla="*/ 78 w 81"/>
                  <a:gd name="T17" fmla="*/ 14 h 17"/>
                  <a:gd name="T18" fmla="*/ 80 w 81"/>
                  <a:gd name="T19" fmla="*/ 16 h 17"/>
                  <a:gd name="T20" fmla="*/ 80 w 81"/>
                  <a:gd name="T21" fmla="*/ 13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1" h="17">
                    <a:moveTo>
                      <a:pt x="80" y="13"/>
                    </a:moveTo>
                    <a:lnTo>
                      <a:pt x="80" y="11"/>
                    </a:lnTo>
                    <a:lnTo>
                      <a:pt x="78" y="9"/>
                    </a:lnTo>
                    <a:lnTo>
                      <a:pt x="2" y="0"/>
                    </a:lnTo>
                    <a:lnTo>
                      <a:pt x="3" y="2"/>
                    </a:lnTo>
                    <a:lnTo>
                      <a:pt x="0" y="4"/>
                    </a:lnTo>
                    <a:lnTo>
                      <a:pt x="2" y="5"/>
                    </a:lnTo>
                    <a:lnTo>
                      <a:pt x="3" y="6"/>
                    </a:lnTo>
                    <a:lnTo>
                      <a:pt x="78" y="14"/>
                    </a:lnTo>
                    <a:lnTo>
                      <a:pt x="80" y="16"/>
                    </a:lnTo>
                    <a:lnTo>
                      <a:pt x="80" y="13"/>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092" name="Freeform 101"/>
              <p:cNvSpPr>
                <a:spLocks/>
              </p:cNvSpPr>
              <p:nvPr/>
            </p:nvSpPr>
            <p:spPr bwMode="auto">
              <a:xfrm>
                <a:off x="1696" y="3192"/>
                <a:ext cx="15" cy="55"/>
              </a:xfrm>
              <a:custGeom>
                <a:avLst/>
                <a:gdLst>
                  <a:gd name="T0" fmla="*/ 14 w 15"/>
                  <a:gd name="T1" fmla="*/ 0 h 55"/>
                  <a:gd name="T2" fmla="*/ 0 w 15"/>
                  <a:gd name="T3" fmla="*/ 54 h 55"/>
                  <a:gd name="T4" fmla="*/ 14 w 15"/>
                  <a:gd name="T5" fmla="*/ 0 h 55"/>
                  <a:gd name="T6" fmla="*/ 0 60000 65536"/>
                  <a:gd name="T7" fmla="*/ 0 60000 65536"/>
                  <a:gd name="T8" fmla="*/ 0 60000 65536"/>
                </a:gdLst>
                <a:ahLst/>
                <a:cxnLst>
                  <a:cxn ang="T6">
                    <a:pos x="T0" y="T1"/>
                  </a:cxn>
                  <a:cxn ang="T7">
                    <a:pos x="T2" y="T3"/>
                  </a:cxn>
                  <a:cxn ang="T8">
                    <a:pos x="T4" y="T5"/>
                  </a:cxn>
                </a:cxnLst>
                <a:rect l="0" t="0" r="r" b="b"/>
                <a:pathLst>
                  <a:path w="15" h="55">
                    <a:moveTo>
                      <a:pt x="14" y="0"/>
                    </a:moveTo>
                    <a:lnTo>
                      <a:pt x="0" y="54"/>
                    </a:lnTo>
                    <a:lnTo>
                      <a:pt x="14" y="0"/>
                    </a:lnTo>
                  </a:path>
                </a:pathLst>
              </a:custGeom>
              <a:solidFill>
                <a:srgbClr val="FFBFBF"/>
              </a:solidFill>
              <a:ln w="12700" cap="rnd">
                <a:noFill/>
                <a:round/>
                <a:headEnd/>
                <a:tailEnd/>
              </a:ln>
              <a:effectLst/>
            </p:spPr>
            <p:txBody>
              <a:bodyPr/>
              <a:lstStyle/>
              <a:p>
                <a:endParaRPr lang="en-US"/>
              </a:p>
            </p:txBody>
          </p:sp>
          <p:sp>
            <p:nvSpPr>
              <p:cNvPr id="79093" name="Freeform 102"/>
              <p:cNvSpPr>
                <a:spLocks/>
              </p:cNvSpPr>
              <p:nvPr/>
            </p:nvSpPr>
            <p:spPr bwMode="auto">
              <a:xfrm>
                <a:off x="1776" y="3200"/>
                <a:ext cx="15" cy="56"/>
              </a:xfrm>
              <a:custGeom>
                <a:avLst/>
                <a:gdLst>
                  <a:gd name="T0" fmla="*/ 14 w 15"/>
                  <a:gd name="T1" fmla="*/ 0 h 56"/>
                  <a:gd name="T2" fmla="*/ 0 w 15"/>
                  <a:gd name="T3" fmla="*/ 55 h 56"/>
                  <a:gd name="T4" fmla="*/ 14 w 15"/>
                  <a:gd name="T5" fmla="*/ 0 h 56"/>
                  <a:gd name="T6" fmla="*/ 0 60000 65536"/>
                  <a:gd name="T7" fmla="*/ 0 60000 65536"/>
                  <a:gd name="T8" fmla="*/ 0 60000 65536"/>
                </a:gdLst>
                <a:ahLst/>
                <a:cxnLst>
                  <a:cxn ang="T6">
                    <a:pos x="T0" y="T1"/>
                  </a:cxn>
                  <a:cxn ang="T7">
                    <a:pos x="T2" y="T3"/>
                  </a:cxn>
                  <a:cxn ang="T8">
                    <a:pos x="T4" y="T5"/>
                  </a:cxn>
                </a:cxnLst>
                <a:rect l="0" t="0" r="r" b="b"/>
                <a:pathLst>
                  <a:path w="15" h="56">
                    <a:moveTo>
                      <a:pt x="14" y="0"/>
                    </a:moveTo>
                    <a:lnTo>
                      <a:pt x="0" y="55"/>
                    </a:lnTo>
                    <a:lnTo>
                      <a:pt x="14" y="0"/>
                    </a:lnTo>
                  </a:path>
                </a:pathLst>
              </a:custGeom>
              <a:solidFill>
                <a:srgbClr val="FFBFBF"/>
              </a:solidFill>
              <a:ln w="12700" cap="rnd">
                <a:noFill/>
                <a:round/>
                <a:headEnd/>
                <a:tailEnd/>
              </a:ln>
              <a:effectLst/>
            </p:spPr>
            <p:txBody>
              <a:bodyPr/>
              <a:lstStyle/>
              <a:p>
                <a:endParaRPr lang="en-US"/>
              </a:p>
            </p:txBody>
          </p:sp>
          <p:sp>
            <p:nvSpPr>
              <p:cNvPr id="79094" name="Freeform 103"/>
              <p:cNvSpPr>
                <a:spLocks/>
              </p:cNvSpPr>
              <p:nvPr/>
            </p:nvSpPr>
            <p:spPr bwMode="auto">
              <a:xfrm>
                <a:off x="1776" y="3200"/>
                <a:ext cx="15" cy="56"/>
              </a:xfrm>
              <a:custGeom>
                <a:avLst/>
                <a:gdLst>
                  <a:gd name="T0" fmla="*/ 7 w 15"/>
                  <a:gd name="T1" fmla="*/ 0 h 56"/>
                  <a:gd name="T2" fmla="*/ 14 w 15"/>
                  <a:gd name="T3" fmla="*/ 0 h 56"/>
                  <a:gd name="T4" fmla="*/ 7 w 15"/>
                  <a:gd name="T5" fmla="*/ 55 h 56"/>
                  <a:gd name="T6" fmla="*/ 0 w 15"/>
                  <a:gd name="T7" fmla="*/ 55 h 56"/>
                  <a:gd name="T8" fmla="*/ 7 w 15"/>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6">
                    <a:moveTo>
                      <a:pt x="7" y="0"/>
                    </a:moveTo>
                    <a:lnTo>
                      <a:pt x="14" y="0"/>
                    </a:lnTo>
                    <a:lnTo>
                      <a:pt x="7" y="55"/>
                    </a:lnTo>
                    <a:lnTo>
                      <a:pt x="0" y="55"/>
                    </a:lnTo>
                    <a:lnTo>
                      <a:pt x="7" y="0"/>
                    </a:lnTo>
                  </a:path>
                </a:pathLst>
              </a:custGeom>
              <a:solidFill>
                <a:srgbClr val="FF4040"/>
              </a:solidFill>
              <a:ln w="12700" cap="rnd">
                <a:noFill/>
                <a:round/>
                <a:headEnd/>
                <a:tailEnd/>
              </a:ln>
              <a:effectLst/>
            </p:spPr>
            <p:txBody>
              <a:bodyPr/>
              <a:lstStyle/>
              <a:p>
                <a:endParaRPr lang="en-US"/>
              </a:p>
            </p:txBody>
          </p:sp>
          <p:sp>
            <p:nvSpPr>
              <p:cNvPr id="79095" name="Freeform 104"/>
              <p:cNvSpPr>
                <a:spLocks/>
              </p:cNvSpPr>
              <p:nvPr/>
            </p:nvSpPr>
            <p:spPr bwMode="auto">
              <a:xfrm>
                <a:off x="1697" y="3184"/>
                <a:ext cx="30" cy="90"/>
              </a:xfrm>
              <a:custGeom>
                <a:avLst/>
                <a:gdLst>
                  <a:gd name="T0" fmla="*/ 14 w 30"/>
                  <a:gd name="T1" fmla="*/ 2 h 90"/>
                  <a:gd name="T2" fmla="*/ 11 w 30"/>
                  <a:gd name="T3" fmla="*/ 1 h 90"/>
                  <a:gd name="T4" fmla="*/ 10 w 30"/>
                  <a:gd name="T5" fmla="*/ 1 h 90"/>
                  <a:gd name="T6" fmla="*/ 6 w 30"/>
                  <a:gd name="T7" fmla="*/ 3 h 90"/>
                  <a:gd name="T8" fmla="*/ 7 w 30"/>
                  <a:gd name="T9" fmla="*/ 5 h 90"/>
                  <a:gd name="T10" fmla="*/ 0 w 30"/>
                  <a:gd name="T11" fmla="*/ 83 h 90"/>
                  <a:gd name="T12" fmla="*/ 1 w 30"/>
                  <a:gd name="T13" fmla="*/ 88 h 90"/>
                  <a:gd name="T14" fmla="*/ 5 w 30"/>
                  <a:gd name="T15" fmla="*/ 88 h 90"/>
                  <a:gd name="T16" fmla="*/ 15 w 30"/>
                  <a:gd name="T17" fmla="*/ 89 h 90"/>
                  <a:gd name="T18" fmla="*/ 18 w 30"/>
                  <a:gd name="T19" fmla="*/ 88 h 90"/>
                  <a:gd name="T20" fmla="*/ 22 w 30"/>
                  <a:gd name="T21" fmla="*/ 83 h 90"/>
                  <a:gd name="T22" fmla="*/ 29 w 30"/>
                  <a:gd name="T23" fmla="*/ 9 h 90"/>
                  <a:gd name="T24" fmla="*/ 25 w 30"/>
                  <a:gd name="T25" fmla="*/ 2 h 90"/>
                  <a:gd name="T26" fmla="*/ 22 w 30"/>
                  <a:gd name="T27" fmla="*/ 0 h 90"/>
                  <a:gd name="T28" fmla="*/ 14 w 30"/>
                  <a:gd name="T29" fmla="*/ 2 h 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0" h="90">
                    <a:moveTo>
                      <a:pt x="14" y="2"/>
                    </a:moveTo>
                    <a:lnTo>
                      <a:pt x="11" y="1"/>
                    </a:lnTo>
                    <a:lnTo>
                      <a:pt x="10" y="1"/>
                    </a:lnTo>
                    <a:lnTo>
                      <a:pt x="6" y="3"/>
                    </a:lnTo>
                    <a:lnTo>
                      <a:pt x="7" y="5"/>
                    </a:lnTo>
                    <a:lnTo>
                      <a:pt x="0" y="83"/>
                    </a:lnTo>
                    <a:lnTo>
                      <a:pt x="1" y="88"/>
                    </a:lnTo>
                    <a:lnTo>
                      <a:pt x="5" y="88"/>
                    </a:lnTo>
                    <a:lnTo>
                      <a:pt x="15" y="89"/>
                    </a:lnTo>
                    <a:lnTo>
                      <a:pt x="18" y="88"/>
                    </a:lnTo>
                    <a:lnTo>
                      <a:pt x="22" y="83"/>
                    </a:lnTo>
                    <a:lnTo>
                      <a:pt x="29" y="9"/>
                    </a:lnTo>
                    <a:lnTo>
                      <a:pt x="25" y="2"/>
                    </a:lnTo>
                    <a:lnTo>
                      <a:pt x="22" y="0"/>
                    </a:lnTo>
                    <a:lnTo>
                      <a:pt x="14" y="2"/>
                    </a:lnTo>
                  </a:path>
                </a:pathLst>
              </a:custGeom>
              <a:solidFill>
                <a:srgbClr val="3365FB"/>
              </a:solidFill>
              <a:ln w="12700" cap="rnd">
                <a:noFill/>
                <a:round/>
                <a:headEnd/>
                <a:tailEnd/>
              </a:ln>
              <a:effectLst/>
            </p:spPr>
            <p:txBody>
              <a:bodyPr/>
              <a:lstStyle/>
              <a:p>
                <a:endParaRPr lang="en-US"/>
              </a:p>
            </p:txBody>
          </p:sp>
          <p:sp>
            <p:nvSpPr>
              <p:cNvPr id="79096" name="Freeform 105"/>
              <p:cNvSpPr>
                <a:spLocks/>
              </p:cNvSpPr>
              <p:nvPr/>
            </p:nvSpPr>
            <p:spPr bwMode="auto">
              <a:xfrm>
                <a:off x="1697" y="3323"/>
                <a:ext cx="81" cy="36"/>
              </a:xfrm>
              <a:custGeom>
                <a:avLst/>
                <a:gdLst>
                  <a:gd name="T0" fmla="*/ 0 w 81"/>
                  <a:gd name="T1" fmla="*/ 7 h 36"/>
                  <a:gd name="T2" fmla="*/ 1 w 81"/>
                  <a:gd name="T3" fmla="*/ 4 h 36"/>
                  <a:gd name="T4" fmla="*/ 2 w 81"/>
                  <a:gd name="T5" fmla="*/ 2 h 36"/>
                  <a:gd name="T6" fmla="*/ 2 w 81"/>
                  <a:gd name="T7" fmla="*/ 0 h 36"/>
                  <a:gd name="T8" fmla="*/ 5 w 81"/>
                  <a:gd name="T9" fmla="*/ 0 h 36"/>
                  <a:gd name="T10" fmla="*/ 76 w 81"/>
                  <a:gd name="T11" fmla="*/ 6 h 36"/>
                  <a:gd name="T12" fmla="*/ 78 w 81"/>
                  <a:gd name="T13" fmla="*/ 10 h 36"/>
                  <a:gd name="T14" fmla="*/ 80 w 81"/>
                  <a:gd name="T15" fmla="*/ 17 h 36"/>
                  <a:gd name="T16" fmla="*/ 79 w 81"/>
                  <a:gd name="T17" fmla="*/ 27 h 36"/>
                  <a:gd name="T18" fmla="*/ 76 w 81"/>
                  <a:gd name="T19" fmla="*/ 33 h 36"/>
                  <a:gd name="T20" fmla="*/ 70 w 81"/>
                  <a:gd name="T21" fmla="*/ 35 h 36"/>
                  <a:gd name="T22" fmla="*/ 5 w 81"/>
                  <a:gd name="T23" fmla="*/ 27 h 36"/>
                  <a:gd name="T24" fmla="*/ 0 w 81"/>
                  <a:gd name="T25" fmla="*/ 25 h 36"/>
                  <a:gd name="T26" fmla="*/ 0 w 81"/>
                  <a:gd name="T27" fmla="*/ 18 h 36"/>
                  <a:gd name="T28" fmla="*/ 0 w 81"/>
                  <a:gd name="T29" fmla="*/ 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1" h="36">
                    <a:moveTo>
                      <a:pt x="0" y="7"/>
                    </a:moveTo>
                    <a:lnTo>
                      <a:pt x="1" y="4"/>
                    </a:lnTo>
                    <a:lnTo>
                      <a:pt x="2" y="2"/>
                    </a:lnTo>
                    <a:lnTo>
                      <a:pt x="2" y="0"/>
                    </a:lnTo>
                    <a:lnTo>
                      <a:pt x="5" y="0"/>
                    </a:lnTo>
                    <a:lnTo>
                      <a:pt x="76" y="6"/>
                    </a:lnTo>
                    <a:lnTo>
                      <a:pt x="78" y="10"/>
                    </a:lnTo>
                    <a:lnTo>
                      <a:pt x="80" y="17"/>
                    </a:lnTo>
                    <a:lnTo>
                      <a:pt x="79" y="27"/>
                    </a:lnTo>
                    <a:lnTo>
                      <a:pt x="76" y="33"/>
                    </a:lnTo>
                    <a:lnTo>
                      <a:pt x="70" y="35"/>
                    </a:lnTo>
                    <a:lnTo>
                      <a:pt x="5" y="27"/>
                    </a:lnTo>
                    <a:lnTo>
                      <a:pt x="0" y="25"/>
                    </a:lnTo>
                    <a:lnTo>
                      <a:pt x="0" y="18"/>
                    </a:lnTo>
                    <a:lnTo>
                      <a:pt x="0" y="7"/>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097" name="Freeform 106"/>
              <p:cNvSpPr>
                <a:spLocks/>
              </p:cNvSpPr>
              <p:nvPr/>
            </p:nvSpPr>
            <p:spPr bwMode="auto">
              <a:xfrm>
                <a:off x="1763" y="3189"/>
                <a:ext cx="27" cy="87"/>
              </a:xfrm>
              <a:custGeom>
                <a:avLst/>
                <a:gdLst>
                  <a:gd name="T0" fmla="*/ 13 w 27"/>
                  <a:gd name="T1" fmla="*/ 2 h 87"/>
                  <a:gd name="T2" fmla="*/ 9 w 27"/>
                  <a:gd name="T3" fmla="*/ 2 h 87"/>
                  <a:gd name="T4" fmla="*/ 8 w 27"/>
                  <a:gd name="T5" fmla="*/ 1 h 87"/>
                  <a:gd name="T6" fmla="*/ 6 w 27"/>
                  <a:gd name="T7" fmla="*/ 2 h 87"/>
                  <a:gd name="T8" fmla="*/ 6 w 27"/>
                  <a:gd name="T9" fmla="*/ 4 h 87"/>
                  <a:gd name="T10" fmla="*/ 0 w 27"/>
                  <a:gd name="T11" fmla="*/ 80 h 87"/>
                  <a:gd name="T12" fmla="*/ 2 w 27"/>
                  <a:gd name="T13" fmla="*/ 85 h 87"/>
                  <a:gd name="T14" fmla="*/ 6 w 27"/>
                  <a:gd name="T15" fmla="*/ 86 h 87"/>
                  <a:gd name="T16" fmla="*/ 13 w 27"/>
                  <a:gd name="T17" fmla="*/ 86 h 87"/>
                  <a:gd name="T18" fmla="*/ 17 w 27"/>
                  <a:gd name="T19" fmla="*/ 86 h 87"/>
                  <a:gd name="T20" fmla="*/ 21 w 27"/>
                  <a:gd name="T21" fmla="*/ 80 h 87"/>
                  <a:gd name="T22" fmla="*/ 26 w 27"/>
                  <a:gd name="T23" fmla="*/ 9 h 87"/>
                  <a:gd name="T24" fmla="*/ 24 w 27"/>
                  <a:gd name="T25" fmla="*/ 3 h 87"/>
                  <a:gd name="T26" fmla="*/ 21 w 27"/>
                  <a:gd name="T27" fmla="*/ 0 h 87"/>
                  <a:gd name="T28" fmla="*/ 13 w 27"/>
                  <a:gd name="T29" fmla="*/ 2 h 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87">
                    <a:moveTo>
                      <a:pt x="13" y="2"/>
                    </a:moveTo>
                    <a:lnTo>
                      <a:pt x="9" y="2"/>
                    </a:lnTo>
                    <a:lnTo>
                      <a:pt x="8" y="1"/>
                    </a:lnTo>
                    <a:lnTo>
                      <a:pt x="6" y="2"/>
                    </a:lnTo>
                    <a:lnTo>
                      <a:pt x="6" y="4"/>
                    </a:lnTo>
                    <a:lnTo>
                      <a:pt x="0" y="80"/>
                    </a:lnTo>
                    <a:lnTo>
                      <a:pt x="2" y="85"/>
                    </a:lnTo>
                    <a:lnTo>
                      <a:pt x="6" y="86"/>
                    </a:lnTo>
                    <a:lnTo>
                      <a:pt x="13" y="86"/>
                    </a:lnTo>
                    <a:lnTo>
                      <a:pt x="17" y="86"/>
                    </a:lnTo>
                    <a:lnTo>
                      <a:pt x="21" y="80"/>
                    </a:lnTo>
                    <a:lnTo>
                      <a:pt x="26" y="9"/>
                    </a:lnTo>
                    <a:lnTo>
                      <a:pt x="24" y="3"/>
                    </a:lnTo>
                    <a:lnTo>
                      <a:pt x="21" y="0"/>
                    </a:lnTo>
                    <a:lnTo>
                      <a:pt x="13" y="2"/>
                    </a:lnTo>
                  </a:path>
                </a:pathLst>
              </a:custGeom>
              <a:solidFill>
                <a:srgbClr val="3365FB"/>
              </a:solidFill>
              <a:ln w="12700" cap="rnd">
                <a:noFill/>
                <a:round/>
                <a:headEnd/>
                <a:tailEnd/>
              </a:ln>
              <a:effectLst/>
            </p:spPr>
            <p:txBody>
              <a:bodyPr/>
              <a:lstStyle/>
              <a:p>
                <a:endParaRPr lang="en-US"/>
              </a:p>
            </p:txBody>
          </p:sp>
          <p:sp>
            <p:nvSpPr>
              <p:cNvPr id="79098" name="Freeform 107"/>
              <p:cNvSpPr>
                <a:spLocks/>
              </p:cNvSpPr>
              <p:nvPr/>
            </p:nvSpPr>
            <p:spPr bwMode="auto">
              <a:xfrm>
                <a:off x="1701" y="3252"/>
                <a:ext cx="79" cy="32"/>
              </a:xfrm>
              <a:custGeom>
                <a:avLst/>
                <a:gdLst>
                  <a:gd name="T0" fmla="*/ 1 w 79"/>
                  <a:gd name="T1" fmla="*/ 16 h 32"/>
                  <a:gd name="T2" fmla="*/ 1 w 79"/>
                  <a:gd name="T3" fmla="*/ 19 h 32"/>
                  <a:gd name="T4" fmla="*/ 0 w 79"/>
                  <a:gd name="T5" fmla="*/ 23 h 32"/>
                  <a:gd name="T6" fmla="*/ 1 w 79"/>
                  <a:gd name="T7" fmla="*/ 24 h 32"/>
                  <a:gd name="T8" fmla="*/ 3 w 79"/>
                  <a:gd name="T9" fmla="*/ 25 h 32"/>
                  <a:gd name="T10" fmla="*/ 72 w 79"/>
                  <a:gd name="T11" fmla="*/ 31 h 32"/>
                  <a:gd name="T12" fmla="*/ 77 w 79"/>
                  <a:gd name="T13" fmla="*/ 29 h 32"/>
                  <a:gd name="T14" fmla="*/ 77 w 79"/>
                  <a:gd name="T15" fmla="*/ 24 h 32"/>
                  <a:gd name="T16" fmla="*/ 78 w 79"/>
                  <a:gd name="T17" fmla="*/ 14 h 32"/>
                  <a:gd name="T18" fmla="*/ 78 w 79"/>
                  <a:gd name="T19" fmla="*/ 10 h 32"/>
                  <a:gd name="T20" fmla="*/ 74 w 79"/>
                  <a:gd name="T21" fmla="*/ 7 h 32"/>
                  <a:gd name="T22" fmla="*/ 8 w 79"/>
                  <a:gd name="T23" fmla="*/ 0 h 32"/>
                  <a:gd name="T24" fmla="*/ 2 w 79"/>
                  <a:gd name="T25" fmla="*/ 2 h 32"/>
                  <a:gd name="T26" fmla="*/ 0 w 79"/>
                  <a:gd name="T27" fmla="*/ 7 h 32"/>
                  <a:gd name="T28" fmla="*/ 1 w 79"/>
                  <a:gd name="T29" fmla="*/ 1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32">
                    <a:moveTo>
                      <a:pt x="1" y="16"/>
                    </a:moveTo>
                    <a:lnTo>
                      <a:pt x="1" y="19"/>
                    </a:lnTo>
                    <a:lnTo>
                      <a:pt x="0" y="23"/>
                    </a:lnTo>
                    <a:lnTo>
                      <a:pt x="1" y="24"/>
                    </a:lnTo>
                    <a:lnTo>
                      <a:pt x="3" y="25"/>
                    </a:lnTo>
                    <a:lnTo>
                      <a:pt x="72" y="31"/>
                    </a:lnTo>
                    <a:lnTo>
                      <a:pt x="77" y="29"/>
                    </a:lnTo>
                    <a:lnTo>
                      <a:pt x="77" y="24"/>
                    </a:lnTo>
                    <a:lnTo>
                      <a:pt x="78" y="14"/>
                    </a:lnTo>
                    <a:lnTo>
                      <a:pt x="78" y="10"/>
                    </a:lnTo>
                    <a:lnTo>
                      <a:pt x="74" y="7"/>
                    </a:lnTo>
                    <a:lnTo>
                      <a:pt x="8" y="0"/>
                    </a:lnTo>
                    <a:lnTo>
                      <a:pt x="2" y="2"/>
                    </a:lnTo>
                    <a:lnTo>
                      <a:pt x="0" y="7"/>
                    </a:lnTo>
                    <a:lnTo>
                      <a:pt x="1" y="16"/>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099" name="Freeform 108"/>
              <p:cNvSpPr>
                <a:spLocks/>
              </p:cNvSpPr>
              <p:nvPr/>
            </p:nvSpPr>
            <p:spPr bwMode="auto">
              <a:xfrm>
                <a:off x="1705" y="3192"/>
                <a:ext cx="15" cy="55"/>
              </a:xfrm>
              <a:custGeom>
                <a:avLst/>
                <a:gdLst>
                  <a:gd name="T0" fmla="*/ 14 w 15"/>
                  <a:gd name="T1" fmla="*/ 0 h 55"/>
                  <a:gd name="T2" fmla="*/ 7 w 15"/>
                  <a:gd name="T3" fmla="*/ 0 h 55"/>
                  <a:gd name="T4" fmla="*/ 0 w 15"/>
                  <a:gd name="T5" fmla="*/ 54 h 55"/>
                  <a:gd name="T6" fmla="*/ 7 w 15"/>
                  <a:gd name="T7" fmla="*/ 54 h 55"/>
                  <a:gd name="T8" fmla="*/ 14 w 15"/>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5">
                    <a:moveTo>
                      <a:pt x="14" y="0"/>
                    </a:moveTo>
                    <a:lnTo>
                      <a:pt x="7" y="0"/>
                    </a:lnTo>
                    <a:lnTo>
                      <a:pt x="0" y="54"/>
                    </a:lnTo>
                    <a:lnTo>
                      <a:pt x="7" y="54"/>
                    </a:lnTo>
                    <a:lnTo>
                      <a:pt x="14" y="0"/>
                    </a:lnTo>
                  </a:path>
                </a:pathLst>
              </a:custGeom>
              <a:solidFill>
                <a:srgbClr val="063DE8"/>
              </a:solidFill>
              <a:ln w="12700" cap="rnd">
                <a:noFill/>
                <a:round/>
                <a:headEnd/>
                <a:tailEnd/>
              </a:ln>
              <a:effectLst/>
            </p:spPr>
            <p:txBody>
              <a:bodyPr/>
              <a:lstStyle/>
              <a:p>
                <a:endParaRPr lang="en-US"/>
              </a:p>
            </p:txBody>
          </p:sp>
          <p:sp>
            <p:nvSpPr>
              <p:cNvPr id="79100" name="Freeform 109"/>
              <p:cNvSpPr>
                <a:spLocks/>
              </p:cNvSpPr>
              <p:nvPr/>
            </p:nvSpPr>
            <p:spPr bwMode="auto">
              <a:xfrm>
                <a:off x="1774" y="3197"/>
                <a:ext cx="15" cy="55"/>
              </a:xfrm>
              <a:custGeom>
                <a:avLst/>
                <a:gdLst>
                  <a:gd name="T0" fmla="*/ 14 w 15"/>
                  <a:gd name="T1" fmla="*/ 0 h 55"/>
                  <a:gd name="T2" fmla="*/ 7 w 15"/>
                  <a:gd name="T3" fmla="*/ 0 h 55"/>
                  <a:gd name="T4" fmla="*/ 0 w 15"/>
                  <a:gd name="T5" fmla="*/ 54 h 55"/>
                  <a:gd name="T6" fmla="*/ 7 w 15"/>
                  <a:gd name="T7" fmla="*/ 54 h 55"/>
                  <a:gd name="T8" fmla="*/ 14 w 15"/>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5">
                    <a:moveTo>
                      <a:pt x="14" y="0"/>
                    </a:moveTo>
                    <a:lnTo>
                      <a:pt x="7" y="0"/>
                    </a:lnTo>
                    <a:lnTo>
                      <a:pt x="0" y="54"/>
                    </a:lnTo>
                    <a:lnTo>
                      <a:pt x="7" y="54"/>
                    </a:lnTo>
                    <a:lnTo>
                      <a:pt x="14" y="0"/>
                    </a:lnTo>
                  </a:path>
                </a:pathLst>
              </a:custGeom>
              <a:solidFill>
                <a:srgbClr val="063DE8"/>
              </a:solidFill>
              <a:ln w="12700" cap="rnd">
                <a:noFill/>
                <a:round/>
                <a:headEnd/>
                <a:tailEnd/>
              </a:ln>
              <a:effectLst/>
            </p:spPr>
            <p:txBody>
              <a:bodyPr/>
              <a:lstStyle/>
              <a:p>
                <a:endParaRPr lang="en-US"/>
              </a:p>
            </p:txBody>
          </p:sp>
        </p:grpSp>
      </p:grpSp>
      <p:grpSp>
        <p:nvGrpSpPr>
          <p:cNvPr id="10" name="Group 110"/>
          <p:cNvGrpSpPr>
            <a:grpSpLocks/>
          </p:cNvGrpSpPr>
          <p:nvPr/>
        </p:nvGrpSpPr>
        <p:grpSpPr bwMode="auto">
          <a:xfrm>
            <a:off x="3289300" y="3227388"/>
            <a:ext cx="214313" cy="460375"/>
            <a:chOff x="2436" y="3187"/>
            <a:chExt cx="120" cy="258"/>
          </a:xfrm>
        </p:grpSpPr>
        <p:sp>
          <p:nvSpPr>
            <p:cNvPr id="79060" name="Freeform 111"/>
            <p:cNvSpPr>
              <a:spLocks/>
            </p:cNvSpPr>
            <p:nvPr/>
          </p:nvSpPr>
          <p:spPr bwMode="auto">
            <a:xfrm>
              <a:off x="2462" y="3425"/>
              <a:ext cx="15" cy="17"/>
            </a:xfrm>
            <a:custGeom>
              <a:avLst/>
              <a:gdLst>
                <a:gd name="T0" fmla="*/ 11 w 15"/>
                <a:gd name="T1" fmla="*/ 11 h 17"/>
                <a:gd name="T2" fmla="*/ 14 w 15"/>
                <a:gd name="T3" fmla="*/ 13 h 17"/>
                <a:gd name="T4" fmla="*/ 4 w 15"/>
                <a:gd name="T5" fmla="*/ 16 h 17"/>
                <a:gd name="T6" fmla="*/ 0 w 15"/>
                <a:gd name="T7" fmla="*/ 11 h 17"/>
                <a:gd name="T8" fmla="*/ 1 w 15"/>
                <a:gd name="T9" fmla="*/ 11 h 17"/>
                <a:gd name="T10" fmla="*/ 2 w 15"/>
                <a:gd name="T11" fmla="*/ 4 h 17"/>
                <a:gd name="T12" fmla="*/ 2 w 15"/>
                <a:gd name="T13" fmla="*/ 2 h 17"/>
                <a:gd name="T14" fmla="*/ 4 w 15"/>
                <a:gd name="T15" fmla="*/ 0 h 17"/>
                <a:gd name="T16" fmla="*/ 14 w 15"/>
                <a:gd name="T17" fmla="*/ 3 h 17"/>
                <a:gd name="T18" fmla="*/ 10 w 15"/>
                <a:gd name="T19" fmla="*/ 5 h 17"/>
                <a:gd name="T20" fmla="*/ 11 w 15"/>
                <a:gd name="T21" fmla="*/ 11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11" y="11"/>
                  </a:moveTo>
                  <a:lnTo>
                    <a:pt x="14" y="13"/>
                  </a:lnTo>
                  <a:lnTo>
                    <a:pt x="4" y="16"/>
                  </a:lnTo>
                  <a:lnTo>
                    <a:pt x="0" y="11"/>
                  </a:lnTo>
                  <a:lnTo>
                    <a:pt x="1" y="11"/>
                  </a:lnTo>
                  <a:lnTo>
                    <a:pt x="2" y="4"/>
                  </a:lnTo>
                  <a:lnTo>
                    <a:pt x="2" y="2"/>
                  </a:lnTo>
                  <a:lnTo>
                    <a:pt x="4" y="0"/>
                  </a:lnTo>
                  <a:lnTo>
                    <a:pt x="14" y="3"/>
                  </a:lnTo>
                  <a:lnTo>
                    <a:pt x="10" y="5"/>
                  </a:lnTo>
                  <a:lnTo>
                    <a:pt x="11" y="11"/>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061" name="Freeform 112"/>
            <p:cNvSpPr>
              <a:spLocks/>
            </p:cNvSpPr>
            <p:nvPr/>
          </p:nvSpPr>
          <p:spPr bwMode="auto">
            <a:xfrm>
              <a:off x="2507" y="3428"/>
              <a:ext cx="15" cy="17"/>
            </a:xfrm>
            <a:custGeom>
              <a:avLst/>
              <a:gdLst>
                <a:gd name="T0" fmla="*/ 12 w 15"/>
                <a:gd name="T1" fmla="*/ 12 h 17"/>
                <a:gd name="T2" fmla="*/ 10 w 15"/>
                <a:gd name="T3" fmla="*/ 12 h 17"/>
                <a:gd name="T4" fmla="*/ 4 w 15"/>
                <a:gd name="T5" fmla="*/ 16 h 17"/>
                <a:gd name="T6" fmla="*/ 0 w 15"/>
                <a:gd name="T7" fmla="*/ 12 h 17"/>
                <a:gd name="T8" fmla="*/ 1 w 15"/>
                <a:gd name="T9" fmla="*/ 11 h 17"/>
                <a:gd name="T10" fmla="*/ 1 w 15"/>
                <a:gd name="T11" fmla="*/ 5 h 17"/>
                <a:gd name="T12" fmla="*/ 2 w 15"/>
                <a:gd name="T13" fmla="*/ 3 h 17"/>
                <a:gd name="T14" fmla="*/ 7 w 15"/>
                <a:gd name="T15" fmla="*/ 0 h 17"/>
                <a:gd name="T16" fmla="*/ 11 w 15"/>
                <a:gd name="T17" fmla="*/ 4 h 17"/>
                <a:gd name="T18" fmla="*/ 14 w 15"/>
                <a:gd name="T19" fmla="*/ 6 h 17"/>
                <a:gd name="T20" fmla="*/ 12 w 15"/>
                <a:gd name="T21" fmla="*/ 12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12" y="12"/>
                  </a:moveTo>
                  <a:lnTo>
                    <a:pt x="10" y="12"/>
                  </a:lnTo>
                  <a:lnTo>
                    <a:pt x="4" y="16"/>
                  </a:lnTo>
                  <a:lnTo>
                    <a:pt x="0" y="12"/>
                  </a:lnTo>
                  <a:lnTo>
                    <a:pt x="1" y="11"/>
                  </a:lnTo>
                  <a:lnTo>
                    <a:pt x="1" y="5"/>
                  </a:lnTo>
                  <a:lnTo>
                    <a:pt x="2" y="3"/>
                  </a:lnTo>
                  <a:lnTo>
                    <a:pt x="7" y="0"/>
                  </a:lnTo>
                  <a:lnTo>
                    <a:pt x="11" y="4"/>
                  </a:lnTo>
                  <a:lnTo>
                    <a:pt x="14" y="6"/>
                  </a:lnTo>
                  <a:lnTo>
                    <a:pt x="12" y="12"/>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062" name="Freeform 113"/>
            <p:cNvSpPr>
              <a:spLocks/>
            </p:cNvSpPr>
            <p:nvPr/>
          </p:nvSpPr>
          <p:spPr bwMode="auto">
            <a:xfrm>
              <a:off x="2524" y="3190"/>
              <a:ext cx="15" cy="19"/>
            </a:xfrm>
            <a:custGeom>
              <a:avLst/>
              <a:gdLst>
                <a:gd name="T0" fmla="*/ 14 w 15"/>
                <a:gd name="T1" fmla="*/ 14 h 19"/>
                <a:gd name="T2" fmla="*/ 9 w 15"/>
                <a:gd name="T3" fmla="*/ 15 h 19"/>
                <a:gd name="T4" fmla="*/ 7 w 15"/>
                <a:gd name="T5" fmla="*/ 18 h 19"/>
                <a:gd name="T6" fmla="*/ 0 w 15"/>
                <a:gd name="T7" fmla="*/ 13 h 19"/>
                <a:gd name="T8" fmla="*/ 1 w 15"/>
                <a:gd name="T9" fmla="*/ 11 h 19"/>
                <a:gd name="T10" fmla="*/ 1 w 15"/>
                <a:gd name="T11" fmla="*/ 4 h 19"/>
                <a:gd name="T12" fmla="*/ 4 w 15"/>
                <a:gd name="T13" fmla="*/ 2 h 19"/>
                <a:gd name="T14" fmla="*/ 10 w 15"/>
                <a:gd name="T15" fmla="*/ 0 h 19"/>
                <a:gd name="T16" fmla="*/ 12 w 15"/>
                <a:gd name="T17" fmla="*/ 3 h 19"/>
                <a:gd name="T18" fmla="*/ 12 w 15"/>
                <a:gd name="T19" fmla="*/ 6 h 19"/>
                <a:gd name="T20" fmla="*/ 14 w 15"/>
                <a:gd name="T21" fmla="*/ 14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9">
                  <a:moveTo>
                    <a:pt x="14" y="14"/>
                  </a:moveTo>
                  <a:lnTo>
                    <a:pt x="9" y="15"/>
                  </a:lnTo>
                  <a:lnTo>
                    <a:pt x="7" y="18"/>
                  </a:lnTo>
                  <a:lnTo>
                    <a:pt x="0" y="13"/>
                  </a:lnTo>
                  <a:lnTo>
                    <a:pt x="1" y="11"/>
                  </a:lnTo>
                  <a:lnTo>
                    <a:pt x="1" y="4"/>
                  </a:lnTo>
                  <a:lnTo>
                    <a:pt x="4" y="2"/>
                  </a:lnTo>
                  <a:lnTo>
                    <a:pt x="10" y="0"/>
                  </a:lnTo>
                  <a:lnTo>
                    <a:pt x="12" y="3"/>
                  </a:lnTo>
                  <a:lnTo>
                    <a:pt x="12" y="6"/>
                  </a:lnTo>
                  <a:lnTo>
                    <a:pt x="14" y="14"/>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063" name="Freeform 114"/>
            <p:cNvSpPr>
              <a:spLocks/>
            </p:cNvSpPr>
            <p:nvPr/>
          </p:nvSpPr>
          <p:spPr bwMode="auto">
            <a:xfrm>
              <a:off x="2482" y="3187"/>
              <a:ext cx="15" cy="19"/>
            </a:xfrm>
            <a:custGeom>
              <a:avLst/>
              <a:gdLst>
                <a:gd name="T0" fmla="*/ 14 w 15"/>
                <a:gd name="T1" fmla="*/ 12 h 19"/>
                <a:gd name="T2" fmla="*/ 7 w 15"/>
                <a:gd name="T3" fmla="*/ 14 h 19"/>
                <a:gd name="T4" fmla="*/ 6 w 15"/>
                <a:gd name="T5" fmla="*/ 18 h 19"/>
                <a:gd name="T6" fmla="*/ 0 w 15"/>
                <a:gd name="T7" fmla="*/ 13 h 19"/>
                <a:gd name="T8" fmla="*/ 0 w 15"/>
                <a:gd name="T9" fmla="*/ 11 h 19"/>
                <a:gd name="T10" fmla="*/ 0 w 15"/>
                <a:gd name="T11" fmla="*/ 4 h 19"/>
                <a:gd name="T12" fmla="*/ 3 w 15"/>
                <a:gd name="T13" fmla="*/ 2 h 19"/>
                <a:gd name="T14" fmla="*/ 7 w 15"/>
                <a:gd name="T15" fmla="*/ 0 h 19"/>
                <a:gd name="T16" fmla="*/ 11 w 15"/>
                <a:gd name="T17" fmla="*/ 3 h 19"/>
                <a:gd name="T18" fmla="*/ 12 w 15"/>
                <a:gd name="T19" fmla="*/ 5 h 19"/>
                <a:gd name="T20" fmla="*/ 14 w 15"/>
                <a:gd name="T21" fmla="*/ 12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9">
                  <a:moveTo>
                    <a:pt x="14" y="12"/>
                  </a:moveTo>
                  <a:lnTo>
                    <a:pt x="7" y="14"/>
                  </a:lnTo>
                  <a:lnTo>
                    <a:pt x="6" y="18"/>
                  </a:lnTo>
                  <a:lnTo>
                    <a:pt x="0" y="13"/>
                  </a:lnTo>
                  <a:lnTo>
                    <a:pt x="0" y="11"/>
                  </a:lnTo>
                  <a:lnTo>
                    <a:pt x="0" y="4"/>
                  </a:lnTo>
                  <a:lnTo>
                    <a:pt x="3" y="2"/>
                  </a:lnTo>
                  <a:lnTo>
                    <a:pt x="7" y="0"/>
                  </a:lnTo>
                  <a:lnTo>
                    <a:pt x="11" y="3"/>
                  </a:lnTo>
                  <a:lnTo>
                    <a:pt x="12" y="5"/>
                  </a:lnTo>
                  <a:lnTo>
                    <a:pt x="14" y="12"/>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9064" name="Freeform 115"/>
            <p:cNvSpPr>
              <a:spLocks/>
            </p:cNvSpPr>
            <p:nvPr/>
          </p:nvSpPr>
          <p:spPr bwMode="auto">
            <a:xfrm>
              <a:off x="2459" y="3192"/>
              <a:ext cx="90" cy="24"/>
            </a:xfrm>
            <a:custGeom>
              <a:avLst/>
              <a:gdLst>
                <a:gd name="T0" fmla="*/ 87 w 90"/>
                <a:gd name="T1" fmla="*/ 23 h 24"/>
                <a:gd name="T2" fmla="*/ 83 w 90"/>
                <a:gd name="T3" fmla="*/ 23 h 24"/>
                <a:gd name="T4" fmla="*/ 81 w 90"/>
                <a:gd name="T5" fmla="*/ 21 h 24"/>
                <a:gd name="T6" fmla="*/ 75 w 90"/>
                <a:gd name="T7" fmla="*/ 17 h 24"/>
                <a:gd name="T8" fmla="*/ 69 w 90"/>
                <a:gd name="T9" fmla="*/ 17 h 24"/>
                <a:gd name="T10" fmla="*/ 55 w 90"/>
                <a:gd name="T11" fmla="*/ 12 h 24"/>
                <a:gd name="T12" fmla="*/ 43 w 90"/>
                <a:gd name="T13" fmla="*/ 10 h 24"/>
                <a:gd name="T14" fmla="*/ 31 w 90"/>
                <a:gd name="T15" fmla="*/ 10 h 24"/>
                <a:gd name="T16" fmla="*/ 20 w 90"/>
                <a:gd name="T17" fmla="*/ 8 h 24"/>
                <a:gd name="T18" fmla="*/ 14 w 90"/>
                <a:gd name="T19" fmla="*/ 12 h 24"/>
                <a:gd name="T20" fmla="*/ 8 w 90"/>
                <a:gd name="T21" fmla="*/ 12 h 24"/>
                <a:gd name="T22" fmla="*/ 5 w 90"/>
                <a:gd name="T23" fmla="*/ 12 h 24"/>
                <a:gd name="T24" fmla="*/ 4 w 90"/>
                <a:gd name="T25" fmla="*/ 12 h 24"/>
                <a:gd name="T26" fmla="*/ 0 w 90"/>
                <a:gd name="T27" fmla="*/ 12 h 24"/>
                <a:gd name="T28" fmla="*/ 1 w 90"/>
                <a:gd name="T29" fmla="*/ 12 h 24"/>
                <a:gd name="T30" fmla="*/ 0 w 90"/>
                <a:gd name="T31" fmla="*/ 11 h 24"/>
                <a:gd name="T32" fmla="*/ 1 w 90"/>
                <a:gd name="T33" fmla="*/ 7 h 24"/>
                <a:gd name="T34" fmla="*/ 2 w 90"/>
                <a:gd name="T35" fmla="*/ 6 h 24"/>
                <a:gd name="T36" fmla="*/ 7 w 90"/>
                <a:gd name="T37" fmla="*/ 6 h 24"/>
                <a:gd name="T38" fmla="*/ 9 w 90"/>
                <a:gd name="T39" fmla="*/ 5 h 24"/>
                <a:gd name="T40" fmla="*/ 17 w 90"/>
                <a:gd name="T41" fmla="*/ 3 h 24"/>
                <a:gd name="T42" fmla="*/ 31 w 90"/>
                <a:gd name="T43" fmla="*/ 1 h 24"/>
                <a:gd name="T44" fmla="*/ 45 w 90"/>
                <a:gd name="T45" fmla="*/ 0 h 24"/>
                <a:gd name="T46" fmla="*/ 58 w 90"/>
                <a:gd name="T47" fmla="*/ 3 h 24"/>
                <a:gd name="T48" fmla="*/ 72 w 90"/>
                <a:gd name="T49" fmla="*/ 10 h 24"/>
                <a:gd name="T50" fmla="*/ 79 w 90"/>
                <a:gd name="T51" fmla="*/ 12 h 24"/>
                <a:gd name="T52" fmla="*/ 82 w 90"/>
                <a:gd name="T53" fmla="*/ 12 h 24"/>
                <a:gd name="T54" fmla="*/ 86 w 90"/>
                <a:gd name="T55" fmla="*/ 13 h 24"/>
                <a:gd name="T56" fmla="*/ 89 w 90"/>
                <a:gd name="T57" fmla="*/ 14 h 24"/>
                <a:gd name="T58" fmla="*/ 89 w 90"/>
                <a:gd name="T59" fmla="*/ 17 h 24"/>
                <a:gd name="T60" fmla="*/ 88 w 90"/>
                <a:gd name="T61" fmla="*/ 20 h 24"/>
                <a:gd name="T62" fmla="*/ 87 w 90"/>
                <a:gd name="T63" fmla="*/ 23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0" h="24">
                  <a:moveTo>
                    <a:pt x="87" y="23"/>
                  </a:moveTo>
                  <a:lnTo>
                    <a:pt x="83" y="23"/>
                  </a:lnTo>
                  <a:lnTo>
                    <a:pt x="81" y="21"/>
                  </a:lnTo>
                  <a:lnTo>
                    <a:pt x="75" y="17"/>
                  </a:lnTo>
                  <a:lnTo>
                    <a:pt x="69" y="17"/>
                  </a:lnTo>
                  <a:lnTo>
                    <a:pt x="55" y="12"/>
                  </a:lnTo>
                  <a:lnTo>
                    <a:pt x="43" y="10"/>
                  </a:lnTo>
                  <a:lnTo>
                    <a:pt x="31" y="10"/>
                  </a:lnTo>
                  <a:lnTo>
                    <a:pt x="20" y="8"/>
                  </a:lnTo>
                  <a:lnTo>
                    <a:pt x="14" y="12"/>
                  </a:lnTo>
                  <a:lnTo>
                    <a:pt x="8" y="12"/>
                  </a:lnTo>
                  <a:lnTo>
                    <a:pt x="5" y="12"/>
                  </a:lnTo>
                  <a:lnTo>
                    <a:pt x="4" y="12"/>
                  </a:lnTo>
                  <a:lnTo>
                    <a:pt x="0" y="12"/>
                  </a:lnTo>
                  <a:lnTo>
                    <a:pt x="1" y="12"/>
                  </a:lnTo>
                  <a:lnTo>
                    <a:pt x="0" y="11"/>
                  </a:lnTo>
                  <a:lnTo>
                    <a:pt x="1" y="7"/>
                  </a:lnTo>
                  <a:lnTo>
                    <a:pt x="2" y="6"/>
                  </a:lnTo>
                  <a:lnTo>
                    <a:pt x="7" y="6"/>
                  </a:lnTo>
                  <a:lnTo>
                    <a:pt x="9" y="5"/>
                  </a:lnTo>
                  <a:lnTo>
                    <a:pt x="17" y="3"/>
                  </a:lnTo>
                  <a:lnTo>
                    <a:pt x="31" y="1"/>
                  </a:lnTo>
                  <a:lnTo>
                    <a:pt x="45" y="0"/>
                  </a:lnTo>
                  <a:lnTo>
                    <a:pt x="58" y="3"/>
                  </a:lnTo>
                  <a:lnTo>
                    <a:pt x="72" y="10"/>
                  </a:lnTo>
                  <a:lnTo>
                    <a:pt x="79" y="12"/>
                  </a:lnTo>
                  <a:lnTo>
                    <a:pt x="82" y="12"/>
                  </a:lnTo>
                  <a:lnTo>
                    <a:pt x="86" y="13"/>
                  </a:lnTo>
                  <a:lnTo>
                    <a:pt x="89" y="14"/>
                  </a:lnTo>
                  <a:lnTo>
                    <a:pt x="89" y="17"/>
                  </a:lnTo>
                  <a:lnTo>
                    <a:pt x="88" y="20"/>
                  </a:lnTo>
                  <a:lnTo>
                    <a:pt x="87" y="23"/>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065" name="Freeform 116"/>
            <p:cNvSpPr>
              <a:spLocks/>
            </p:cNvSpPr>
            <p:nvPr/>
          </p:nvSpPr>
          <p:spPr bwMode="auto">
            <a:xfrm>
              <a:off x="2436" y="3352"/>
              <a:ext cx="19" cy="51"/>
            </a:xfrm>
            <a:custGeom>
              <a:avLst/>
              <a:gdLst>
                <a:gd name="T0" fmla="*/ 18 w 19"/>
                <a:gd name="T1" fmla="*/ 3 h 51"/>
                <a:gd name="T2" fmla="*/ 18 w 19"/>
                <a:gd name="T3" fmla="*/ 1 h 51"/>
                <a:gd name="T4" fmla="*/ 18 w 19"/>
                <a:gd name="T5" fmla="*/ 2 h 51"/>
                <a:gd name="T6" fmla="*/ 7 w 19"/>
                <a:gd name="T7" fmla="*/ 0 h 51"/>
                <a:gd name="T8" fmla="*/ 5 w 19"/>
                <a:gd name="T9" fmla="*/ 1 h 51"/>
                <a:gd name="T10" fmla="*/ 5 w 19"/>
                <a:gd name="T11" fmla="*/ 3 h 51"/>
                <a:gd name="T12" fmla="*/ 1 w 19"/>
                <a:gd name="T13" fmla="*/ 48 h 51"/>
                <a:gd name="T14" fmla="*/ 0 w 19"/>
                <a:gd name="T15" fmla="*/ 49 h 51"/>
                <a:gd name="T16" fmla="*/ 3 w 19"/>
                <a:gd name="T17" fmla="*/ 49 h 51"/>
                <a:gd name="T18" fmla="*/ 14 w 19"/>
                <a:gd name="T19" fmla="*/ 50 h 51"/>
                <a:gd name="T20" fmla="*/ 14 w 19"/>
                <a:gd name="T21" fmla="*/ 50 h 51"/>
                <a:gd name="T22" fmla="*/ 14 w 19"/>
                <a:gd name="T23" fmla="*/ 49 h 51"/>
                <a:gd name="T24" fmla="*/ 18 w 19"/>
                <a:gd name="T25" fmla="*/ 3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 h="51">
                  <a:moveTo>
                    <a:pt x="18" y="3"/>
                  </a:moveTo>
                  <a:lnTo>
                    <a:pt x="18" y="1"/>
                  </a:lnTo>
                  <a:lnTo>
                    <a:pt x="18" y="2"/>
                  </a:lnTo>
                  <a:lnTo>
                    <a:pt x="7" y="0"/>
                  </a:lnTo>
                  <a:lnTo>
                    <a:pt x="5" y="1"/>
                  </a:lnTo>
                  <a:lnTo>
                    <a:pt x="5" y="3"/>
                  </a:lnTo>
                  <a:lnTo>
                    <a:pt x="1" y="48"/>
                  </a:lnTo>
                  <a:lnTo>
                    <a:pt x="0" y="49"/>
                  </a:lnTo>
                  <a:lnTo>
                    <a:pt x="3" y="49"/>
                  </a:lnTo>
                  <a:lnTo>
                    <a:pt x="14" y="50"/>
                  </a:lnTo>
                  <a:lnTo>
                    <a:pt x="14" y="49"/>
                  </a:lnTo>
                  <a:lnTo>
                    <a:pt x="18" y="3"/>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066" name="Freeform 117"/>
            <p:cNvSpPr>
              <a:spLocks/>
            </p:cNvSpPr>
            <p:nvPr/>
          </p:nvSpPr>
          <p:spPr bwMode="auto">
            <a:xfrm>
              <a:off x="2525" y="3359"/>
              <a:ext cx="21" cy="53"/>
            </a:xfrm>
            <a:custGeom>
              <a:avLst/>
              <a:gdLst>
                <a:gd name="T0" fmla="*/ 19 w 21"/>
                <a:gd name="T1" fmla="*/ 5 h 53"/>
                <a:gd name="T2" fmla="*/ 20 w 21"/>
                <a:gd name="T3" fmla="*/ 1 h 53"/>
                <a:gd name="T4" fmla="*/ 18 w 21"/>
                <a:gd name="T5" fmla="*/ 0 h 53"/>
                <a:gd name="T6" fmla="*/ 8 w 21"/>
                <a:gd name="T7" fmla="*/ 0 h 53"/>
                <a:gd name="T8" fmla="*/ 5 w 21"/>
                <a:gd name="T9" fmla="*/ 0 h 53"/>
                <a:gd name="T10" fmla="*/ 4 w 21"/>
                <a:gd name="T11" fmla="*/ 2 h 53"/>
                <a:gd name="T12" fmla="*/ 0 w 21"/>
                <a:gd name="T13" fmla="*/ 49 h 53"/>
                <a:gd name="T14" fmla="*/ 1 w 21"/>
                <a:gd name="T15" fmla="*/ 51 h 53"/>
                <a:gd name="T16" fmla="*/ 3 w 21"/>
                <a:gd name="T17" fmla="*/ 52 h 53"/>
                <a:gd name="T18" fmla="*/ 13 w 21"/>
                <a:gd name="T19" fmla="*/ 52 h 53"/>
                <a:gd name="T20" fmla="*/ 15 w 21"/>
                <a:gd name="T21" fmla="*/ 52 h 53"/>
                <a:gd name="T22" fmla="*/ 15 w 21"/>
                <a:gd name="T23" fmla="*/ 52 h 53"/>
                <a:gd name="T24" fmla="*/ 19 w 21"/>
                <a:gd name="T25" fmla="*/ 5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 h="53">
                  <a:moveTo>
                    <a:pt x="19" y="5"/>
                  </a:moveTo>
                  <a:lnTo>
                    <a:pt x="20" y="1"/>
                  </a:lnTo>
                  <a:lnTo>
                    <a:pt x="18" y="0"/>
                  </a:lnTo>
                  <a:lnTo>
                    <a:pt x="8" y="0"/>
                  </a:lnTo>
                  <a:lnTo>
                    <a:pt x="5" y="0"/>
                  </a:lnTo>
                  <a:lnTo>
                    <a:pt x="4" y="2"/>
                  </a:lnTo>
                  <a:lnTo>
                    <a:pt x="0" y="49"/>
                  </a:lnTo>
                  <a:lnTo>
                    <a:pt x="1" y="51"/>
                  </a:lnTo>
                  <a:lnTo>
                    <a:pt x="3" y="52"/>
                  </a:lnTo>
                  <a:lnTo>
                    <a:pt x="13" y="52"/>
                  </a:lnTo>
                  <a:lnTo>
                    <a:pt x="15" y="52"/>
                  </a:lnTo>
                  <a:lnTo>
                    <a:pt x="19" y="5"/>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67" name="Freeform 118"/>
            <p:cNvSpPr>
              <a:spLocks/>
            </p:cNvSpPr>
            <p:nvPr/>
          </p:nvSpPr>
          <p:spPr bwMode="auto">
            <a:xfrm>
              <a:off x="2446" y="3222"/>
              <a:ext cx="18" cy="52"/>
            </a:xfrm>
            <a:custGeom>
              <a:avLst/>
              <a:gdLst>
                <a:gd name="T0" fmla="*/ 17 w 18"/>
                <a:gd name="T1" fmla="*/ 5 h 52"/>
                <a:gd name="T2" fmla="*/ 17 w 18"/>
                <a:gd name="T3" fmla="*/ 2 h 52"/>
                <a:gd name="T4" fmla="*/ 15 w 18"/>
                <a:gd name="T5" fmla="*/ 1 h 52"/>
                <a:gd name="T6" fmla="*/ 5 w 18"/>
                <a:gd name="T7" fmla="*/ 0 h 52"/>
                <a:gd name="T8" fmla="*/ 4 w 18"/>
                <a:gd name="T9" fmla="*/ 0 h 52"/>
                <a:gd name="T10" fmla="*/ 4 w 18"/>
                <a:gd name="T11" fmla="*/ 3 h 52"/>
                <a:gd name="T12" fmla="*/ 1 w 18"/>
                <a:gd name="T13" fmla="*/ 47 h 52"/>
                <a:gd name="T14" fmla="*/ 0 w 18"/>
                <a:gd name="T15" fmla="*/ 49 h 52"/>
                <a:gd name="T16" fmla="*/ 2 w 18"/>
                <a:gd name="T17" fmla="*/ 50 h 52"/>
                <a:gd name="T18" fmla="*/ 12 w 18"/>
                <a:gd name="T19" fmla="*/ 51 h 52"/>
                <a:gd name="T20" fmla="*/ 14 w 18"/>
                <a:gd name="T21" fmla="*/ 51 h 52"/>
                <a:gd name="T22" fmla="*/ 14 w 18"/>
                <a:gd name="T23" fmla="*/ 49 h 52"/>
                <a:gd name="T24" fmla="*/ 17 w 18"/>
                <a:gd name="T25" fmla="*/ 5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52">
                  <a:moveTo>
                    <a:pt x="17" y="5"/>
                  </a:moveTo>
                  <a:lnTo>
                    <a:pt x="17" y="2"/>
                  </a:lnTo>
                  <a:lnTo>
                    <a:pt x="15" y="1"/>
                  </a:lnTo>
                  <a:lnTo>
                    <a:pt x="5" y="0"/>
                  </a:lnTo>
                  <a:lnTo>
                    <a:pt x="4" y="0"/>
                  </a:lnTo>
                  <a:lnTo>
                    <a:pt x="4" y="3"/>
                  </a:lnTo>
                  <a:lnTo>
                    <a:pt x="1" y="47"/>
                  </a:lnTo>
                  <a:lnTo>
                    <a:pt x="0" y="49"/>
                  </a:lnTo>
                  <a:lnTo>
                    <a:pt x="2" y="50"/>
                  </a:lnTo>
                  <a:lnTo>
                    <a:pt x="12" y="51"/>
                  </a:lnTo>
                  <a:lnTo>
                    <a:pt x="14" y="51"/>
                  </a:lnTo>
                  <a:lnTo>
                    <a:pt x="14" y="49"/>
                  </a:lnTo>
                  <a:lnTo>
                    <a:pt x="17" y="5"/>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068" name="Freeform 119"/>
            <p:cNvSpPr>
              <a:spLocks/>
            </p:cNvSpPr>
            <p:nvPr/>
          </p:nvSpPr>
          <p:spPr bwMode="auto">
            <a:xfrm>
              <a:off x="2537" y="3228"/>
              <a:ext cx="19" cy="54"/>
            </a:xfrm>
            <a:custGeom>
              <a:avLst/>
              <a:gdLst>
                <a:gd name="T0" fmla="*/ 18 w 19"/>
                <a:gd name="T1" fmla="*/ 5 h 54"/>
                <a:gd name="T2" fmla="*/ 17 w 19"/>
                <a:gd name="T3" fmla="*/ 4 h 54"/>
                <a:gd name="T4" fmla="*/ 15 w 19"/>
                <a:gd name="T5" fmla="*/ 1 h 54"/>
                <a:gd name="T6" fmla="*/ 5 w 19"/>
                <a:gd name="T7" fmla="*/ 0 h 54"/>
                <a:gd name="T8" fmla="*/ 3 w 19"/>
                <a:gd name="T9" fmla="*/ 2 h 54"/>
                <a:gd name="T10" fmla="*/ 3 w 19"/>
                <a:gd name="T11" fmla="*/ 3 h 54"/>
                <a:gd name="T12" fmla="*/ 0 w 19"/>
                <a:gd name="T13" fmla="*/ 49 h 54"/>
                <a:gd name="T14" fmla="*/ 0 w 19"/>
                <a:gd name="T15" fmla="*/ 50 h 54"/>
                <a:gd name="T16" fmla="*/ 3 w 19"/>
                <a:gd name="T17" fmla="*/ 51 h 54"/>
                <a:gd name="T18" fmla="*/ 12 w 19"/>
                <a:gd name="T19" fmla="*/ 51 h 54"/>
                <a:gd name="T20" fmla="*/ 13 w 19"/>
                <a:gd name="T21" fmla="*/ 53 h 54"/>
                <a:gd name="T22" fmla="*/ 15 w 19"/>
                <a:gd name="T23" fmla="*/ 50 h 54"/>
                <a:gd name="T24" fmla="*/ 18 w 19"/>
                <a:gd name="T25" fmla="*/ 5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 h="54">
                  <a:moveTo>
                    <a:pt x="18" y="5"/>
                  </a:moveTo>
                  <a:lnTo>
                    <a:pt x="17" y="4"/>
                  </a:lnTo>
                  <a:lnTo>
                    <a:pt x="15" y="1"/>
                  </a:lnTo>
                  <a:lnTo>
                    <a:pt x="5" y="0"/>
                  </a:lnTo>
                  <a:lnTo>
                    <a:pt x="3" y="2"/>
                  </a:lnTo>
                  <a:lnTo>
                    <a:pt x="3" y="3"/>
                  </a:lnTo>
                  <a:lnTo>
                    <a:pt x="0" y="49"/>
                  </a:lnTo>
                  <a:lnTo>
                    <a:pt x="0" y="50"/>
                  </a:lnTo>
                  <a:lnTo>
                    <a:pt x="3" y="51"/>
                  </a:lnTo>
                  <a:lnTo>
                    <a:pt x="12" y="51"/>
                  </a:lnTo>
                  <a:lnTo>
                    <a:pt x="13" y="53"/>
                  </a:lnTo>
                  <a:lnTo>
                    <a:pt x="15" y="50"/>
                  </a:lnTo>
                  <a:lnTo>
                    <a:pt x="18" y="5"/>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69" name="Freeform 120"/>
            <p:cNvSpPr>
              <a:spLocks/>
            </p:cNvSpPr>
            <p:nvPr/>
          </p:nvSpPr>
          <p:spPr bwMode="auto">
            <a:xfrm>
              <a:off x="2441" y="3200"/>
              <a:ext cx="111" cy="229"/>
            </a:xfrm>
            <a:custGeom>
              <a:avLst/>
              <a:gdLst>
                <a:gd name="T0" fmla="*/ 62 w 111"/>
                <a:gd name="T1" fmla="*/ 1 h 229"/>
                <a:gd name="T2" fmla="*/ 50 w 111"/>
                <a:gd name="T3" fmla="*/ 0 h 229"/>
                <a:gd name="T4" fmla="*/ 40 w 111"/>
                <a:gd name="T5" fmla="*/ 0 h 229"/>
                <a:gd name="T6" fmla="*/ 34 w 111"/>
                <a:gd name="T7" fmla="*/ 3 h 229"/>
                <a:gd name="T8" fmla="*/ 29 w 111"/>
                <a:gd name="T9" fmla="*/ 5 h 229"/>
                <a:gd name="T10" fmla="*/ 24 w 111"/>
                <a:gd name="T11" fmla="*/ 5 h 229"/>
                <a:gd name="T12" fmla="*/ 18 w 111"/>
                <a:gd name="T13" fmla="*/ 7 h 229"/>
                <a:gd name="T14" fmla="*/ 17 w 111"/>
                <a:gd name="T15" fmla="*/ 12 h 229"/>
                <a:gd name="T16" fmla="*/ 15 w 111"/>
                <a:gd name="T17" fmla="*/ 15 h 229"/>
                <a:gd name="T18" fmla="*/ 12 w 111"/>
                <a:gd name="T19" fmla="*/ 18 h 229"/>
                <a:gd name="T20" fmla="*/ 11 w 111"/>
                <a:gd name="T21" fmla="*/ 27 h 229"/>
                <a:gd name="T22" fmla="*/ 11 w 111"/>
                <a:gd name="T23" fmla="*/ 37 h 229"/>
                <a:gd name="T24" fmla="*/ 8 w 111"/>
                <a:gd name="T25" fmla="*/ 49 h 229"/>
                <a:gd name="T26" fmla="*/ 9 w 111"/>
                <a:gd name="T27" fmla="*/ 61 h 229"/>
                <a:gd name="T28" fmla="*/ 8 w 111"/>
                <a:gd name="T29" fmla="*/ 71 h 229"/>
                <a:gd name="T30" fmla="*/ 9 w 111"/>
                <a:gd name="T31" fmla="*/ 77 h 229"/>
                <a:gd name="T32" fmla="*/ 9 w 111"/>
                <a:gd name="T33" fmla="*/ 81 h 229"/>
                <a:gd name="T34" fmla="*/ 11 w 111"/>
                <a:gd name="T35" fmla="*/ 83 h 229"/>
                <a:gd name="T36" fmla="*/ 8 w 111"/>
                <a:gd name="T37" fmla="*/ 142 h 229"/>
                <a:gd name="T38" fmla="*/ 6 w 111"/>
                <a:gd name="T39" fmla="*/ 144 h 229"/>
                <a:gd name="T40" fmla="*/ 4 w 111"/>
                <a:gd name="T41" fmla="*/ 151 h 229"/>
                <a:gd name="T42" fmla="*/ 4 w 111"/>
                <a:gd name="T43" fmla="*/ 161 h 229"/>
                <a:gd name="T44" fmla="*/ 0 w 111"/>
                <a:gd name="T45" fmla="*/ 173 h 229"/>
                <a:gd name="T46" fmla="*/ 0 w 111"/>
                <a:gd name="T47" fmla="*/ 187 h 229"/>
                <a:gd name="T48" fmla="*/ 1 w 111"/>
                <a:gd name="T49" fmla="*/ 197 h 229"/>
                <a:gd name="T50" fmla="*/ 1 w 111"/>
                <a:gd name="T51" fmla="*/ 204 h 229"/>
                <a:gd name="T52" fmla="*/ 3 w 111"/>
                <a:gd name="T53" fmla="*/ 208 h 229"/>
                <a:gd name="T54" fmla="*/ 3 w 111"/>
                <a:gd name="T55" fmla="*/ 214 h 229"/>
                <a:gd name="T56" fmla="*/ 3 w 111"/>
                <a:gd name="T57" fmla="*/ 219 h 229"/>
                <a:gd name="T58" fmla="*/ 8 w 111"/>
                <a:gd name="T59" fmla="*/ 221 h 229"/>
                <a:gd name="T60" fmla="*/ 81 w 111"/>
                <a:gd name="T61" fmla="*/ 228 h 229"/>
                <a:gd name="T62" fmla="*/ 86 w 111"/>
                <a:gd name="T63" fmla="*/ 228 h 229"/>
                <a:gd name="T64" fmla="*/ 89 w 111"/>
                <a:gd name="T65" fmla="*/ 224 h 229"/>
                <a:gd name="T66" fmla="*/ 91 w 111"/>
                <a:gd name="T67" fmla="*/ 216 h 229"/>
                <a:gd name="T68" fmla="*/ 92 w 111"/>
                <a:gd name="T69" fmla="*/ 213 h 229"/>
                <a:gd name="T70" fmla="*/ 92 w 111"/>
                <a:gd name="T71" fmla="*/ 209 h 229"/>
                <a:gd name="T72" fmla="*/ 93 w 111"/>
                <a:gd name="T73" fmla="*/ 206 h 229"/>
                <a:gd name="T74" fmla="*/ 95 w 111"/>
                <a:gd name="T75" fmla="*/ 194 h 229"/>
                <a:gd name="T76" fmla="*/ 95 w 111"/>
                <a:gd name="T77" fmla="*/ 181 h 229"/>
                <a:gd name="T78" fmla="*/ 96 w 111"/>
                <a:gd name="T79" fmla="*/ 170 h 229"/>
                <a:gd name="T80" fmla="*/ 99 w 111"/>
                <a:gd name="T81" fmla="*/ 160 h 229"/>
                <a:gd name="T82" fmla="*/ 97 w 111"/>
                <a:gd name="T83" fmla="*/ 151 h 229"/>
                <a:gd name="T84" fmla="*/ 96 w 111"/>
                <a:gd name="T85" fmla="*/ 149 h 229"/>
                <a:gd name="T86" fmla="*/ 99 w 111"/>
                <a:gd name="T87" fmla="*/ 90 h 229"/>
                <a:gd name="T88" fmla="*/ 102 w 111"/>
                <a:gd name="T89" fmla="*/ 88 h 229"/>
                <a:gd name="T90" fmla="*/ 102 w 111"/>
                <a:gd name="T91" fmla="*/ 87 h 229"/>
                <a:gd name="T92" fmla="*/ 103 w 111"/>
                <a:gd name="T93" fmla="*/ 85 h 229"/>
                <a:gd name="T94" fmla="*/ 106 w 111"/>
                <a:gd name="T95" fmla="*/ 82 h 229"/>
                <a:gd name="T96" fmla="*/ 106 w 111"/>
                <a:gd name="T97" fmla="*/ 71 h 229"/>
                <a:gd name="T98" fmla="*/ 107 w 111"/>
                <a:gd name="T99" fmla="*/ 57 h 229"/>
                <a:gd name="T100" fmla="*/ 108 w 111"/>
                <a:gd name="T101" fmla="*/ 47 h 229"/>
                <a:gd name="T102" fmla="*/ 110 w 111"/>
                <a:gd name="T103" fmla="*/ 35 h 229"/>
                <a:gd name="T104" fmla="*/ 108 w 111"/>
                <a:gd name="T105" fmla="*/ 28 h 229"/>
                <a:gd name="T106" fmla="*/ 107 w 111"/>
                <a:gd name="T107" fmla="*/ 25 h 229"/>
                <a:gd name="T108" fmla="*/ 106 w 111"/>
                <a:gd name="T109" fmla="*/ 20 h 229"/>
                <a:gd name="T110" fmla="*/ 106 w 111"/>
                <a:gd name="T111" fmla="*/ 15 h 229"/>
                <a:gd name="T112" fmla="*/ 100 w 111"/>
                <a:gd name="T113" fmla="*/ 13 h 229"/>
                <a:gd name="T114" fmla="*/ 92 w 111"/>
                <a:gd name="T115" fmla="*/ 10 h 229"/>
                <a:gd name="T116" fmla="*/ 91 w 111"/>
                <a:gd name="T117" fmla="*/ 9 h 229"/>
                <a:gd name="T118" fmla="*/ 84 w 111"/>
                <a:gd name="T119" fmla="*/ 4 h 229"/>
                <a:gd name="T120" fmla="*/ 73 w 111"/>
                <a:gd name="T121" fmla="*/ 3 h 229"/>
                <a:gd name="T122" fmla="*/ 62 w 111"/>
                <a:gd name="T123" fmla="*/ 1 h 22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1" h="229">
                  <a:moveTo>
                    <a:pt x="62" y="1"/>
                  </a:moveTo>
                  <a:lnTo>
                    <a:pt x="50" y="0"/>
                  </a:lnTo>
                  <a:lnTo>
                    <a:pt x="40" y="0"/>
                  </a:lnTo>
                  <a:lnTo>
                    <a:pt x="34" y="3"/>
                  </a:lnTo>
                  <a:lnTo>
                    <a:pt x="29" y="5"/>
                  </a:lnTo>
                  <a:lnTo>
                    <a:pt x="24" y="5"/>
                  </a:lnTo>
                  <a:lnTo>
                    <a:pt x="18" y="7"/>
                  </a:lnTo>
                  <a:lnTo>
                    <a:pt x="17" y="12"/>
                  </a:lnTo>
                  <a:lnTo>
                    <a:pt x="15" y="15"/>
                  </a:lnTo>
                  <a:lnTo>
                    <a:pt x="12" y="18"/>
                  </a:lnTo>
                  <a:lnTo>
                    <a:pt x="11" y="27"/>
                  </a:lnTo>
                  <a:lnTo>
                    <a:pt x="11" y="37"/>
                  </a:lnTo>
                  <a:lnTo>
                    <a:pt x="8" y="49"/>
                  </a:lnTo>
                  <a:lnTo>
                    <a:pt x="9" y="61"/>
                  </a:lnTo>
                  <a:lnTo>
                    <a:pt x="8" y="71"/>
                  </a:lnTo>
                  <a:lnTo>
                    <a:pt x="9" y="77"/>
                  </a:lnTo>
                  <a:lnTo>
                    <a:pt x="9" y="81"/>
                  </a:lnTo>
                  <a:lnTo>
                    <a:pt x="11" y="83"/>
                  </a:lnTo>
                  <a:lnTo>
                    <a:pt x="8" y="142"/>
                  </a:lnTo>
                  <a:lnTo>
                    <a:pt x="6" y="144"/>
                  </a:lnTo>
                  <a:lnTo>
                    <a:pt x="4" y="151"/>
                  </a:lnTo>
                  <a:lnTo>
                    <a:pt x="4" y="161"/>
                  </a:lnTo>
                  <a:lnTo>
                    <a:pt x="0" y="173"/>
                  </a:lnTo>
                  <a:lnTo>
                    <a:pt x="0" y="187"/>
                  </a:lnTo>
                  <a:lnTo>
                    <a:pt x="1" y="197"/>
                  </a:lnTo>
                  <a:lnTo>
                    <a:pt x="1" y="204"/>
                  </a:lnTo>
                  <a:lnTo>
                    <a:pt x="3" y="208"/>
                  </a:lnTo>
                  <a:lnTo>
                    <a:pt x="3" y="214"/>
                  </a:lnTo>
                  <a:lnTo>
                    <a:pt x="3" y="219"/>
                  </a:lnTo>
                  <a:lnTo>
                    <a:pt x="8" y="221"/>
                  </a:lnTo>
                  <a:lnTo>
                    <a:pt x="81" y="228"/>
                  </a:lnTo>
                  <a:lnTo>
                    <a:pt x="86" y="228"/>
                  </a:lnTo>
                  <a:lnTo>
                    <a:pt x="89" y="224"/>
                  </a:lnTo>
                  <a:lnTo>
                    <a:pt x="91" y="216"/>
                  </a:lnTo>
                  <a:lnTo>
                    <a:pt x="92" y="213"/>
                  </a:lnTo>
                  <a:lnTo>
                    <a:pt x="92" y="209"/>
                  </a:lnTo>
                  <a:lnTo>
                    <a:pt x="93" y="206"/>
                  </a:lnTo>
                  <a:lnTo>
                    <a:pt x="95" y="194"/>
                  </a:lnTo>
                  <a:lnTo>
                    <a:pt x="95" y="181"/>
                  </a:lnTo>
                  <a:lnTo>
                    <a:pt x="96" y="170"/>
                  </a:lnTo>
                  <a:lnTo>
                    <a:pt x="99" y="160"/>
                  </a:lnTo>
                  <a:lnTo>
                    <a:pt x="97" y="151"/>
                  </a:lnTo>
                  <a:lnTo>
                    <a:pt x="96" y="149"/>
                  </a:lnTo>
                  <a:lnTo>
                    <a:pt x="99" y="90"/>
                  </a:lnTo>
                  <a:lnTo>
                    <a:pt x="102" y="88"/>
                  </a:lnTo>
                  <a:lnTo>
                    <a:pt x="102" y="87"/>
                  </a:lnTo>
                  <a:lnTo>
                    <a:pt x="103" y="85"/>
                  </a:lnTo>
                  <a:lnTo>
                    <a:pt x="106" y="82"/>
                  </a:lnTo>
                  <a:lnTo>
                    <a:pt x="106" y="71"/>
                  </a:lnTo>
                  <a:lnTo>
                    <a:pt x="107" y="57"/>
                  </a:lnTo>
                  <a:lnTo>
                    <a:pt x="108" y="47"/>
                  </a:lnTo>
                  <a:lnTo>
                    <a:pt x="110" y="35"/>
                  </a:lnTo>
                  <a:lnTo>
                    <a:pt x="108" y="28"/>
                  </a:lnTo>
                  <a:lnTo>
                    <a:pt x="107" y="25"/>
                  </a:lnTo>
                  <a:lnTo>
                    <a:pt x="106" y="20"/>
                  </a:lnTo>
                  <a:lnTo>
                    <a:pt x="106" y="15"/>
                  </a:lnTo>
                  <a:lnTo>
                    <a:pt x="100" y="13"/>
                  </a:lnTo>
                  <a:lnTo>
                    <a:pt x="92" y="10"/>
                  </a:lnTo>
                  <a:lnTo>
                    <a:pt x="91" y="9"/>
                  </a:lnTo>
                  <a:lnTo>
                    <a:pt x="84" y="4"/>
                  </a:lnTo>
                  <a:lnTo>
                    <a:pt x="73" y="3"/>
                  </a:lnTo>
                  <a:lnTo>
                    <a:pt x="62" y="1"/>
                  </a:lnTo>
                </a:path>
              </a:pathLst>
            </a:custGeom>
            <a:solidFill>
              <a:srgbClr val="618FFD"/>
            </a:solidFill>
            <a:ln w="12700" cap="rnd">
              <a:noFill/>
              <a:round/>
              <a:headEnd/>
              <a:tailEnd/>
            </a:ln>
            <a:effectLst/>
          </p:spPr>
          <p:txBody>
            <a:bodyPr/>
            <a:lstStyle/>
            <a:p>
              <a:endParaRPr lang="en-US"/>
            </a:p>
          </p:txBody>
        </p:sp>
        <p:sp>
          <p:nvSpPr>
            <p:cNvPr id="79070" name="Freeform 121"/>
            <p:cNvSpPr>
              <a:spLocks/>
            </p:cNvSpPr>
            <p:nvPr/>
          </p:nvSpPr>
          <p:spPr bwMode="auto">
            <a:xfrm>
              <a:off x="2446" y="3424"/>
              <a:ext cx="82" cy="17"/>
            </a:xfrm>
            <a:custGeom>
              <a:avLst/>
              <a:gdLst>
                <a:gd name="T0" fmla="*/ 80 w 82"/>
                <a:gd name="T1" fmla="*/ 12 h 17"/>
                <a:gd name="T2" fmla="*/ 81 w 82"/>
                <a:gd name="T3" fmla="*/ 10 h 17"/>
                <a:gd name="T4" fmla="*/ 78 w 82"/>
                <a:gd name="T5" fmla="*/ 9 h 17"/>
                <a:gd name="T6" fmla="*/ 2 w 82"/>
                <a:gd name="T7" fmla="*/ 0 h 17"/>
                <a:gd name="T8" fmla="*/ 3 w 82"/>
                <a:gd name="T9" fmla="*/ 2 h 17"/>
                <a:gd name="T10" fmla="*/ 0 w 82"/>
                <a:gd name="T11" fmla="*/ 4 h 17"/>
                <a:gd name="T12" fmla="*/ 2 w 82"/>
                <a:gd name="T13" fmla="*/ 7 h 17"/>
                <a:gd name="T14" fmla="*/ 3 w 82"/>
                <a:gd name="T15" fmla="*/ 6 h 17"/>
                <a:gd name="T16" fmla="*/ 78 w 82"/>
                <a:gd name="T17" fmla="*/ 13 h 17"/>
                <a:gd name="T18" fmla="*/ 80 w 82"/>
                <a:gd name="T19" fmla="*/ 16 h 17"/>
                <a:gd name="T20" fmla="*/ 80 w 82"/>
                <a:gd name="T21" fmla="*/ 12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 h="17">
                  <a:moveTo>
                    <a:pt x="80" y="12"/>
                  </a:moveTo>
                  <a:lnTo>
                    <a:pt x="81" y="10"/>
                  </a:lnTo>
                  <a:lnTo>
                    <a:pt x="78" y="9"/>
                  </a:lnTo>
                  <a:lnTo>
                    <a:pt x="2" y="0"/>
                  </a:lnTo>
                  <a:lnTo>
                    <a:pt x="3" y="2"/>
                  </a:lnTo>
                  <a:lnTo>
                    <a:pt x="0" y="4"/>
                  </a:lnTo>
                  <a:lnTo>
                    <a:pt x="2" y="7"/>
                  </a:lnTo>
                  <a:lnTo>
                    <a:pt x="3" y="6"/>
                  </a:lnTo>
                  <a:lnTo>
                    <a:pt x="78" y="13"/>
                  </a:lnTo>
                  <a:lnTo>
                    <a:pt x="80" y="16"/>
                  </a:lnTo>
                  <a:lnTo>
                    <a:pt x="80" y="12"/>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071" name="Freeform 122"/>
            <p:cNvSpPr>
              <a:spLocks/>
            </p:cNvSpPr>
            <p:nvPr/>
          </p:nvSpPr>
          <p:spPr bwMode="auto">
            <a:xfrm>
              <a:off x="2452" y="3211"/>
              <a:ext cx="15" cy="56"/>
            </a:xfrm>
            <a:custGeom>
              <a:avLst/>
              <a:gdLst>
                <a:gd name="T0" fmla="*/ 14 w 15"/>
                <a:gd name="T1" fmla="*/ 0 h 56"/>
                <a:gd name="T2" fmla="*/ 0 w 15"/>
                <a:gd name="T3" fmla="*/ 55 h 56"/>
                <a:gd name="T4" fmla="*/ 14 w 15"/>
                <a:gd name="T5" fmla="*/ 0 h 56"/>
                <a:gd name="T6" fmla="*/ 0 60000 65536"/>
                <a:gd name="T7" fmla="*/ 0 60000 65536"/>
                <a:gd name="T8" fmla="*/ 0 60000 65536"/>
              </a:gdLst>
              <a:ahLst/>
              <a:cxnLst>
                <a:cxn ang="T6">
                  <a:pos x="T0" y="T1"/>
                </a:cxn>
                <a:cxn ang="T7">
                  <a:pos x="T2" y="T3"/>
                </a:cxn>
                <a:cxn ang="T8">
                  <a:pos x="T4" y="T5"/>
                </a:cxn>
              </a:cxnLst>
              <a:rect l="0" t="0" r="r" b="b"/>
              <a:pathLst>
                <a:path w="15" h="56">
                  <a:moveTo>
                    <a:pt x="14" y="0"/>
                  </a:moveTo>
                  <a:lnTo>
                    <a:pt x="0" y="55"/>
                  </a:lnTo>
                  <a:lnTo>
                    <a:pt x="14" y="0"/>
                  </a:lnTo>
                </a:path>
              </a:pathLst>
            </a:custGeom>
            <a:solidFill>
              <a:srgbClr val="FFBFBF"/>
            </a:solidFill>
            <a:ln w="12700" cap="rnd">
              <a:noFill/>
              <a:round/>
              <a:headEnd/>
              <a:tailEnd/>
            </a:ln>
            <a:effectLst/>
          </p:spPr>
          <p:txBody>
            <a:bodyPr/>
            <a:lstStyle/>
            <a:p>
              <a:endParaRPr lang="en-US"/>
            </a:p>
          </p:txBody>
        </p:sp>
        <p:sp>
          <p:nvSpPr>
            <p:cNvPr id="79072" name="Freeform 123"/>
            <p:cNvSpPr>
              <a:spLocks/>
            </p:cNvSpPr>
            <p:nvPr/>
          </p:nvSpPr>
          <p:spPr bwMode="auto">
            <a:xfrm>
              <a:off x="2532" y="3220"/>
              <a:ext cx="15" cy="56"/>
            </a:xfrm>
            <a:custGeom>
              <a:avLst/>
              <a:gdLst>
                <a:gd name="T0" fmla="*/ 14 w 15"/>
                <a:gd name="T1" fmla="*/ 0 h 56"/>
                <a:gd name="T2" fmla="*/ 0 w 15"/>
                <a:gd name="T3" fmla="*/ 55 h 56"/>
                <a:gd name="T4" fmla="*/ 14 w 15"/>
                <a:gd name="T5" fmla="*/ 0 h 56"/>
                <a:gd name="T6" fmla="*/ 0 60000 65536"/>
                <a:gd name="T7" fmla="*/ 0 60000 65536"/>
                <a:gd name="T8" fmla="*/ 0 60000 65536"/>
              </a:gdLst>
              <a:ahLst/>
              <a:cxnLst>
                <a:cxn ang="T6">
                  <a:pos x="T0" y="T1"/>
                </a:cxn>
                <a:cxn ang="T7">
                  <a:pos x="T2" y="T3"/>
                </a:cxn>
                <a:cxn ang="T8">
                  <a:pos x="T4" y="T5"/>
                </a:cxn>
              </a:cxnLst>
              <a:rect l="0" t="0" r="r" b="b"/>
              <a:pathLst>
                <a:path w="15" h="56">
                  <a:moveTo>
                    <a:pt x="14" y="0"/>
                  </a:moveTo>
                  <a:lnTo>
                    <a:pt x="0" y="55"/>
                  </a:lnTo>
                  <a:lnTo>
                    <a:pt x="14" y="0"/>
                  </a:lnTo>
                </a:path>
              </a:pathLst>
            </a:custGeom>
            <a:solidFill>
              <a:srgbClr val="FFBFBF"/>
            </a:solidFill>
            <a:ln w="12700" cap="rnd">
              <a:noFill/>
              <a:round/>
              <a:headEnd/>
              <a:tailEnd/>
            </a:ln>
            <a:effectLst/>
          </p:spPr>
          <p:txBody>
            <a:bodyPr/>
            <a:lstStyle/>
            <a:p>
              <a:endParaRPr lang="en-US"/>
            </a:p>
          </p:txBody>
        </p:sp>
        <p:sp>
          <p:nvSpPr>
            <p:cNvPr id="79073" name="Freeform 124"/>
            <p:cNvSpPr>
              <a:spLocks/>
            </p:cNvSpPr>
            <p:nvPr/>
          </p:nvSpPr>
          <p:spPr bwMode="auto">
            <a:xfrm>
              <a:off x="2532" y="3220"/>
              <a:ext cx="15" cy="56"/>
            </a:xfrm>
            <a:custGeom>
              <a:avLst/>
              <a:gdLst>
                <a:gd name="T0" fmla="*/ 4 w 15"/>
                <a:gd name="T1" fmla="*/ 0 h 56"/>
                <a:gd name="T2" fmla="*/ 14 w 15"/>
                <a:gd name="T3" fmla="*/ 0 h 56"/>
                <a:gd name="T4" fmla="*/ 6 w 15"/>
                <a:gd name="T5" fmla="*/ 55 h 56"/>
                <a:gd name="T6" fmla="*/ 0 w 15"/>
                <a:gd name="T7" fmla="*/ 55 h 56"/>
                <a:gd name="T8" fmla="*/ 4 w 15"/>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6">
                  <a:moveTo>
                    <a:pt x="4" y="0"/>
                  </a:moveTo>
                  <a:lnTo>
                    <a:pt x="14" y="0"/>
                  </a:lnTo>
                  <a:lnTo>
                    <a:pt x="6" y="55"/>
                  </a:lnTo>
                  <a:lnTo>
                    <a:pt x="0" y="55"/>
                  </a:lnTo>
                  <a:lnTo>
                    <a:pt x="4" y="0"/>
                  </a:lnTo>
                </a:path>
              </a:pathLst>
            </a:custGeom>
            <a:solidFill>
              <a:srgbClr val="FF4040"/>
            </a:solidFill>
            <a:ln w="12700" cap="rnd">
              <a:noFill/>
              <a:round/>
              <a:headEnd/>
              <a:tailEnd/>
            </a:ln>
            <a:effectLst/>
          </p:spPr>
          <p:txBody>
            <a:bodyPr/>
            <a:lstStyle/>
            <a:p>
              <a:endParaRPr lang="en-US"/>
            </a:p>
          </p:txBody>
        </p:sp>
        <p:sp>
          <p:nvSpPr>
            <p:cNvPr id="79074" name="Freeform 125"/>
            <p:cNvSpPr>
              <a:spLocks/>
            </p:cNvSpPr>
            <p:nvPr/>
          </p:nvSpPr>
          <p:spPr bwMode="auto">
            <a:xfrm>
              <a:off x="2453" y="3204"/>
              <a:ext cx="29" cy="89"/>
            </a:xfrm>
            <a:custGeom>
              <a:avLst/>
              <a:gdLst>
                <a:gd name="T0" fmla="*/ 13 w 29"/>
                <a:gd name="T1" fmla="*/ 1 h 89"/>
                <a:gd name="T2" fmla="*/ 10 w 29"/>
                <a:gd name="T3" fmla="*/ 0 h 89"/>
                <a:gd name="T4" fmla="*/ 9 w 29"/>
                <a:gd name="T5" fmla="*/ 0 h 89"/>
                <a:gd name="T6" fmla="*/ 6 w 29"/>
                <a:gd name="T7" fmla="*/ 2 h 89"/>
                <a:gd name="T8" fmla="*/ 7 w 29"/>
                <a:gd name="T9" fmla="*/ 4 h 89"/>
                <a:gd name="T10" fmla="*/ 0 w 29"/>
                <a:gd name="T11" fmla="*/ 82 h 89"/>
                <a:gd name="T12" fmla="*/ 1 w 29"/>
                <a:gd name="T13" fmla="*/ 87 h 89"/>
                <a:gd name="T14" fmla="*/ 5 w 29"/>
                <a:gd name="T15" fmla="*/ 87 h 89"/>
                <a:gd name="T16" fmla="*/ 15 w 29"/>
                <a:gd name="T17" fmla="*/ 88 h 89"/>
                <a:gd name="T18" fmla="*/ 18 w 29"/>
                <a:gd name="T19" fmla="*/ 87 h 89"/>
                <a:gd name="T20" fmla="*/ 21 w 29"/>
                <a:gd name="T21" fmla="*/ 82 h 89"/>
                <a:gd name="T22" fmla="*/ 28 w 29"/>
                <a:gd name="T23" fmla="*/ 9 h 89"/>
                <a:gd name="T24" fmla="*/ 25 w 29"/>
                <a:gd name="T25" fmla="*/ 2 h 89"/>
                <a:gd name="T26" fmla="*/ 21 w 29"/>
                <a:gd name="T27" fmla="*/ 0 h 89"/>
                <a:gd name="T28" fmla="*/ 13 w 29"/>
                <a:gd name="T29" fmla="*/ 1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9" h="89">
                  <a:moveTo>
                    <a:pt x="13" y="1"/>
                  </a:moveTo>
                  <a:lnTo>
                    <a:pt x="10" y="0"/>
                  </a:lnTo>
                  <a:lnTo>
                    <a:pt x="9" y="0"/>
                  </a:lnTo>
                  <a:lnTo>
                    <a:pt x="6" y="2"/>
                  </a:lnTo>
                  <a:lnTo>
                    <a:pt x="7" y="4"/>
                  </a:lnTo>
                  <a:lnTo>
                    <a:pt x="0" y="82"/>
                  </a:lnTo>
                  <a:lnTo>
                    <a:pt x="1" y="87"/>
                  </a:lnTo>
                  <a:lnTo>
                    <a:pt x="5" y="87"/>
                  </a:lnTo>
                  <a:lnTo>
                    <a:pt x="15" y="88"/>
                  </a:lnTo>
                  <a:lnTo>
                    <a:pt x="18" y="87"/>
                  </a:lnTo>
                  <a:lnTo>
                    <a:pt x="21" y="82"/>
                  </a:lnTo>
                  <a:lnTo>
                    <a:pt x="28" y="9"/>
                  </a:lnTo>
                  <a:lnTo>
                    <a:pt x="25" y="2"/>
                  </a:lnTo>
                  <a:lnTo>
                    <a:pt x="21" y="0"/>
                  </a:lnTo>
                  <a:lnTo>
                    <a:pt x="13" y="1"/>
                  </a:lnTo>
                </a:path>
              </a:pathLst>
            </a:custGeom>
            <a:solidFill>
              <a:srgbClr val="3365FB"/>
            </a:solidFill>
            <a:ln w="12700" cap="rnd">
              <a:noFill/>
              <a:round/>
              <a:headEnd/>
              <a:tailEnd/>
            </a:ln>
            <a:effectLst/>
          </p:spPr>
          <p:txBody>
            <a:bodyPr/>
            <a:lstStyle/>
            <a:p>
              <a:endParaRPr lang="en-US"/>
            </a:p>
          </p:txBody>
        </p:sp>
        <p:sp>
          <p:nvSpPr>
            <p:cNvPr id="79075" name="Freeform 126"/>
            <p:cNvSpPr>
              <a:spLocks/>
            </p:cNvSpPr>
            <p:nvPr/>
          </p:nvSpPr>
          <p:spPr bwMode="auto">
            <a:xfrm>
              <a:off x="2453" y="3343"/>
              <a:ext cx="80" cy="34"/>
            </a:xfrm>
            <a:custGeom>
              <a:avLst/>
              <a:gdLst>
                <a:gd name="T0" fmla="*/ 0 w 80"/>
                <a:gd name="T1" fmla="*/ 7 h 34"/>
                <a:gd name="T2" fmla="*/ 1 w 80"/>
                <a:gd name="T3" fmla="*/ 5 h 34"/>
                <a:gd name="T4" fmla="*/ 3 w 80"/>
                <a:gd name="T5" fmla="*/ 2 h 34"/>
                <a:gd name="T6" fmla="*/ 2 w 80"/>
                <a:gd name="T7" fmla="*/ 0 h 34"/>
                <a:gd name="T8" fmla="*/ 5 w 80"/>
                <a:gd name="T9" fmla="*/ 1 h 34"/>
                <a:gd name="T10" fmla="*/ 75 w 80"/>
                <a:gd name="T11" fmla="*/ 7 h 34"/>
                <a:gd name="T12" fmla="*/ 77 w 80"/>
                <a:gd name="T13" fmla="*/ 10 h 34"/>
                <a:gd name="T14" fmla="*/ 79 w 80"/>
                <a:gd name="T15" fmla="*/ 16 h 34"/>
                <a:gd name="T16" fmla="*/ 78 w 80"/>
                <a:gd name="T17" fmla="*/ 25 h 34"/>
                <a:gd name="T18" fmla="*/ 75 w 80"/>
                <a:gd name="T19" fmla="*/ 32 h 34"/>
                <a:gd name="T20" fmla="*/ 70 w 80"/>
                <a:gd name="T21" fmla="*/ 33 h 34"/>
                <a:gd name="T22" fmla="*/ 5 w 80"/>
                <a:gd name="T23" fmla="*/ 26 h 34"/>
                <a:gd name="T24" fmla="*/ 0 w 80"/>
                <a:gd name="T25" fmla="*/ 24 h 34"/>
                <a:gd name="T26" fmla="*/ 0 w 80"/>
                <a:gd name="T27" fmla="*/ 18 h 34"/>
                <a:gd name="T28" fmla="*/ 0 w 80"/>
                <a:gd name="T29" fmla="*/ 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34">
                  <a:moveTo>
                    <a:pt x="0" y="7"/>
                  </a:moveTo>
                  <a:lnTo>
                    <a:pt x="1" y="5"/>
                  </a:lnTo>
                  <a:lnTo>
                    <a:pt x="3" y="2"/>
                  </a:lnTo>
                  <a:lnTo>
                    <a:pt x="2" y="0"/>
                  </a:lnTo>
                  <a:lnTo>
                    <a:pt x="5" y="1"/>
                  </a:lnTo>
                  <a:lnTo>
                    <a:pt x="75" y="7"/>
                  </a:lnTo>
                  <a:lnTo>
                    <a:pt x="77" y="10"/>
                  </a:lnTo>
                  <a:lnTo>
                    <a:pt x="79" y="16"/>
                  </a:lnTo>
                  <a:lnTo>
                    <a:pt x="78" y="25"/>
                  </a:lnTo>
                  <a:lnTo>
                    <a:pt x="75" y="32"/>
                  </a:lnTo>
                  <a:lnTo>
                    <a:pt x="70" y="33"/>
                  </a:lnTo>
                  <a:lnTo>
                    <a:pt x="5" y="26"/>
                  </a:lnTo>
                  <a:lnTo>
                    <a:pt x="0" y="24"/>
                  </a:lnTo>
                  <a:lnTo>
                    <a:pt x="0" y="18"/>
                  </a:lnTo>
                  <a:lnTo>
                    <a:pt x="0" y="7"/>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076" name="Freeform 127"/>
            <p:cNvSpPr>
              <a:spLocks/>
            </p:cNvSpPr>
            <p:nvPr/>
          </p:nvSpPr>
          <p:spPr bwMode="auto">
            <a:xfrm>
              <a:off x="2519" y="3208"/>
              <a:ext cx="27" cy="89"/>
            </a:xfrm>
            <a:custGeom>
              <a:avLst/>
              <a:gdLst>
                <a:gd name="T0" fmla="*/ 13 w 27"/>
                <a:gd name="T1" fmla="*/ 2 h 89"/>
                <a:gd name="T2" fmla="*/ 9 w 27"/>
                <a:gd name="T3" fmla="*/ 2 h 89"/>
                <a:gd name="T4" fmla="*/ 8 w 27"/>
                <a:gd name="T5" fmla="*/ 1 h 89"/>
                <a:gd name="T6" fmla="*/ 6 w 27"/>
                <a:gd name="T7" fmla="*/ 2 h 89"/>
                <a:gd name="T8" fmla="*/ 6 w 27"/>
                <a:gd name="T9" fmla="*/ 4 h 89"/>
                <a:gd name="T10" fmla="*/ 0 w 27"/>
                <a:gd name="T11" fmla="*/ 81 h 89"/>
                <a:gd name="T12" fmla="*/ 2 w 27"/>
                <a:gd name="T13" fmla="*/ 87 h 89"/>
                <a:gd name="T14" fmla="*/ 6 w 27"/>
                <a:gd name="T15" fmla="*/ 87 h 89"/>
                <a:gd name="T16" fmla="*/ 13 w 27"/>
                <a:gd name="T17" fmla="*/ 88 h 89"/>
                <a:gd name="T18" fmla="*/ 17 w 27"/>
                <a:gd name="T19" fmla="*/ 87 h 89"/>
                <a:gd name="T20" fmla="*/ 21 w 27"/>
                <a:gd name="T21" fmla="*/ 81 h 89"/>
                <a:gd name="T22" fmla="*/ 26 w 27"/>
                <a:gd name="T23" fmla="*/ 10 h 89"/>
                <a:gd name="T24" fmla="*/ 24 w 27"/>
                <a:gd name="T25" fmla="*/ 4 h 89"/>
                <a:gd name="T26" fmla="*/ 21 w 27"/>
                <a:gd name="T27" fmla="*/ 0 h 89"/>
                <a:gd name="T28" fmla="*/ 13 w 27"/>
                <a:gd name="T29" fmla="*/ 2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89">
                  <a:moveTo>
                    <a:pt x="13" y="2"/>
                  </a:moveTo>
                  <a:lnTo>
                    <a:pt x="9" y="2"/>
                  </a:lnTo>
                  <a:lnTo>
                    <a:pt x="8" y="1"/>
                  </a:lnTo>
                  <a:lnTo>
                    <a:pt x="6" y="2"/>
                  </a:lnTo>
                  <a:lnTo>
                    <a:pt x="6" y="4"/>
                  </a:lnTo>
                  <a:lnTo>
                    <a:pt x="0" y="81"/>
                  </a:lnTo>
                  <a:lnTo>
                    <a:pt x="2" y="87"/>
                  </a:lnTo>
                  <a:lnTo>
                    <a:pt x="6" y="87"/>
                  </a:lnTo>
                  <a:lnTo>
                    <a:pt x="13" y="88"/>
                  </a:lnTo>
                  <a:lnTo>
                    <a:pt x="17" y="87"/>
                  </a:lnTo>
                  <a:lnTo>
                    <a:pt x="21" y="81"/>
                  </a:lnTo>
                  <a:lnTo>
                    <a:pt x="26" y="10"/>
                  </a:lnTo>
                  <a:lnTo>
                    <a:pt x="24" y="4"/>
                  </a:lnTo>
                  <a:lnTo>
                    <a:pt x="21" y="0"/>
                  </a:lnTo>
                  <a:lnTo>
                    <a:pt x="13" y="2"/>
                  </a:lnTo>
                </a:path>
              </a:pathLst>
            </a:custGeom>
            <a:solidFill>
              <a:srgbClr val="3365FB"/>
            </a:solidFill>
            <a:ln w="12700" cap="rnd">
              <a:noFill/>
              <a:round/>
              <a:headEnd/>
              <a:tailEnd/>
            </a:ln>
            <a:effectLst/>
          </p:spPr>
          <p:txBody>
            <a:bodyPr/>
            <a:lstStyle/>
            <a:p>
              <a:endParaRPr lang="en-US"/>
            </a:p>
          </p:txBody>
        </p:sp>
        <p:sp>
          <p:nvSpPr>
            <p:cNvPr id="79077" name="Freeform 128"/>
            <p:cNvSpPr>
              <a:spLocks/>
            </p:cNvSpPr>
            <p:nvPr/>
          </p:nvSpPr>
          <p:spPr bwMode="auto">
            <a:xfrm>
              <a:off x="2457" y="3273"/>
              <a:ext cx="79" cy="32"/>
            </a:xfrm>
            <a:custGeom>
              <a:avLst/>
              <a:gdLst>
                <a:gd name="T0" fmla="*/ 1 w 79"/>
                <a:gd name="T1" fmla="*/ 16 h 32"/>
                <a:gd name="T2" fmla="*/ 1 w 79"/>
                <a:gd name="T3" fmla="*/ 18 h 32"/>
                <a:gd name="T4" fmla="*/ 0 w 79"/>
                <a:gd name="T5" fmla="*/ 22 h 32"/>
                <a:gd name="T6" fmla="*/ 1 w 79"/>
                <a:gd name="T7" fmla="*/ 23 h 32"/>
                <a:gd name="T8" fmla="*/ 3 w 79"/>
                <a:gd name="T9" fmla="*/ 25 h 32"/>
                <a:gd name="T10" fmla="*/ 72 w 79"/>
                <a:gd name="T11" fmla="*/ 31 h 32"/>
                <a:gd name="T12" fmla="*/ 77 w 79"/>
                <a:gd name="T13" fmla="*/ 29 h 32"/>
                <a:gd name="T14" fmla="*/ 77 w 79"/>
                <a:gd name="T15" fmla="*/ 24 h 32"/>
                <a:gd name="T16" fmla="*/ 78 w 79"/>
                <a:gd name="T17" fmla="*/ 14 h 32"/>
                <a:gd name="T18" fmla="*/ 78 w 79"/>
                <a:gd name="T19" fmla="*/ 9 h 32"/>
                <a:gd name="T20" fmla="*/ 74 w 79"/>
                <a:gd name="T21" fmla="*/ 6 h 32"/>
                <a:gd name="T22" fmla="*/ 8 w 79"/>
                <a:gd name="T23" fmla="*/ 0 h 32"/>
                <a:gd name="T24" fmla="*/ 2 w 79"/>
                <a:gd name="T25" fmla="*/ 1 h 32"/>
                <a:gd name="T26" fmla="*/ 0 w 79"/>
                <a:gd name="T27" fmla="*/ 7 h 32"/>
                <a:gd name="T28" fmla="*/ 1 w 79"/>
                <a:gd name="T29" fmla="*/ 1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32">
                  <a:moveTo>
                    <a:pt x="1" y="16"/>
                  </a:moveTo>
                  <a:lnTo>
                    <a:pt x="1" y="18"/>
                  </a:lnTo>
                  <a:lnTo>
                    <a:pt x="0" y="22"/>
                  </a:lnTo>
                  <a:lnTo>
                    <a:pt x="1" y="23"/>
                  </a:lnTo>
                  <a:lnTo>
                    <a:pt x="3" y="25"/>
                  </a:lnTo>
                  <a:lnTo>
                    <a:pt x="72" y="31"/>
                  </a:lnTo>
                  <a:lnTo>
                    <a:pt x="77" y="29"/>
                  </a:lnTo>
                  <a:lnTo>
                    <a:pt x="77" y="24"/>
                  </a:lnTo>
                  <a:lnTo>
                    <a:pt x="78" y="14"/>
                  </a:lnTo>
                  <a:lnTo>
                    <a:pt x="78" y="9"/>
                  </a:lnTo>
                  <a:lnTo>
                    <a:pt x="74" y="6"/>
                  </a:lnTo>
                  <a:lnTo>
                    <a:pt x="8" y="0"/>
                  </a:lnTo>
                  <a:lnTo>
                    <a:pt x="2" y="1"/>
                  </a:lnTo>
                  <a:lnTo>
                    <a:pt x="0" y="7"/>
                  </a:lnTo>
                  <a:lnTo>
                    <a:pt x="1" y="16"/>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078" name="Freeform 129"/>
            <p:cNvSpPr>
              <a:spLocks/>
            </p:cNvSpPr>
            <p:nvPr/>
          </p:nvSpPr>
          <p:spPr bwMode="auto">
            <a:xfrm>
              <a:off x="2461" y="3212"/>
              <a:ext cx="15" cy="56"/>
            </a:xfrm>
            <a:custGeom>
              <a:avLst/>
              <a:gdLst>
                <a:gd name="T0" fmla="*/ 14 w 15"/>
                <a:gd name="T1" fmla="*/ 0 h 56"/>
                <a:gd name="T2" fmla="*/ 7 w 15"/>
                <a:gd name="T3" fmla="*/ 0 h 56"/>
                <a:gd name="T4" fmla="*/ 0 w 15"/>
                <a:gd name="T5" fmla="*/ 54 h 56"/>
                <a:gd name="T6" fmla="*/ 7 w 15"/>
                <a:gd name="T7" fmla="*/ 55 h 56"/>
                <a:gd name="T8" fmla="*/ 14 w 15"/>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6">
                  <a:moveTo>
                    <a:pt x="14" y="0"/>
                  </a:moveTo>
                  <a:lnTo>
                    <a:pt x="7" y="0"/>
                  </a:lnTo>
                  <a:lnTo>
                    <a:pt x="0" y="54"/>
                  </a:lnTo>
                  <a:lnTo>
                    <a:pt x="7" y="55"/>
                  </a:lnTo>
                  <a:lnTo>
                    <a:pt x="14" y="0"/>
                  </a:lnTo>
                </a:path>
              </a:pathLst>
            </a:custGeom>
            <a:solidFill>
              <a:srgbClr val="063DE8"/>
            </a:solidFill>
            <a:ln w="12700" cap="rnd">
              <a:noFill/>
              <a:round/>
              <a:headEnd/>
              <a:tailEnd/>
            </a:ln>
            <a:effectLst/>
          </p:spPr>
          <p:txBody>
            <a:bodyPr/>
            <a:lstStyle/>
            <a:p>
              <a:endParaRPr lang="en-US"/>
            </a:p>
          </p:txBody>
        </p:sp>
        <p:sp>
          <p:nvSpPr>
            <p:cNvPr id="79079" name="Freeform 130"/>
            <p:cNvSpPr>
              <a:spLocks/>
            </p:cNvSpPr>
            <p:nvPr/>
          </p:nvSpPr>
          <p:spPr bwMode="auto">
            <a:xfrm>
              <a:off x="2530" y="3217"/>
              <a:ext cx="15" cy="55"/>
            </a:xfrm>
            <a:custGeom>
              <a:avLst/>
              <a:gdLst>
                <a:gd name="T0" fmla="*/ 14 w 15"/>
                <a:gd name="T1" fmla="*/ 0 h 55"/>
                <a:gd name="T2" fmla="*/ 7 w 15"/>
                <a:gd name="T3" fmla="*/ 0 h 55"/>
                <a:gd name="T4" fmla="*/ 0 w 15"/>
                <a:gd name="T5" fmla="*/ 54 h 55"/>
                <a:gd name="T6" fmla="*/ 7 w 15"/>
                <a:gd name="T7" fmla="*/ 54 h 55"/>
                <a:gd name="T8" fmla="*/ 14 w 15"/>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5">
                  <a:moveTo>
                    <a:pt x="14" y="0"/>
                  </a:moveTo>
                  <a:lnTo>
                    <a:pt x="7" y="0"/>
                  </a:lnTo>
                  <a:lnTo>
                    <a:pt x="0" y="54"/>
                  </a:lnTo>
                  <a:lnTo>
                    <a:pt x="7" y="54"/>
                  </a:lnTo>
                  <a:lnTo>
                    <a:pt x="14" y="0"/>
                  </a:lnTo>
                </a:path>
              </a:pathLst>
            </a:custGeom>
            <a:solidFill>
              <a:srgbClr val="063DE8"/>
            </a:solidFill>
            <a:ln w="12700" cap="rnd">
              <a:noFill/>
              <a:round/>
              <a:headEnd/>
              <a:tailEnd/>
            </a:ln>
            <a:effectLst/>
          </p:spPr>
          <p:txBody>
            <a:bodyPr/>
            <a:lstStyle/>
            <a:p>
              <a:endParaRPr lang="en-US"/>
            </a:p>
          </p:txBody>
        </p:sp>
      </p:grpSp>
      <p:grpSp>
        <p:nvGrpSpPr>
          <p:cNvPr id="11" name="Group 131"/>
          <p:cNvGrpSpPr>
            <a:grpSpLocks/>
          </p:cNvGrpSpPr>
          <p:nvPr/>
        </p:nvGrpSpPr>
        <p:grpSpPr bwMode="auto">
          <a:xfrm>
            <a:off x="3346450" y="2673350"/>
            <a:ext cx="234950" cy="463550"/>
            <a:chOff x="2539" y="2877"/>
            <a:chExt cx="132" cy="260"/>
          </a:xfrm>
        </p:grpSpPr>
        <p:sp>
          <p:nvSpPr>
            <p:cNvPr id="79040" name="Freeform 132"/>
            <p:cNvSpPr>
              <a:spLocks/>
            </p:cNvSpPr>
            <p:nvPr/>
          </p:nvSpPr>
          <p:spPr bwMode="auto">
            <a:xfrm>
              <a:off x="2647" y="2890"/>
              <a:ext cx="15" cy="18"/>
            </a:xfrm>
            <a:custGeom>
              <a:avLst/>
              <a:gdLst>
                <a:gd name="T0" fmla="*/ 12 w 15"/>
                <a:gd name="T1" fmla="*/ 12 h 18"/>
                <a:gd name="T2" fmla="*/ 6 w 15"/>
                <a:gd name="T3" fmla="*/ 15 h 18"/>
                <a:gd name="T4" fmla="*/ 6 w 15"/>
                <a:gd name="T5" fmla="*/ 17 h 18"/>
                <a:gd name="T6" fmla="*/ 4 w 15"/>
                <a:gd name="T7" fmla="*/ 15 h 18"/>
                <a:gd name="T8" fmla="*/ 0 w 15"/>
                <a:gd name="T9" fmla="*/ 10 h 18"/>
                <a:gd name="T10" fmla="*/ 1 w 15"/>
                <a:gd name="T11" fmla="*/ 4 h 18"/>
                <a:gd name="T12" fmla="*/ 3 w 15"/>
                <a:gd name="T13" fmla="*/ 2 h 18"/>
                <a:gd name="T14" fmla="*/ 8 w 15"/>
                <a:gd name="T15" fmla="*/ 0 h 18"/>
                <a:gd name="T16" fmla="*/ 10 w 15"/>
                <a:gd name="T17" fmla="*/ 3 h 18"/>
                <a:gd name="T18" fmla="*/ 14 w 15"/>
                <a:gd name="T19" fmla="*/ 7 h 18"/>
                <a:gd name="T20" fmla="*/ 12 w 15"/>
                <a:gd name="T21" fmla="*/ 12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8">
                  <a:moveTo>
                    <a:pt x="12" y="12"/>
                  </a:moveTo>
                  <a:lnTo>
                    <a:pt x="6" y="15"/>
                  </a:lnTo>
                  <a:lnTo>
                    <a:pt x="6" y="17"/>
                  </a:lnTo>
                  <a:lnTo>
                    <a:pt x="4" y="15"/>
                  </a:lnTo>
                  <a:lnTo>
                    <a:pt x="0" y="10"/>
                  </a:lnTo>
                  <a:lnTo>
                    <a:pt x="1" y="4"/>
                  </a:lnTo>
                  <a:lnTo>
                    <a:pt x="3" y="2"/>
                  </a:lnTo>
                  <a:lnTo>
                    <a:pt x="8" y="0"/>
                  </a:lnTo>
                  <a:lnTo>
                    <a:pt x="10" y="3"/>
                  </a:lnTo>
                  <a:lnTo>
                    <a:pt x="14" y="7"/>
                  </a:lnTo>
                  <a:lnTo>
                    <a:pt x="12" y="12"/>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41" name="Freeform 133"/>
            <p:cNvSpPr>
              <a:spLocks/>
            </p:cNvSpPr>
            <p:nvPr/>
          </p:nvSpPr>
          <p:spPr bwMode="auto">
            <a:xfrm>
              <a:off x="2591" y="2877"/>
              <a:ext cx="15" cy="19"/>
            </a:xfrm>
            <a:custGeom>
              <a:avLst/>
              <a:gdLst>
                <a:gd name="T0" fmla="*/ 14 w 15"/>
                <a:gd name="T1" fmla="*/ 12 h 19"/>
                <a:gd name="T2" fmla="*/ 7 w 15"/>
                <a:gd name="T3" fmla="*/ 15 h 19"/>
                <a:gd name="T4" fmla="*/ 6 w 15"/>
                <a:gd name="T5" fmla="*/ 18 h 19"/>
                <a:gd name="T6" fmla="*/ 5 w 15"/>
                <a:gd name="T7" fmla="*/ 15 h 19"/>
                <a:gd name="T8" fmla="*/ 0 w 15"/>
                <a:gd name="T9" fmla="*/ 12 h 19"/>
                <a:gd name="T10" fmla="*/ 2 w 15"/>
                <a:gd name="T11" fmla="*/ 5 h 19"/>
                <a:gd name="T12" fmla="*/ 4 w 15"/>
                <a:gd name="T13" fmla="*/ 2 h 19"/>
                <a:gd name="T14" fmla="*/ 7 w 15"/>
                <a:gd name="T15" fmla="*/ 0 h 19"/>
                <a:gd name="T16" fmla="*/ 10 w 15"/>
                <a:gd name="T17" fmla="*/ 2 h 19"/>
                <a:gd name="T18" fmla="*/ 11 w 15"/>
                <a:gd name="T19" fmla="*/ 6 h 19"/>
                <a:gd name="T20" fmla="*/ 14 w 15"/>
                <a:gd name="T21" fmla="*/ 12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9">
                  <a:moveTo>
                    <a:pt x="14" y="12"/>
                  </a:moveTo>
                  <a:lnTo>
                    <a:pt x="7" y="15"/>
                  </a:lnTo>
                  <a:lnTo>
                    <a:pt x="6" y="18"/>
                  </a:lnTo>
                  <a:lnTo>
                    <a:pt x="5" y="15"/>
                  </a:lnTo>
                  <a:lnTo>
                    <a:pt x="0" y="12"/>
                  </a:lnTo>
                  <a:lnTo>
                    <a:pt x="2" y="5"/>
                  </a:lnTo>
                  <a:lnTo>
                    <a:pt x="4" y="2"/>
                  </a:lnTo>
                  <a:lnTo>
                    <a:pt x="7" y="0"/>
                  </a:lnTo>
                  <a:lnTo>
                    <a:pt x="10" y="2"/>
                  </a:lnTo>
                  <a:lnTo>
                    <a:pt x="11" y="6"/>
                  </a:lnTo>
                  <a:lnTo>
                    <a:pt x="14" y="12"/>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42" name="Freeform 134"/>
            <p:cNvSpPr>
              <a:spLocks/>
            </p:cNvSpPr>
            <p:nvPr/>
          </p:nvSpPr>
          <p:spPr bwMode="auto">
            <a:xfrm>
              <a:off x="2575" y="2888"/>
              <a:ext cx="90" cy="29"/>
            </a:xfrm>
            <a:custGeom>
              <a:avLst/>
              <a:gdLst>
                <a:gd name="T0" fmla="*/ 87 w 90"/>
                <a:gd name="T1" fmla="*/ 28 h 29"/>
                <a:gd name="T2" fmla="*/ 83 w 90"/>
                <a:gd name="T3" fmla="*/ 26 h 29"/>
                <a:gd name="T4" fmla="*/ 81 w 90"/>
                <a:gd name="T5" fmla="*/ 25 h 29"/>
                <a:gd name="T6" fmla="*/ 73 w 90"/>
                <a:gd name="T7" fmla="*/ 21 h 29"/>
                <a:gd name="T8" fmla="*/ 69 w 90"/>
                <a:gd name="T9" fmla="*/ 20 h 29"/>
                <a:gd name="T10" fmla="*/ 56 w 90"/>
                <a:gd name="T11" fmla="*/ 12 h 29"/>
                <a:gd name="T12" fmla="*/ 43 w 90"/>
                <a:gd name="T13" fmla="*/ 10 h 29"/>
                <a:gd name="T14" fmla="*/ 33 w 90"/>
                <a:gd name="T15" fmla="*/ 6 h 29"/>
                <a:gd name="T16" fmla="*/ 19 w 90"/>
                <a:gd name="T17" fmla="*/ 7 h 29"/>
                <a:gd name="T18" fmla="*/ 13 w 90"/>
                <a:gd name="T19" fmla="*/ 10 h 29"/>
                <a:gd name="T20" fmla="*/ 8 w 90"/>
                <a:gd name="T21" fmla="*/ 10 h 29"/>
                <a:gd name="T22" fmla="*/ 5 w 90"/>
                <a:gd name="T23" fmla="*/ 9 h 29"/>
                <a:gd name="T24" fmla="*/ 4 w 90"/>
                <a:gd name="T25" fmla="*/ 11 h 29"/>
                <a:gd name="T26" fmla="*/ 0 w 90"/>
                <a:gd name="T27" fmla="*/ 11 h 29"/>
                <a:gd name="T28" fmla="*/ 2 w 90"/>
                <a:gd name="T29" fmla="*/ 8 h 29"/>
                <a:gd name="T30" fmla="*/ 0 w 90"/>
                <a:gd name="T31" fmla="*/ 8 h 29"/>
                <a:gd name="T32" fmla="*/ 2 w 90"/>
                <a:gd name="T33" fmla="*/ 5 h 29"/>
                <a:gd name="T34" fmla="*/ 3 w 90"/>
                <a:gd name="T35" fmla="*/ 1 h 29"/>
                <a:gd name="T36" fmla="*/ 7 w 90"/>
                <a:gd name="T37" fmla="*/ 2 h 29"/>
                <a:gd name="T38" fmla="*/ 11 w 90"/>
                <a:gd name="T39" fmla="*/ 2 h 29"/>
                <a:gd name="T40" fmla="*/ 16 w 90"/>
                <a:gd name="T41" fmla="*/ 1 h 29"/>
                <a:gd name="T42" fmla="*/ 32 w 90"/>
                <a:gd name="T43" fmla="*/ 0 h 29"/>
                <a:gd name="T44" fmla="*/ 44 w 90"/>
                <a:gd name="T45" fmla="*/ 0 h 29"/>
                <a:gd name="T46" fmla="*/ 60 w 90"/>
                <a:gd name="T47" fmla="*/ 4 h 29"/>
                <a:gd name="T48" fmla="*/ 73 w 90"/>
                <a:gd name="T49" fmla="*/ 12 h 29"/>
                <a:gd name="T50" fmla="*/ 80 w 90"/>
                <a:gd name="T51" fmla="*/ 15 h 29"/>
                <a:gd name="T52" fmla="*/ 84 w 90"/>
                <a:gd name="T53" fmla="*/ 17 h 29"/>
                <a:gd name="T54" fmla="*/ 86 w 90"/>
                <a:gd name="T55" fmla="*/ 18 h 29"/>
                <a:gd name="T56" fmla="*/ 89 w 90"/>
                <a:gd name="T57" fmla="*/ 20 h 29"/>
                <a:gd name="T58" fmla="*/ 89 w 90"/>
                <a:gd name="T59" fmla="*/ 22 h 29"/>
                <a:gd name="T60" fmla="*/ 89 w 90"/>
                <a:gd name="T61" fmla="*/ 23 h 29"/>
                <a:gd name="T62" fmla="*/ 87 w 90"/>
                <a:gd name="T63" fmla="*/ 28 h 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0" h="29">
                  <a:moveTo>
                    <a:pt x="87" y="28"/>
                  </a:moveTo>
                  <a:lnTo>
                    <a:pt x="83" y="26"/>
                  </a:lnTo>
                  <a:lnTo>
                    <a:pt x="81" y="25"/>
                  </a:lnTo>
                  <a:lnTo>
                    <a:pt x="73" y="21"/>
                  </a:lnTo>
                  <a:lnTo>
                    <a:pt x="69" y="20"/>
                  </a:lnTo>
                  <a:lnTo>
                    <a:pt x="56" y="12"/>
                  </a:lnTo>
                  <a:lnTo>
                    <a:pt x="43" y="10"/>
                  </a:lnTo>
                  <a:lnTo>
                    <a:pt x="33" y="6"/>
                  </a:lnTo>
                  <a:lnTo>
                    <a:pt x="19" y="7"/>
                  </a:lnTo>
                  <a:lnTo>
                    <a:pt x="13" y="10"/>
                  </a:lnTo>
                  <a:lnTo>
                    <a:pt x="8" y="10"/>
                  </a:lnTo>
                  <a:lnTo>
                    <a:pt x="5" y="9"/>
                  </a:lnTo>
                  <a:lnTo>
                    <a:pt x="4" y="11"/>
                  </a:lnTo>
                  <a:lnTo>
                    <a:pt x="0" y="11"/>
                  </a:lnTo>
                  <a:lnTo>
                    <a:pt x="2" y="8"/>
                  </a:lnTo>
                  <a:lnTo>
                    <a:pt x="0" y="8"/>
                  </a:lnTo>
                  <a:lnTo>
                    <a:pt x="2" y="5"/>
                  </a:lnTo>
                  <a:lnTo>
                    <a:pt x="3" y="1"/>
                  </a:lnTo>
                  <a:lnTo>
                    <a:pt x="7" y="2"/>
                  </a:lnTo>
                  <a:lnTo>
                    <a:pt x="11" y="2"/>
                  </a:lnTo>
                  <a:lnTo>
                    <a:pt x="16" y="1"/>
                  </a:lnTo>
                  <a:lnTo>
                    <a:pt x="32" y="0"/>
                  </a:lnTo>
                  <a:lnTo>
                    <a:pt x="44" y="0"/>
                  </a:lnTo>
                  <a:lnTo>
                    <a:pt x="60" y="4"/>
                  </a:lnTo>
                  <a:lnTo>
                    <a:pt x="73" y="12"/>
                  </a:lnTo>
                  <a:lnTo>
                    <a:pt x="80" y="15"/>
                  </a:lnTo>
                  <a:lnTo>
                    <a:pt x="84" y="17"/>
                  </a:lnTo>
                  <a:lnTo>
                    <a:pt x="86" y="18"/>
                  </a:lnTo>
                  <a:lnTo>
                    <a:pt x="89" y="20"/>
                  </a:lnTo>
                  <a:lnTo>
                    <a:pt x="89" y="22"/>
                  </a:lnTo>
                  <a:lnTo>
                    <a:pt x="89" y="23"/>
                  </a:lnTo>
                  <a:lnTo>
                    <a:pt x="87" y="28"/>
                  </a:lnTo>
                </a:path>
              </a:pathLst>
            </a:custGeom>
            <a:solidFill>
              <a:srgbClr val="919191"/>
            </a:solidFill>
            <a:ln w="12700" cap="rnd" cmpd="sng">
              <a:solidFill>
                <a:srgbClr val="919191"/>
              </a:solidFill>
              <a:prstDash val="solid"/>
              <a:round/>
              <a:headEnd type="none" w="med" len="med"/>
              <a:tailEnd type="none" w="med" len="med"/>
            </a:ln>
            <a:effectLst/>
          </p:spPr>
          <p:txBody>
            <a:bodyPr/>
            <a:lstStyle/>
            <a:p>
              <a:endParaRPr lang="en-US"/>
            </a:p>
          </p:txBody>
        </p:sp>
        <p:sp>
          <p:nvSpPr>
            <p:cNvPr id="79043" name="Freeform 135"/>
            <p:cNvSpPr>
              <a:spLocks/>
            </p:cNvSpPr>
            <p:nvPr/>
          </p:nvSpPr>
          <p:spPr bwMode="auto">
            <a:xfrm>
              <a:off x="2563" y="3113"/>
              <a:ext cx="15" cy="18"/>
            </a:xfrm>
            <a:custGeom>
              <a:avLst/>
              <a:gdLst>
                <a:gd name="T0" fmla="*/ 11 w 15"/>
                <a:gd name="T1" fmla="*/ 12 h 18"/>
                <a:gd name="T2" fmla="*/ 14 w 15"/>
                <a:gd name="T3" fmla="*/ 15 h 18"/>
                <a:gd name="T4" fmla="*/ 2 w 15"/>
                <a:gd name="T5" fmla="*/ 17 h 18"/>
                <a:gd name="T6" fmla="*/ 1 w 15"/>
                <a:gd name="T7" fmla="*/ 14 h 18"/>
                <a:gd name="T8" fmla="*/ 0 w 15"/>
                <a:gd name="T9" fmla="*/ 11 h 18"/>
                <a:gd name="T10" fmla="*/ 0 w 15"/>
                <a:gd name="T11" fmla="*/ 5 h 18"/>
                <a:gd name="T12" fmla="*/ 0 w 15"/>
                <a:gd name="T13" fmla="*/ 3 h 18"/>
                <a:gd name="T14" fmla="*/ 2 w 15"/>
                <a:gd name="T15" fmla="*/ 0 h 18"/>
                <a:gd name="T16" fmla="*/ 14 w 15"/>
                <a:gd name="T17" fmla="*/ 5 h 18"/>
                <a:gd name="T18" fmla="*/ 14 w 15"/>
                <a:gd name="T19" fmla="*/ 8 h 18"/>
                <a:gd name="T20" fmla="*/ 11 w 15"/>
                <a:gd name="T21" fmla="*/ 12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8">
                  <a:moveTo>
                    <a:pt x="11" y="12"/>
                  </a:moveTo>
                  <a:lnTo>
                    <a:pt x="14" y="15"/>
                  </a:lnTo>
                  <a:lnTo>
                    <a:pt x="2" y="17"/>
                  </a:lnTo>
                  <a:lnTo>
                    <a:pt x="1" y="14"/>
                  </a:lnTo>
                  <a:lnTo>
                    <a:pt x="0" y="11"/>
                  </a:lnTo>
                  <a:lnTo>
                    <a:pt x="0" y="5"/>
                  </a:lnTo>
                  <a:lnTo>
                    <a:pt x="0" y="3"/>
                  </a:lnTo>
                  <a:lnTo>
                    <a:pt x="2" y="0"/>
                  </a:lnTo>
                  <a:lnTo>
                    <a:pt x="14" y="5"/>
                  </a:lnTo>
                  <a:lnTo>
                    <a:pt x="14" y="8"/>
                  </a:lnTo>
                  <a:lnTo>
                    <a:pt x="11" y="12"/>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44" name="Freeform 136"/>
            <p:cNvSpPr>
              <a:spLocks/>
            </p:cNvSpPr>
            <p:nvPr/>
          </p:nvSpPr>
          <p:spPr bwMode="auto">
            <a:xfrm>
              <a:off x="2606" y="3120"/>
              <a:ext cx="15" cy="17"/>
            </a:xfrm>
            <a:custGeom>
              <a:avLst/>
              <a:gdLst>
                <a:gd name="T0" fmla="*/ 14 w 15"/>
                <a:gd name="T1" fmla="*/ 14 h 17"/>
                <a:gd name="T2" fmla="*/ 10 w 15"/>
                <a:gd name="T3" fmla="*/ 16 h 17"/>
                <a:gd name="T4" fmla="*/ 4 w 15"/>
                <a:gd name="T5" fmla="*/ 16 h 17"/>
                <a:gd name="T6" fmla="*/ 0 w 15"/>
                <a:gd name="T7" fmla="*/ 14 h 17"/>
                <a:gd name="T8" fmla="*/ 2 w 15"/>
                <a:gd name="T9" fmla="*/ 11 h 17"/>
                <a:gd name="T10" fmla="*/ 2 w 15"/>
                <a:gd name="T11" fmla="*/ 6 h 17"/>
                <a:gd name="T12" fmla="*/ 0 w 15"/>
                <a:gd name="T13" fmla="*/ 5 h 17"/>
                <a:gd name="T14" fmla="*/ 6 w 15"/>
                <a:gd name="T15" fmla="*/ 0 h 17"/>
                <a:gd name="T16" fmla="*/ 11 w 15"/>
                <a:gd name="T17" fmla="*/ 3 h 17"/>
                <a:gd name="T18" fmla="*/ 14 w 15"/>
                <a:gd name="T19" fmla="*/ 5 h 17"/>
                <a:gd name="T20" fmla="*/ 14 w 15"/>
                <a:gd name="T21" fmla="*/ 14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14" y="14"/>
                  </a:moveTo>
                  <a:lnTo>
                    <a:pt x="10" y="16"/>
                  </a:lnTo>
                  <a:lnTo>
                    <a:pt x="4" y="16"/>
                  </a:lnTo>
                  <a:lnTo>
                    <a:pt x="0" y="14"/>
                  </a:lnTo>
                  <a:lnTo>
                    <a:pt x="2" y="11"/>
                  </a:lnTo>
                  <a:lnTo>
                    <a:pt x="2" y="6"/>
                  </a:lnTo>
                  <a:lnTo>
                    <a:pt x="0" y="5"/>
                  </a:lnTo>
                  <a:lnTo>
                    <a:pt x="6" y="0"/>
                  </a:lnTo>
                  <a:lnTo>
                    <a:pt x="11" y="3"/>
                  </a:lnTo>
                  <a:lnTo>
                    <a:pt x="14" y="5"/>
                  </a:lnTo>
                  <a:lnTo>
                    <a:pt x="14" y="14"/>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45" name="Freeform 137"/>
            <p:cNvSpPr>
              <a:spLocks/>
            </p:cNvSpPr>
            <p:nvPr/>
          </p:nvSpPr>
          <p:spPr bwMode="auto">
            <a:xfrm>
              <a:off x="2539" y="3041"/>
              <a:ext cx="22" cy="56"/>
            </a:xfrm>
            <a:custGeom>
              <a:avLst/>
              <a:gdLst>
                <a:gd name="T0" fmla="*/ 19 w 22"/>
                <a:gd name="T1" fmla="*/ 7 h 56"/>
                <a:gd name="T2" fmla="*/ 21 w 22"/>
                <a:gd name="T3" fmla="*/ 3 h 56"/>
                <a:gd name="T4" fmla="*/ 18 w 22"/>
                <a:gd name="T5" fmla="*/ 4 h 56"/>
                <a:gd name="T6" fmla="*/ 9 w 22"/>
                <a:gd name="T7" fmla="*/ 1 h 56"/>
                <a:gd name="T8" fmla="*/ 8 w 22"/>
                <a:gd name="T9" fmla="*/ 0 h 56"/>
                <a:gd name="T10" fmla="*/ 8 w 22"/>
                <a:gd name="T11" fmla="*/ 3 h 56"/>
                <a:gd name="T12" fmla="*/ 1 w 22"/>
                <a:gd name="T13" fmla="*/ 49 h 56"/>
                <a:gd name="T14" fmla="*/ 0 w 22"/>
                <a:gd name="T15" fmla="*/ 53 h 56"/>
                <a:gd name="T16" fmla="*/ 2 w 22"/>
                <a:gd name="T17" fmla="*/ 53 h 56"/>
                <a:gd name="T18" fmla="*/ 11 w 22"/>
                <a:gd name="T19" fmla="*/ 54 h 56"/>
                <a:gd name="T20" fmla="*/ 13 w 22"/>
                <a:gd name="T21" fmla="*/ 55 h 56"/>
                <a:gd name="T22" fmla="*/ 13 w 22"/>
                <a:gd name="T23" fmla="*/ 52 h 56"/>
                <a:gd name="T24" fmla="*/ 19 w 22"/>
                <a:gd name="T25" fmla="*/ 7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 h="56">
                  <a:moveTo>
                    <a:pt x="19" y="7"/>
                  </a:moveTo>
                  <a:lnTo>
                    <a:pt x="21" y="3"/>
                  </a:lnTo>
                  <a:lnTo>
                    <a:pt x="18" y="4"/>
                  </a:lnTo>
                  <a:lnTo>
                    <a:pt x="9" y="1"/>
                  </a:lnTo>
                  <a:lnTo>
                    <a:pt x="8" y="0"/>
                  </a:lnTo>
                  <a:lnTo>
                    <a:pt x="8" y="3"/>
                  </a:lnTo>
                  <a:lnTo>
                    <a:pt x="1" y="49"/>
                  </a:lnTo>
                  <a:lnTo>
                    <a:pt x="0" y="53"/>
                  </a:lnTo>
                  <a:lnTo>
                    <a:pt x="2" y="53"/>
                  </a:lnTo>
                  <a:lnTo>
                    <a:pt x="11" y="54"/>
                  </a:lnTo>
                  <a:lnTo>
                    <a:pt x="13" y="55"/>
                  </a:lnTo>
                  <a:lnTo>
                    <a:pt x="13" y="52"/>
                  </a:lnTo>
                  <a:lnTo>
                    <a:pt x="19" y="7"/>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46" name="Freeform 138"/>
            <p:cNvSpPr>
              <a:spLocks/>
            </p:cNvSpPr>
            <p:nvPr/>
          </p:nvSpPr>
          <p:spPr bwMode="auto">
            <a:xfrm>
              <a:off x="2630" y="3059"/>
              <a:ext cx="22" cy="54"/>
            </a:xfrm>
            <a:custGeom>
              <a:avLst/>
              <a:gdLst>
                <a:gd name="T0" fmla="*/ 21 w 22"/>
                <a:gd name="T1" fmla="*/ 5 h 54"/>
                <a:gd name="T2" fmla="*/ 20 w 22"/>
                <a:gd name="T3" fmla="*/ 2 h 54"/>
                <a:gd name="T4" fmla="*/ 18 w 22"/>
                <a:gd name="T5" fmla="*/ 3 h 54"/>
                <a:gd name="T6" fmla="*/ 10 w 22"/>
                <a:gd name="T7" fmla="*/ 0 h 54"/>
                <a:gd name="T8" fmla="*/ 8 w 22"/>
                <a:gd name="T9" fmla="*/ 0 h 54"/>
                <a:gd name="T10" fmla="*/ 6 w 22"/>
                <a:gd name="T11" fmla="*/ 3 h 54"/>
                <a:gd name="T12" fmla="*/ 0 w 22"/>
                <a:gd name="T13" fmla="*/ 49 h 54"/>
                <a:gd name="T14" fmla="*/ 3 w 22"/>
                <a:gd name="T15" fmla="*/ 51 h 54"/>
                <a:gd name="T16" fmla="*/ 4 w 22"/>
                <a:gd name="T17" fmla="*/ 51 h 54"/>
                <a:gd name="T18" fmla="*/ 13 w 22"/>
                <a:gd name="T19" fmla="*/ 53 h 54"/>
                <a:gd name="T20" fmla="*/ 14 w 22"/>
                <a:gd name="T21" fmla="*/ 53 h 54"/>
                <a:gd name="T22" fmla="*/ 15 w 22"/>
                <a:gd name="T23" fmla="*/ 52 h 54"/>
                <a:gd name="T24" fmla="*/ 21 w 22"/>
                <a:gd name="T25" fmla="*/ 5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 h="54">
                  <a:moveTo>
                    <a:pt x="21" y="5"/>
                  </a:moveTo>
                  <a:lnTo>
                    <a:pt x="20" y="2"/>
                  </a:lnTo>
                  <a:lnTo>
                    <a:pt x="18" y="3"/>
                  </a:lnTo>
                  <a:lnTo>
                    <a:pt x="10" y="0"/>
                  </a:lnTo>
                  <a:lnTo>
                    <a:pt x="8" y="0"/>
                  </a:lnTo>
                  <a:lnTo>
                    <a:pt x="6" y="3"/>
                  </a:lnTo>
                  <a:lnTo>
                    <a:pt x="0" y="49"/>
                  </a:lnTo>
                  <a:lnTo>
                    <a:pt x="3" y="51"/>
                  </a:lnTo>
                  <a:lnTo>
                    <a:pt x="4" y="51"/>
                  </a:lnTo>
                  <a:lnTo>
                    <a:pt x="13" y="53"/>
                  </a:lnTo>
                  <a:lnTo>
                    <a:pt x="14" y="53"/>
                  </a:lnTo>
                  <a:lnTo>
                    <a:pt x="15" y="52"/>
                  </a:lnTo>
                  <a:lnTo>
                    <a:pt x="21" y="5"/>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47" name="Freeform 139"/>
            <p:cNvSpPr>
              <a:spLocks/>
            </p:cNvSpPr>
            <p:nvPr/>
          </p:nvSpPr>
          <p:spPr bwMode="auto">
            <a:xfrm>
              <a:off x="2555" y="2916"/>
              <a:ext cx="21" cy="51"/>
            </a:xfrm>
            <a:custGeom>
              <a:avLst/>
              <a:gdLst>
                <a:gd name="T0" fmla="*/ 20 w 21"/>
                <a:gd name="T1" fmla="*/ 4 h 51"/>
                <a:gd name="T2" fmla="*/ 20 w 21"/>
                <a:gd name="T3" fmla="*/ 3 h 51"/>
                <a:gd name="T4" fmla="*/ 20 w 21"/>
                <a:gd name="T5" fmla="*/ 2 h 51"/>
                <a:gd name="T6" fmla="*/ 10 w 21"/>
                <a:gd name="T7" fmla="*/ 0 h 51"/>
                <a:gd name="T8" fmla="*/ 9 w 21"/>
                <a:gd name="T9" fmla="*/ 1 h 51"/>
                <a:gd name="T10" fmla="*/ 7 w 21"/>
                <a:gd name="T11" fmla="*/ 4 h 51"/>
                <a:gd name="T12" fmla="*/ 1 w 21"/>
                <a:gd name="T13" fmla="*/ 46 h 51"/>
                <a:gd name="T14" fmla="*/ 0 w 21"/>
                <a:gd name="T15" fmla="*/ 47 h 51"/>
                <a:gd name="T16" fmla="*/ 2 w 21"/>
                <a:gd name="T17" fmla="*/ 47 h 51"/>
                <a:gd name="T18" fmla="*/ 12 w 21"/>
                <a:gd name="T19" fmla="*/ 50 h 51"/>
                <a:gd name="T20" fmla="*/ 13 w 21"/>
                <a:gd name="T21" fmla="*/ 50 h 51"/>
                <a:gd name="T22" fmla="*/ 13 w 21"/>
                <a:gd name="T23" fmla="*/ 48 h 51"/>
                <a:gd name="T24" fmla="*/ 20 w 21"/>
                <a:gd name="T25" fmla="*/ 4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 h="51">
                  <a:moveTo>
                    <a:pt x="20" y="4"/>
                  </a:moveTo>
                  <a:lnTo>
                    <a:pt x="20" y="3"/>
                  </a:lnTo>
                  <a:lnTo>
                    <a:pt x="20" y="2"/>
                  </a:lnTo>
                  <a:lnTo>
                    <a:pt x="10" y="0"/>
                  </a:lnTo>
                  <a:lnTo>
                    <a:pt x="9" y="1"/>
                  </a:lnTo>
                  <a:lnTo>
                    <a:pt x="7" y="4"/>
                  </a:lnTo>
                  <a:lnTo>
                    <a:pt x="1" y="46"/>
                  </a:lnTo>
                  <a:lnTo>
                    <a:pt x="0" y="47"/>
                  </a:lnTo>
                  <a:lnTo>
                    <a:pt x="2" y="47"/>
                  </a:lnTo>
                  <a:lnTo>
                    <a:pt x="12" y="50"/>
                  </a:lnTo>
                  <a:lnTo>
                    <a:pt x="13" y="50"/>
                  </a:lnTo>
                  <a:lnTo>
                    <a:pt x="13" y="48"/>
                  </a:lnTo>
                  <a:lnTo>
                    <a:pt x="20" y="4"/>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48" name="Freeform 140"/>
            <p:cNvSpPr>
              <a:spLocks/>
            </p:cNvSpPr>
            <p:nvPr/>
          </p:nvSpPr>
          <p:spPr bwMode="auto">
            <a:xfrm>
              <a:off x="2648" y="2931"/>
              <a:ext cx="23" cy="52"/>
            </a:xfrm>
            <a:custGeom>
              <a:avLst/>
              <a:gdLst>
                <a:gd name="T0" fmla="*/ 22 w 23"/>
                <a:gd name="T1" fmla="*/ 6 h 52"/>
                <a:gd name="T2" fmla="*/ 19 w 23"/>
                <a:gd name="T3" fmla="*/ 5 h 52"/>
                <a:gd name="T4" fmla="*/ 19 w 23"/>
                <a:gd name="T5" fmla="*/ 1 h 52"/>
                <a:gd name="T6" fmla="*/ 8 w 23"/>
                <a:gd name="T7" fmla="*/ 0 h 52"/>
                <a:gd name="T8" fmla="*/ 6 w 23"/>
                <a:gd name="T9" fmla="*/ 0 h 52"/>
                <a:gd name="T10" fmla="*/ 5 w 23"/>
                <a:gd name="T11" fmla="*/ 4 h 52"/>
                <a:gd name="T12" fmla="*/ 0 w 23"/>
                <a:gd name="T13" fmla="*/ 47 h 52"/>
                <a:gd name="T14" fmla="*/ 0 w 23"/>
                <a:gd name="T15" fmla="*/ 48 h 52"/>
                <a:gd name="T16" fmla="*/ 1 w 23"/>
                <a:gd name="T17" fmla="*/ 49 h 52"/>
                <a:gd name="T18" fmla="*/ 11 w 23"/>
                <a:gd name="T19" fmla="*/ 49 h 52"/>
                <a:gd name="T20" fmla="*/ 13 w 23"/>
                <a:gd name="T21" fmla="*/ 51 h 52"/>
                <a:gd name="T22" fmla="*/ 15 w 23"/>
                <a:gd name="T23" fmla="*/ 50 h 52"/>
                <a:gd name="T24" fmla="*/ 22 w 23"/>
                <a:gd name="T25" fmla="*/ 6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 h="52">
                  <a:moveTo>
                    <a:pt x="22" y="6"/>
                  </a:moveTo>
                  <a:lnTo>
                    <a:pt x="19" y="5"/>
                  </a:lnTo>
                  <a:lnTo>
                    <a:pt x="19" y="1"/>
                  </a:lnTo>
                  <a:lnTo>
                    <a:pt x="8" y="0"/>
                  </a:lnTo>
                  <a:lnTo>
                    <a:pt x="6" y="0"/>
                  </a:lnTo>
                  <a:lnTo>
                    <a:pt x="5" y="4"/>
                  </a:lnTo>
                  <a:lnTo>
                    <a:pt x="0" y="47"/>
                  </a:lnTo>
                  <a:lnTo>
                    <a:pt x="0" y="48"/>
                  </a:lnTo>
                  <a:lnTo>
                    <a:pt x="1" y="49"/>
                  </a:lnTo>
                  <a:lnTo>
                    <a:pt x="11" y="49"/>
                  </a:lnTo>
                  <a:lnTo>
                    <a:pt x="13" y="51"/>
                  </a:lnTo>
                  <a:lnTo>
                    <a:pt x="15" y="50"/>
                  </a:lnTo>
                  <a:lnTo>
                    <a:pt x="22" y="6"/>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49" name="Freeform 141"/>
            <p:cNvSpPr>
              <a:spLocks/>
            </p:cNvSpPr>
            <p:nvPr/>
          </p:nvSpPr>
          <p:spPr bwMode="auto">
            <a:xfrm>
              <a:off x="2546" y="2895"/>
              <a:ext cx="120" cy="232"/>
            </a:xfrm>
            <a:custGeom>
              <a:avLst/>
              <a:gdLst>
                <a:gd name="T0" fmla="*/ 74 w 120"/>
                <a:gd name="T1" fmla="*/ 1 h 232"/>
                <a:gd name="T2" fmla="*/ 63 w 120"/>
                <a:gd name="T3" fmla="*/ 1 h 232"/>
                <a:gd name="T4" fmla="*/ 52 w 120"/>
                <a:gd name="T5" fmla="*/ 0 h 232"/>
                <a:gd name="T6" fmla="*/ 46 w 120"/>
                <a:gd name="T7" fmla="*/ 2 h 232"/>
                <a:gd name="T8" fmla="*/ 42 w 120"/>
                <a:gd name="T9" fmla="*/ 3 h 232"/>
                <a:gd name="T10" fmla="*/ 35 w 120"/>
                <a:gd name="T11" fmla="*/ 3 h 232"/>
                <a:gd name="T12" fmla="*/ 30 w 120"/>
                <a:gd name="T13" fmla="*/ 4 h 232"/>
                <a:gd name="T14" fmla="*/ 28 w 120"/>
                <a:gd name="T15" fmla="*/ 9 h 232"/>
                <a:gd name="T16" fmla="*/ 27 w 120"/>
                <a:gd name="T17" fmla="*/ 13 h 232"/>
                <a:gd name="T18" fmla="*/ 25 w 120"/>
                <a:gd name="T19" fmla="*/ 17 h 232"/>
                <a:gd name="T20" fmla="*/ 22 w 120"/>
                <a:gd name="T21" fmla="*/ 25 h 232"/>
                <a:gd name="T22" fmla="*/ 21 w 120"/>
                <a:gd name="T23" fmla="*/ 34 h 232"/>
                <a:gd name="T24" fmla="*/ 18 w 120"/>
                <a:gd name="T25" fmla="*/ 46 h 232"/>
                <a:gd name="T26" fmla="*/ 18 w 120"/>
                <a:gd name="T27" fmla="*/ 58 h 232"/>
                <a:gd name="T28" fmla="*/ 15 w 120"/>
                <a:gd name="T29" fmla="*/ 69 h 232"/>
                <a:gd name="T30" fmla="*/ 17 w 120"/>
                <a:gd name="T31" fmla="*/ 73 h 232"/>
                <a:gd name="T32" fmla="*/ 18 w 120"/>
                <a:gd name="T33" fmla="*/ 77 h 232"/>
                <a:gd name="T34" fmla="*/ 18 w 120"/>
                <a:gd name="T35" fmla="*/ 80 h 232"/>
                <a:gd name="T36" fmla="*/ 11 w 120"/>
                <a:gd name="T37" fmla="*/ 138 h 232"/>
                <a:gd name="T38" fmla="*/ 10 w 120"/>
                <a:gd name="T39" fmla="*/ 141 h 232"/>
                <a:gd name="T40" fmla="*/ 6 w 120"/>
                <a:gd name="T41" fmla="*/ 146 h 232"/>
                <a:gd name="T42" fmla="*/ 5 w 120"/>
                <a:gd name="T43" fmla="*/ 155 h 232"/>
                <a:gd name="T44" fmla="*/ 3 w 120"/>
                <a:gd name="T45" fmla="*/ 169 h 232"/>
                <a:gd name="T46" fmla="*/ 1 w 120"/>
                <a:gd name="T47" fmla="*/ 182 h 232"/>
                <a:gd name="T48" fmla="*/ 0 w 120"/>
                <a:gd name="T49" fmla="*/ 192 h 232"/>
                <a:gd name="T50" fmla="*/ 1 w 120"/>
                <a:gd name="T51" fmla="*/ 200 h 232"/>
                <a:gd name="T52" fmla="*/ 2 w 120"/>
                <a:gd name="T53" fmla="*/ 202 h 232"/>
                <a:gd name="T54" fmla="*/ 0 w 120"/>
                <a:gd name="T55" fmla="*/ 208 h 232"/>
                <a:gd name="T56" fmla="*/ 2 w 120"/>
                <a:gd name="T57" fmla="*/ 215 h 232"/>
                <a:gd name="T58" fmla="*/ 5 w 120"/>
                <a:gd name="T59" fmla="*/ 217 h 232"/>
                <a:gd name="T60" fmla="*/ 79 w 120"/>
                <a:gd name="T61" fmla="*/ 231 h 232"/>
                <a:gd name="T62" fmla="*/ 83 w 120"/>
                <a:gd name="T63" fmla="*/ 228 h 232"/>
                <a:gd name="T64" fmla="*/ 87 w 120"/>
                <a:gd name="T65" fmla="*/ 224 h 232"/>
                <a:gd name="T66" fmla="*/ 88 w 120"/>
                <a:gd name="T67" fmla="*/ 219 h 232"/>
                <a:gd name="T68" fmla="*/ 90 w 120"/>
                <a:gd name="T69" fmla="*/ 214 h 232"/>
                <a:gd name="T70" fmla="*/ 90 w 120"/>
                <a:gd name="T71" fmla="*/ 211 h 232"/>
                <a:gd name="T72" fmla="*/ 94 w 120"/>
                <a:gd name="T73" fmla="*/ 209 h 232"/>
                <a:gd name="T74" fmla="*/ 95 w 120"/>
                <a:gd name="T75" fmla="*/ 197 h 232"/>
                <a:gd name="T76" fmla="*/ 95 w 120"/>
                <a:gd name="T77" fmla="*/ 185 h 232"/>
                <a:gd name="T78" fmla="*/ 98 w 120"/>
                <a:gd name="T79" fmla="*/ 172 h 232"/>
                <a:gd name="T80" fmla="*/ 99 w 120"/>
                <a:gd name="T81" fmla="*/ 162 h 232"/>
                <a:gd name="T82" fmla="*/ 99 w 120"/>
                <a:gd name="T83" fmla="*/ 154 h 232"/>
                <a:gd name="T84" fmla="*/ 97 w 120"/>
                <a:gd name="T85" fmla="*/ 151 h 232"/>
                <a:gd name="T86" fmla="*/ 106 w 120"/>
                <a:gd name="T87" fmla="*/ 94 h 232"/>
                <a:gd name="T88" fmla="*/ 109 w 120"/>
                <a:gd name="T89" fmla="*/ 93 h 232"/>
                <a:gd name="T90" fmla="*/ 109 w 120"/>
                <a:gd name="T91" fmla="*/ 93 h 232"/>
                <a:gd name="T92" fmla="*/ 109 w 120"/>
                <a:gd name="T93" fmla="*/ 87 h 232"/>
                <a:gd name="T94" fmla="*/ 112 w 120"/>
                <a:gd name="T95" fmla="*/ 86 h 232"/>
                <a:gd name="T96" fmla="*/ 114 w 120"/>
                <a:gd name="T97" fmla="*/ 75 h 232"/>
                <a:gd name="T98" fmla="*/ 115 w 120"/>
                <a:gd name="T99" fmla="*/ 62 h 232"/>
                <a:gd name="T100" fmla="*/ 116 w 120"/>
                <a:gd name="T101" fmla="*/ 50 h 232"/>
                <a:gd name="T102" fmla="*/ 119 w 120"/>
                <a:gd name="T103" fmla="*/ 39 h 232"/>
                <a:gd name="T104" fmla="*/ 117 w 120"/>
                <a:gd name="T105" fmla="*/ 32 h 232"/>
                <a:gd name="T106" fmla="*/ 116 w 120"/>
                <a:gd name="T107" fmla="*/ 27 h 232"/>
                <a:gd name="T108" fmla="*/ 116 w 120"/>
                <a:gd name="T109" fmla="*/ 25 h 232"/>
                <a:gd name="T110" fmla="*/ 116 w 120"/>
                <a:gd name="T111" fmla="*/ 18 h 232"/>
                <a:gd name="T112" fmla="*/ 111 w 120"/>
                <a:gd name="T113" fmla="*/ 16 h 232"/>
                <a:gd name="T114" fmla="*/ 102 w 120"/>
                <a:gd name="T115" fmla="*/ 14 h 232"/>
                <a:gd name="T116" fmla="*/ 101 w 120"/>
                <a:gd name="T117" fmla="*/ 11 h 232"/>
                <a:gd name="T118" fmla="*/ 95 w 120"/>
                <a:gd name="T119" fmla="*/ 8 h 232"/>
                <a:gd name="T120" fmla="*/ 85 w 120"/>
                <a:gd name="T121" fmla="*/ 5 h 232"/>
                <a:gd name="T122" fmla="*/ 74 w 120"/>
                <a:gd name="T123" fmla="*/ 1 h 2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 h="232">
                  <a:moveTo>
                    <a:pt x="74" y="1"/>
                  </a:moveTo>
                  <a:lnTo>
                    <a:pt x="63" y="1"/>
                  </a:lnTo>
                  <a:lnTo>
                    <a:pt x="52" y="0"/>
                  </a:lnTo>
                  <a:lnTo>
                    <a:pt x="46" y="2"/>
                  </a:lnTo>
                  <a:lnTo>
                    <a:pt x="42" y="3"/>
                  </a:lnTo>
                  <a:lnTo>
                    <a:pt x="35" y="3"/>
                  </a:lnTo>
                  <a:lnTo>
                    <a:pt x="30" y="4"/>
                  </a:lnTo>
                  <a:lnTo>
                    <a:pt x="28" y="9"/>
                  </a:lnTo>
                  <a:lnTo>
                    <a:pt x="27" y="13"/>
                  </a:lnTo>
                  <a:lnTo>
                    <a:pt x="25" y="17"/>
                  </a:lnTo>
                  <a:lnTo>
                    <a:pt x="22" y="25"/>
                  </a:lnTo>
                  <a:lnTo>
                    <a:pt x="21" y="34"/>
                  </a:lnTo>
                  <a:lnTo>
                    <a:pt x="18" y="46"/>
                  </a:lnTo>
                  <a:lnTo>
                    <a:pt x="18" y="58"/>
                  </a:lnTo>
                  <a:lnTo>
                    <a:pt x="15" y="69"/>
                  </a:lnTo>
                  <a:lnTo>
                    <a:pt x="17" y="73"/>
                  </a:lnTo>
                  <a:lnTo>
                    <a:pt x="18" y="77"/>
                  </a:lnTo>
                  <a:lnTo>
                    <a:pt x="18" y="80"/>
                  </a:lnTo>
                  <a:lnTo>
                    <a:pt x="11" y="138"/>
                  </a:lnTo>
                  <a:lnTo>
                    <a:pt x="10" y="141"/>
                  </a:lnTo>
                  <a:lnTo>
                    <a:pt x="6" y="146"/>
                  </a:lnTo>
                  <a:lnTo>
                    <a:pt x="5" y="155"/>
                  </a:lnTo>
                  <a:lnTo>
                    <a:pt x="3" y="169"/>
                  </a:lnTo>
                  <a:lnTo>
                    <a:pt x="1" y="182"/>
                  </a:lnTo>
                  <a:lnTo>
                    <a:pt x="0" y="192"/>
                  </a:lnTo>
                  <a:lnTo>
                    <a:pt x="1" y="200"/>
                  </a:lnTo>
                  <a:lnTo>
                    <a:pt x="2" y="202"/>
                  </a:lnTo>
                  <a:lnTo>
                    <a:pt x="0" y="208"/>
                  </a:lnTo>
                  <a:lnTo>
                    <a:pt x="2" y="215"/>
                  </a:lnTo>
                  <a:lnTo>
                    <a:pt x="5" y="217"/>
                  </a:lnTo>
                  <a:lnTo>
                    <a:pt x="79" y="231"/>
                  </a:lnTo>
                  <a:lnTo>
                    <a:pt x="83" y="228"/>
                  </a:lnTo>
                  <a:lnTo>
                    <a:pt x="87" y="224"/>
                  </a:lnTo>
                  <a:lnTo>
                    <a:pt x="88" y="219"/>
                  </a:lnTo>
                  <a:lnTo>
                    <a:pt x="90" y="214"/>
                  </a:lnTo>
                  <a:lnTo>
                    <a:pt x="90" y="211"/>
                  </a:lnTo>
                  <a:lnTo>
                    <a:pt x="94" y="209"/>
                  </a:lnTo>
                  <a:lnTo>
                    <a:pt x="95" y="197"/>
                  </a:lnTo>
                  <a:lnTo>
                    <a:pt x="95" y="185"/>
                  </a:lnTo>
                  <a:lnTo>
                    <a:pt x="98" y="172"/>
                  </a:lnTo>
                  <a:lnTo>
                    <a:pt x="99" y="162"/>
                  </a:lnTo>
                  <a:lnTo>
                    <a:pt x="99" y="154"/>
                  </a:lnTo>
                  <a:lnTo>
                    <a:pt x="97" y="151"/>
                  </a:lnTo>
                  <a:lnTo>
                    <a:pt x="106" y="94"/>
                  </a:lnTo>
                  <a:lnTo>
                    <a:pt x="109" y="93"/>
                  </a:lnTo>
                  <a:lnTo>
                    <a:pt x="109" y="87"/>
                  </a:lnTo>
                  <a:lnTo>
                    <a:pt x="112" y="86"/>
                  </a:lnTo>
                  <a:lnTo>
                    <a:pt x="114" y="75"/>
                  </a:lnTo>
                  <a:lnTo>
                    <a:pt x="115" y="62"/>
                  </a:lnTo>
                  <a:lnTo>
                    <a:pt x="116" y="50"/>
                  </a:lnTo>
                  <a:lnTo>
                    <a:pt x="119" y="39"/>
                  </a:lnTo>
                  <a:lnTo>
                    <a:pt x="117" y="32"/>
                  </a:lnTo>
                  <a:lnTo>
                    <a:pt x="116" y="27"/>
                  </a:lnTo>
                  <a:lnTo>
                    <a:pt x="116" y="25"/>
                  </a:lnTo>
                  <a:lnTo>
                    <a:pt x="116" y="18"/>
                  </a:lnTo>
                  <a:lnTo>
                    <a:pt x="111" y="16"/>
                  </a:lnTo>
                  <a:lnTo>
                    <a:pt x="102" y="14"/>
                  </a:lnTo>
                  <a:lnTo>
                    <a:pt x="101" y="11"/>
                  </a:lnTo>
                  <a:lnTo>
                    <a:pt x="95" y="8"/>
                  </a:lnTo>
                  <a:lnTo>
                    <a:pt x="85" y="5"/>
                  </a:lnTo>
                  <a:lnTo>
                    <a:pt x="74" y="1"/>
                  </a:lnTo>
                </a:path>
              </a:pathLst>
            </a:custGeom>
            <a:solidFill>
              <a:srgbClr val="FDEB62"/>
            </a:solidFill>
            <a:ln w="12700" cap="rnd">
              <a:noFill/>
              <a:round/>
              <a:headEnd/>
              <a:tailEnd/>
            </a:ln>
            <a:effectLst/>
          </p:spPr>
          <p:txBody>
            <a:bodyPr/>
            <a:lstStyle/>
            <a:p>
              <a:endParaRPr lang="en-US"/>
            </a:p>
          </p:txBody>
        </p:sp>
        <p:sp>
          <p:nvSpPr>
            <p:cNvPr id="79050" name="Freeform 142"/>
            <p:cNvSpPr>
              <a:spLocks/>
            </p:cNvSpPr>
            <p:nvPr/>
          </p:nvSpPr>
          <p:spPr bwMode="auto">
            <a:xfrm>
              <a:off x="2547" y="3113"/>
              <a:ext cx="82" cy="22"/>
            </a:xfrm>
            <a:custGeom>
              <a:avLst/>
              <a:gdLst>
                <a:gd name="T0" fmla="*/ 80 w 82"/>
                <a:gd name="T1" fmla="*/ 18 h 22"/>
                <a:gd name="T2" fmla="*/ 81 w 82"/>
                <a:gd name="T3" fmla="*/ 17 h 22"/>
                <a:gd name="T4" fmla="*/ 78 w 82"/>
                <a:gd name="T5" fmla="*/ 16 h 22"/>
                <a:gd name="T6" fmla="*/ 4 w 82"/>
                <a:gd name="T7" fmla="*/ 0 h 22"/>
                <a:gd name="T8" fmla="*/ 3 w 82"/>
                <a:gd name="T9" fmla="*/ 2 h 22"/>
                <a:gd name="T10" fmla="*/ 0 w 82"/>
                <a:gd name="T11" fmla="*/ 3 h 22"/>
                <a:gd name="T12" fmla="*/ 3 w 82"/>
                <a:gd name="T13" fmla="*/ 6 h 22"/>
                <a:gd name="T14" fmla="*/ 4 w 82"/>
                <a:gd name="T15" fmla="*/ 6 h 22"/>
                <a:gd name="T16" fmla="*/ 79 w 82"/>
                <a:gd name="T17" fmla="*/ 20 h 22"/>
                <a:gd name="T18" fmla="*/ 80 w 82"/>
                <a:gd name="T19" fmla="*/ 21 h 22"/>
                <a:gd name="T20" fmla="*/ 80 w 82"/>
                <a:gd name="T21" fmla="*/ 18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 h="22">
                  <a:moveTo>
                    <a:pt x="80" y="18"/>
                  </a:moveTo>
                  <a:lnTo>
                    <a:pt x="81" y="17"/>
                  </a:lnTo>
                  <a:lnTo>
                    <a:pt x="78" y="16"/>
                  </a:lnTo>
                  <a:lnTo>
                    <a:pt x="4" y="0"/>
                  </a:lnTo>
                  <a:lnTo>
                    <a:pt x="3" y="2"/>
                  </a:lnTo>
                  <a:lnTo>
                    <a:pt x="0" y="3"/>
                  </a:lnTo>
                  <a:lnTo>
                    <a:pt x="3" y="6"/>
                  </a:lnTo>
                  <a:lnTo>
                    <a:pt x="4" y="6"/>
                  </a:lnTo>
                  <a:lnTo>
                    <a:pt x="79" y="20"/>
                  </a:lnTo>
                  <a:lnTo>
                    <a:pt x="80" y="21"/>
                  </a:lnTo>
                  <a:lnTo>
                    <a:pt x="80" y="18"/>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051" name="Freeform 143"/>
            <p:cNvSpPr>
              <a:spLocks/>
            </p:cNvSpPr>
            <p:nvPr/>
          </p:nvSpPr>
          <p:spPr bwMode="auto">
            <a:xfrm>
              <a:off x="2563" y="2903"/>
              <a:ext cx="15" cy="56"/>
            </a:xfrm>
            <a:custGeom>
              <a:avLst/>
              <a:gdLst>
                <a:gd name="T0" fmla="*/ 14 w 15"/>
                <a:gd name="T1" fmla="*/ 0 h 56"/>
                <a:gd name="T2" fmla="*/ 0 w 15"/>
                <a:gd name="T3" fmla="*/ 55 h 56"/>
                <a:gd name="T4" fmla="*/ 14 w 15"/>
                <a:gd name="T5" fmla="*/ 0 h 56"/>
                <a:gd name="T6" fmla="*/ 0 60000 65536"/>
                <a:gd name="T7" fmla="*/ 0 60000 65536"/>
                <a:gd name="T8" fmla="*/ 0 60000 65536"/>
              </a:gdLst>
              <a:ahLst/>
              <a:cxnLst>
                <a:cxn ang="T6">
                  <a:pos x="T0" y="T1"/>
                </a:cxn>
                <a:cxn ang="T7">
                  <a:pos x="T2" y="T3"/>
                </a:cxn>
                <a:cxn ang="T8">
                  <a:pos x="T4" y="T5"/>
                </a:cxn>
              </a:cxnLst>
              <a:rect l="0" t="0" r="r" b="b"/>
              <a:pathLst>
                <a:path w="15" h="56">
                  <a:moveTo>
                    <a:pt x="14" y="0"/>
                  </a:moveTo>
                  <a:lnTo>
                    <a:pt x="0" y="55"/>
                  </a:lnTo>
                  <a:lnTo>
                    <a:pt x="14" y="0"/>
                  </a:lnTo>
                </a:path>
              </a:pathLst>
            </a:custGeom>
            <a:solidFill>
              <a:srgbClr val="FFBFBF"/>
            </a:solidFill>
            <a:ln w="12700" cap="rnd">
              <a:noFill/>
              <a:round/>
              <a:headEnd/>
              <a:tailEnd/>
            </a:ln>
            <a:effectLst/>
          </p:spPr>
          <p:txBody>
            <a:bodyPr/>
            <a:lstStyle/>
            <a:p>
              <a:endParaRPr lang="en-US"/>
            </a:p>
          </p:txBody>
        </p:sp>
        <p:sp>
          <p:nvSpPr>
            <p:cNvPr id="79052" name="Freeform 144"/>
            <p:cNvSpPr>
              <a:spLocks/>
            </p:cNvSpPr>
            <p:nvPr/>
          </p:nvSpPr>
          <p:spPr bwMode="auto">
            <a:xfrm>
              <a:off x="2644" y="2918"/>
              <a:ext cx="15" cy="55"/>
            </a:xfrm>
            <a:custGeom>
              <a:avLst/>
              <a:gdLst>
                <a:gd name="T0" fmla="*/ 14 w 15"/>
                <a:gd name="T1" fmla="*/ 0 h 55"/>
                <a:gd name="T2" fmla="*/ 0 w 15"/>
                <a:gd name="T3" fmla="*/ 54 h 55"/>
                <a:gd name="T4" fmla="*/ 14 w 15"/>
                <a:gd name="T5" fmla="*/ 0 h 55"/>
                <a:gd name="T6" fmla="*/ 0 60000 65536"/>
                <a:gd name="T7" fmla="*/ 0 60000 65536"/>
                <a:gd name="T8" fmla="*/ 0 60000 65536"/>
              </a:gdLst>
              <a:ahLst/>
              <a:cxnLst>
                <a:cxn ang="T6">
                  <a:pos x="T0" y="T1"/>
                </a:cxn>
                <a:cxn ang="T7">
                  <a:pos x="T2" y="T3"/>
                </a:cxn>
                <a:cxn ang="T8">
                  <a:pos x="T4" y="T5"/>
                </a:cxn>
              </a:cxnLst>
              <a:rect l="0" t="0" r="r" b="b"/>
              <a:pathLst>
                <a:path w="15" h="55">
                  <a:moveTo>
                    <a:pt x="14" y="0"/>
                  </a:moveTo>
                  <a:lnTo>
                    <a:pt x="0" y="54"/>
                  </a:lnTo>
                  <a:lnTo>
                    <a:pt x="14" y="0"/>
                  </a:lnTo>
                </a:path>
              </a:pathLst>
            </a:custGeom>
            <a:solidFill>
              <a:srgbClr val="FFBFBF"/>
            </a:solidFill>
            <a:ln w="12700" cap="rnd">
              <a:noFill/>
              <a:round/>
              <a:headEnd/>
              <a:tailEnd/>
            </a:ln>
            <a:effectLst/>
          </p:spPr>
          <p:txBody>
            <a:bodyPr/>
            <a:lstStyle/>
            <a:p>
              <a:endParaRPr lang="en-US"/>
            </a:p>
          </p:txBody>
        </p:sp>
        <p:sp>
          <p:nvSpPr>
            <p:cNvPr id="79053" name="Freeform 145"/>
            <p:cNvSpPr>
              <a:spLocks/>
            </p:cNvSpPr>
            <p:nvPr/>
          </p:nvSpPr>
          <p:spPr bwMode="auto">
            <a:xfrm>
              <a:off x="2644" y="2918"/>
              <a:ext cx="15" cy="55"/>
            </a:xfrm>
            <a:custGeom>
              <a:avLst/>
              <a:gdLst>
                <a:gd name="T0" fmla="*/ 7 w 15"/>
                <a:gd name="T1" fmla="*/ 0 h 55"/>
                <a:gd name="T2" fmla="*/ 14 w 15"/>
                <a:gd name="T3" fmla="*/ 0 h 55"/>
                <a:gd name="T4" fmla="*/ 5 w 15"/>
                <a:gd name="T5" fmla="*/ 54 h 55"/>
                <a:gd name="T6" fmla="*/ 0 w 15"/>
                <a:gd name="T7" fmla="*/ 54 h 55"/>
                <a:gd name="T8" fmla="*/ 7 w 15"/>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5">
                  <a:moveTo>
                    <a:pt x="7" y="0"/>
                  </a:moveTo>
                  <a:lnTo>
                    <a:pt x="14" y="0"/>
                  </a:lnTo>
                  <a:lnTo>
                    <a:pt x="5" y="54"/>
                  </a:lnTo>
                  <a:lnTo>
                    <a:pt x="0" y="54"/>
                  </a:lnTo>
                  <a:lnTo>
                    <a:pt x="7" y="0"/>
                  </a:lnTo>
                </a:path>
              </a:pathLst>
            </a:custGeom>
            <a:solidFill>
              <a:srgbClr val="FF4040"/>
            </a:solidFill>
            <a:ln w="12700" cap="rnd">
              <a:noFill/>
              <a:round/>
              <a:headEnd/>
              <a:tailEnd/>
            </a:ln>
            <a:effectLst/>
          </p:spPr>
          <p:txBody>
            <a:bodyPr/>
            <a:lstStyle/>
            <a:p>
              <a:endParaRPr lang="en-US"/>
            </a:p>
          </p:txBody>
        </p:sp>
        <p:sp>
          <p:nvSpPr>
            <p:cNvPr id="79054" name="Freeform 146"/>
            <p:cNvSpPr>
              <a:spLocks/>
            </p:cNvSpPr>
            <p:nvPr/>
          </p:nvSpPr>
          <p:spPr bwMode="auto">
            <a:xfrm>
              <a:off x="2569" y="2897"/>
              <a:ext cx="32" cy="90"/>
            </a:xfrm>
            <a:custGeom>
              <a:avLst/>
              <a:gdLst>
                <a:gd name="T0" fmla="*/ 18 w 32"/>
                <a:gd name="T1" fmla="*/ 1 h 90"/>
                <a:gd name="T2" fmla="*/ 16 w 32"/>
                <a:gd name="T3" fmla="*/ 0 h 90"/>
                <a:gd name="T4" fmla="*/ 13 w 32"/>
                <a:gd name="T5" fmla="*/ 0 h 90"/>
                <a:gd name="T6" fmla="*/ 11 w 32"/>
                <a:gd name="T7" fmla="*/ 2 h 90"/>
                <a:gd name="T8" fmla="*/ 11 w 32"/>
                <a:gd name="T9" fmla="*/ 3 h 90"/>
                <a:gd name="T10" fmla="*/ 1 w 32"/>
                <a:gd name="T11" fmla="*/ 80 h 90"/>
                <a:gd name="T12" fmla="*/ 0 w 32"/>
                <a:gd name="T13" fmla="*/ 85 h 90"/>
                <a:gd name="T14" fmla="*/ 5 w 32"/>
                <a:gd name="T15" fmla="*/ 88 h 90"/>
                <a:gd name="T16" fmla="*/ 14 w 32"/>
                <a:gd name="T17" fmla="*/ 89 h 90"/>
                <a:gd name="T18" fmla="*/ 19 w 32"/>
                <a:gd name="T19" fmla="*/ 87 h 90"/>
                <a:gd name="T20" fmla="*/ 22 w 32"/>
                <a:gd name="T21" fmla="*/ 83 h 90"/>
                <a:gd name="T22" fmla="*/ 31 w 32"/>
                <a:gd name="T23" fmla="*/ 9 h 90"/>
                <a:gd name="T24" fmla="*/ 29 w 32"/>
                <a:gd name="T25" fmla="*/ 5 h 90"/>
                <a:gd name="T26" fmla="*/ 27 w 32"/>
                <a:gd name="T27" fmla="*/ 0 h 90"/>
                <a:gd name="T28" fmla="*/ 18 w 32"/>
                <a:gd name="T29" fmla="*/ 1 h 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2" h="90">
                  <a:moveTo>
                    <a:pt x="18" y="1"/>
                  </a:moveTo>
                  <a:lnTo>
                    <a:pt x="16" y="0"/>
                  </a:lnTo>
                  <a:lnTo>
                    <a:pt x="13" y="0"/>
                  </a:lnTo>
                  <a:lnTo>
                    <a:pt x="11" y="2"/>
                  </a:lnTo>
                  <a:lnTo>
                    <a:pt x="11" y="3"/>
                  </a:lnTo>
                  <a:lnTo>
                    <a:pt x="1" y="80"/>
                  </a:lnTo>
                  <a:lnTo>
                    <a:pt x="0" y="85"/>
                  </a:lnTo>
                  <a:lnTo>
                    <a:pt x="5" y="88"/>
                  </a:lnTo>
                  <a:lnTo>
                    <a:pt x="14" y="89"/>
                  </a:lnTo>
                  <a:lnTo>
                    <a:pt x="19" y="87"/>
                  </a:lnTo>
                  <a:lnTo>
                    <a:pt x="22" y="83"/>
                  </a:lnTo>
                  <a:lnTo>
                    <a:pt x="31" y="9"/>
                  </a:lnTo>
                  <a:lnTo>
                    <a:pt x="29" y="5"/>
                  </a:lnTo>
                  <a:lnTo>
                    <a:pt x="27" y="0"/>
                  </a:lnTo>
                  <a:lnTo>
                    <a:pt x="18" y="1"/>
                  </a:lnTo>
                </a:path>
              </a:pathLst>
            </a:custGeom>
            <a:solidFill>
              <a:srgbClr val="D2C351"/>
            </a:solidFill>
            <a:ln w="12700" cap="rnd">
              <a:noFill/>
              <a:round/>
              <a:headEnd/>
              <a:tailEnd/>
            </a:ln>
            <a:effectLst/>
          </p:spPr>
          <p:txBody>
            <a:bodyPr/>
            <a:lstStyle/>
            <a:p>
              <a:endParaRPr lang="en-US"/>
            </a:p>
          </p:txBody>
        </p:sp>
        <p:sp>
          <p:nvSpPr>
            <p:cNvPr id="79055" name="Freeform 147"/>
            <p:cNvSpPr>
              <a:spLocks/>
            </p:cNvSpPr>
            <p:nvPr/>
          </p:nvSpPr>
          <p:spPr bwMode="auto">
            <a:xfrm>
              <a:off x="2560" y="3034"/>
              <a:ext cx="81" cy="42"/>
            </a:xfrm>
            <a:custGeom>
              <a:avLst/>
              <a:gdLst>
                <a:gd name="T0" fmla="*/ 0 w 81"/>
                <a:gd name="T1" fmla="*/ 9 h 42"/>
                <a:gd name="T2" fmla="*/ 1 w 81"/>
                <a:gd name="T3" fmla="*/ 5 h 42"/>
                <a:gd name="T4" fmla="*/ 4 w 81"/>
                <a:gd name="T5" fmla="*/ 2 h 42"/>
                <a:gd name="T6" fmla="*/ 4 w 81"/>
                <a:gd name="T7" fmla="*/ 0 h 42"/>
                <a:gd name="T8" fmla="*/ 6 w 81"/>
                <a:gd name="T9" fmla="*/ 1 h 42"/>
                <a:gd name="T10" fmla="*/ 74 w 81"/>
                <a:gd name="T11" fmla="*/ 12 h 42"/>
                <a:gd name="T12" fmla="*/ 78 w 81"/>
                <a:gd name="T13" fmla="*/ 16 h 42"/>
                <a:gd name="T14" fmla="*/ 80 w 81"/>
                <a:gd name="T15" fmla="*/ 22 h 42"/>
                <a:gd name="T16" fmla="*/ 76 w 81"/>
                <a:gd name="T17" fmla="*/ 32 h 42"/>
                <a:gd name="T18" fmla="*/ 73 w 81"/>
                <a:gd name="T19" fmla="*/ 38 h 42"/>
                <a:gd name="T20" fmla="*/ 70 w 81"/>
                <a:gd name="T21" fmla="*/ 41 h 42"/>
                <a:gd name="T22" fmla="*/ 4 w 81"/>
                <a:gd name="T23" fmla="*/ 29 h 42"/>
                <a:gd name="T24" fmla="*/ 0 w 81"/>
                <a:gd name="T25" fmla="*/ 26 h 42"/>
                <a:gd name="T26" fmla="*/ 0 w 81"/>
                <a:gd name="T27" fmla="*/ 19 h 42"/>
                <a:gd name="T28" fmla="*/ 0 w 81"/>
                <a:gd name="T29" fmla="*/ 9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1" h="42">
                  <a:moveTo>
                    <a:pt x="0" y="9"/>
                  </a:moveTo>
                  <a:lnTo>
                    <a:pt x="1" y="5"/>
                  </a:lnTo>
                  <a:lnTo>
                    <a:pt x="4" y="2"/>
                  </a:lnTo>
                  <a:lnTo>
                    <a:pt x="4" y="0"/>
                  </a:lnTo>
                  <a:lnTo>
                    <a:pt x="6" y="1"/>
                  </a:lnTo>
                  <a:lnTo>
                    <a:pt x="74" y="12"/>
                  </a:lnTo>
                  <a:lnTo>
                    <a:pt x="78" y="16"/>
                  </a:lnTo>
                  <a:lnTo>
                    <a:pt x="80" y="22"/>
                  </a:lnTo>
                  <a:lnTo>
                    <a:pt x="76" y="32"/>
                  </a:lnTo>
                  <a:lnTo>
                    <a:pt x="73" y="38"/>
                  </a:lnTo>
                  <a:lnTo>
                    <a:pt x="70" y="41"/>
                  </a:lnTo>
                  <a:lnTo>
                    <a:pt x="4" y="29"/>
                  </a:lnTo>
                  <a:lnTo>
                    <a:pt x="0" y="26"/>
                  </a:lnTo>
                  <a:lnTo>
                    <a:pt x="0" y="19"/>
                  </a:lnTo>
                  <a:lnTo>
                    <a:pt x="0" y="9"/>
                  </a:lnTo>
                </a:path>
              </a:pathLst>
            </a:custGeom>
            <a:solidFill>
              <a:schemeClr val="accent1"/>
            </a:solidFill>
            <a:ln w="12700" cap="rnd" cmpd="sng">
              <a:solidFill>
                <a:srgbClr val="9F943D"/>
              </a:solidFill>
              <a:prstDash val="solid"/>
              <a:round/>
              <a:headEnd type="none" w="med" len="med"/>
              <a:tailEnd type="none" w="med" len="med"/>
            </a:ln>
            <a:effectLst/>
          </p:spPr>
          <p:txBody>
            <a:bodyPr/>
            <a:lstStyle/>
            <a:p>
              <a:endParaRPr lang="en-US"/>
            </a:p>
          </p:txBody>
        </p:sp>
        <p:sp>
          <p:nvSpPr>
            <p:cNvPr id="79056" name="Freeform 148"/>
            <p:cNvSpPr>
              <a:spLocks/>
            </p:cNvSpPr>
            <p:nvPr/>
          </p:nvSpPr>
          <p:spPr bwMode="auto">
            <a:xfrm>
              <a:off x="2627" y="2907"/>
              <a:ext cx="29" cy="88"/>
            </a:xfrm>
            <a:custGeom>
              <a:avLst/>
              <a:gdLst>
                <a:gd name="T0" fmla="*/ 17 w 29"/>
                <a:gd name="T1" fmla="*/ 2 h 88"/>
                <a:gd name="T2" fmla="*/ 16 w 29"/>
                <a:gd name="T3" fmla="*/ 1 h 88"/>
                <a:gd name="T4" fmla="*/ 13 w 29"/>
                <a:gd name="T5" fmla="*/ 0 h 88"/>
                <a:gd name="T6" fmla="*/ 11 w 29"/>
                <a:gd name="T7" fmla="*/ 3 h 88"/>
                <a:gd name="T8" fmla="*/ 0 w 29"/>
                <a:gd name="T9" fmla="*/ 78 h 88"/>
                <a:gd name="T10" fmla="*/ 1 w 29"/>
                <a:gd name="T11" fmla="*/ 84 h 88"/>
                <a:gd name="T12" fmla="*/ 6 w 29"/>
                <a:gd name="T13" fmla="*/ 84 h 88"/>
                <a:gd name="T14" fmla="*/ 13 w 29"/>
                <a:gd name="T15" fmla="*/ 87 h 88"/>
                <a:gd name="T16" fmla="*/ 17 w 29"/>
                <a:gd name="T17" fmla="*/ 84 h 88"/>
                <a:gd name="T18" fmla="*/ 19 w 29"/>
                <a:gd name="T19" fmla="*/ 80 h 88"/>
                <a:gd name="T20" fmla="*/ 28 w 29"/>
                <a:gd name="T21" fmla="*/ 9 h 88"/>
                <a:gd name="T22" fmla="*/ 27 w 29"/>
                <a:gd name="T23" fmla="*/ 4 h 88"/>
                <a:gd name="T24" fmla="*/ 25 w 29"/>
                <a:gd name="T25" fmla="*/ 1 h 88"/>
                <a:gd name="T26" fmla="*/ 17 w 29"/>
                <a:gd name="T27" fmla="*/ 2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 h="88">
                  <a:moveTo>
                    <a:pt x="17" y="2"/>
                  </a:moveTo>
                  <a:lnTo>
                    <a:pt x="16" y="1"/>
                  </a:lnTo>
                  <a:lnTo>
                    <a:pt x="13" y="0"/>
                  </a:lnTo>
                  <a:lnTo>
                    <a:pt x="11" y="3"/>
                  </a:lnTo>
                  <a:lnTo>
                    <a:pt x="0" y="78"/>
                  </a:lnTo>
                  <a:lnTo>
                    <a:pt x="1" y="84"/>
                  </a:lnTo>
                  <a:lnTo>
                    <a:pt x="6" y="84"/>
                  </a:lnTo>
                  <a:lnTo>
                    <a:pt x="13" y="87"/>
                  </a:lnTo>
                  <a:lnTo>
                    <a:pt x="17" y="84"/>
                  </a:lnTo>
                  <a:lnTo>
                    <a:pt x="19" y="80"/>
                  </a:lnTo>
                  <a:lnTo>
                    <a:pt x="28" y="9"/>
                  </a:lnTo>
                  <a:lnTo>
                    <a:pt x="27" y="4"/>
                  </a:lnTo>
                  <a:lnTo>
                    <a:pt x="25" y="1"/>
                  </a:lnTo>
                  <a:lnTo>
                    <a:pt x="17" y="2"/>
                  </a:lnTo>
                </a:path>
              </a:pathLst>
            </a:custGeom>
            <a:solidFill>
              <a:srgbClr val="D2C351"/>
            </a:solidFill>
            <a:ln w="12700" cap="rnd">
              <a:noFill/>
              <a:round/>
              <a:headEnd/>
              <a:tailEnd/>
            </a:ln>
            <a:effectLst/>
          </p:spPr>
          <p:txBody>
            <a:bodyPr/>
            <a:lstStyle/>
            <a:p>
              <a:endParaRPr lang="en-US"/>
            </a:p>
          </p:txBody>
        </p:sp>
        <p:sp>
          <p:nvSpPr>
            <p:cNvPr id="79057" name="Freeform 149"/>
            <p:cNvSpPr>
              <a:spLocks/>
            </p:cNvSpPr>
            <p:nvPr/>
          </p:nvSpPr>
          <p:spPr bwMode="auto">
            <a:xfrm>
              <a:off x="2567" y="2963"/>
              <a:ext cx="80" cy="39"/>
            </a:xfrm>
            <a:custGeom>
              <a:avLst/>
              <a:gdLst>
                <a:gd name="T0" fmla="*/ 1 w 80"/>
                <a:gd name="T1" fmla="*/ 17 h 39"/>
                <a:gd name="T2" fmla="*/ 1 w 80"/>
                <a:gd name="T3" fmla="*/ 20 h 39"/>
                <a:gd name="T4" fmla="*/ 1 w 80"/>
                <a:gd name="T5" fmla="*/ 23 h 39"/>
                <a:gd name="T6" fmla="*/ 2 w 80"/>
                <a:gd name="T7" fmla="*/ 26 h 39"/>
                <a:gd name="T8" fmla="*/ 3 w 80"/>
                <a:gd name="T9" fmla="*/ 27 h 39"/>
                <a:gd name="T10" fmla="*/ 73 w 80"/>
                <a:gd name="T11" fmla="*/ 38 h 39"/>
                <a:gd name="T12" fmla="*/ 77 w 80"/>
                <a:gd name="T13" fmla="*/ 38 h 39"/>
                <a:gd name="T14" fmla="*/ 77 w 80"/>
                <a:gd name="T15" fmla="*/ 31 h 39"/>
                <a:gd name="T16" fmla="*/ 79 w 80"/>
                <a:gd name="T17" fmla="*/ 20 h 39"/>
                <a:gd name="T18" fmla="*/ 79 w 80"/>
                <a:gd name="T19" fmla="*/ 17 h 39"/>
                <a:gd name="T20" fmla="*/ 75 w 80"/>
                <a:gd name="T21" fmla="*/ 10 h 39"/>
                <a:gd name="T22" fmla="*/ 9 w 80"/>
                <a:gd name="T23" fmla="*/ 0 h 39"/>
                <a:gd name="T24" fmla="*/ 3 w 80"/>
                <a:gd name="T25" fmla="*/ 2 h 39"/>
                <a:gd name="T26" fmla="*/ 0 w 80"/>
                <a:gd name="T27" fmla="*/ 7 h 39"/>
                <a:gd name="T28" fmla="*/ 1 w 80"/>
                <a:gd name="T29" fmla="*/ 17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39">
                  <a:moveTo>
                    <a:pt x="1" y="17"/>
                  </a:moveTo>
                  <a:lnTo>
                    <a:pt x="1" y="20"/>
                  </a:lnTo>
                  <a:lnTo>
                    <a:pt x="1" y="23"/>
                  </a:lnTo>
                  <a:lnTo>
                    <a:pt x="2" y="26"/>
                  </a:lnTo>
                  <a:lnTo>
                    <a:pt x="3" y="27"/>
                  </a:lnTo>
                  <a:lnTo>
                    <a:pt x="73" y="38"/>
                  </a:lnTo>
                  <a:lnTo>
                    <a:pt x="77" y="38"/>
                  </a:lnTo>
                  <a:lnTo>
                    <a:pt x="77" y="31"/>
                  </a:lnTo>
                  <a:lnTo>
                    <a:pt x="79" y="20"/>
                  </a:lnTo>
                  <a:lnTo>
                    <a:pt x="79" y="17"/>
                  </a:lnTo>
                  <a:lnTo>
                    <a:pt x="75" y="10"/>
                  </a:lnTo>
                  <a:lnTo>
                    <a:pt x="9" y="0"/>
                  </a:lnTo>
                  <a:lnTo>
                    <a:pt x="3" y="2"/>
                  </a:lnTo>
                  <a:lnTo>
                    <a:pt x="0" y="7"/>
                  </a:lnTo>
                  <a:lnTo>
                    <a:pt x="1" y="17"/>
                  </a:lnTo>
                </a:path>
              </a:pathLst>
            </a:custGeom>
            <a:solidFill>
              <a:schemeClr val="accent1"/>
            </a:solidFill>
            <a:ln w="12700" cap="rnd" cmpd="sng">
              <a:solidFill>
                <a:srgbClr val="9F943D"/>
              </a:solidFill>
              <a:prstDash val="solid"/>
              <a:round/>
              <a:headEnd type="none" w="med" len="med"/>
              <a:tailEnd type="none" w="med" len="med"/>
            </a:ln>
            <a:effectLst/>
          </p:spPr>
          <p:txBody>
            <a:bodyPr/>
            <a:lstStyle/>
            <a:p>
              <a:endParaRPr lang="en-US"/>
            </a:p>
          </p:txBody>
        </p:sp>
        <p:sp>
          <p:nvSpPr>
            <p:cNvPr id="79058" name="Freeform 150"/>
            <p:cNvSpPr>
              <a:spLocks/>
            </p:cNvSpPr>
            <p:nvPr/>
          </p:nvSpPr>
          <p:spPr bwMode="auto">
            <a:xfrm>
              <a:off x="2579" y="2903"/>
              <a:ext cx="15" cy="56"/>
            </a:xfrm>
            <a:custGeom>
              <a:avLst/>
              <a:gdLst>
                <a:gd name="T0" fmla="*/ 14 w 15"/>
                <a:gd name="T1" fmla="*/ 2 h 56"/>
                <a:gd name="T2" fmla="*/ 7 w 15"/>
                <a:gd name="T3" fmla="*/ 0 h 56"/>
                <a:gd name="T4" fmla="*/ 0 w 15"/>
                <a:gd name="T5" fmla="*/ 55 h 56"/>
                <a:gd name="T6" fmla="*/ 5 w 15"/>
                <a:gd name="T7" fmla="*/ 55 h 56"/>
                <a:gd name="T8" fmla="*/ 14 w 15"/>
                <a:gd name="T9" fmla="*/ 2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6">
                  <a:moveTo>
                    <a:pt x="14" y="2"/>
                  </a:moveTo>
                  <a:lnTo>
                    <a:pt x="7" y="0"/>
                  </a:lnTo>
                  <a:lnTo>
                    <a:pt x="0" y="55"/>
                  </a:lnTo>
                  <a:lnTo>
                    <a:pt x="5" y="55"/>
                  </a:lnTo>
                  <a:lnTo>
                    <a:pt x="14" y="2"/>
                  </a:lnTo>
                </a:path>
              </a:pathLst>
            </a:custGeom>
            <a:solidFill>
              <a:srgbClr val="9F943D"/>
            </a:solidFill>
            <a:ln w="12700" cap="rnd">
              <a:noFill/>
              <a:round/>
              <a:headEnd/>
              <a:tailEnd/>
            </a:ln>
            <a:effectLst/>
          </p:spPr>
          <p:txBody>
            <a:bodyPr/>
            <a:lstStyle/>
            <a:p>
              <a:endParaRPr lang="en-US"/>
            </a:p>
          </p:txBody>
        </p:sp>
        <p:sp>
          <p:nvSpPr>
            <p:cNvPr id="79059" name="Freeform 151"/>
            <p:cNvSpPr>
              <a:spLocks/>
            </p:cNvSpPr>
            <p:nvPr/>
          </p:nvSpPr>
          <p:spPr bwMode="auto">
            <a:xfrm>
              <a:off x="2638" y="2912"/>
              <a:ext cx="15" cy="57"/>
            </a:xfrm>
            <a:custGeom>
              <a:avLst/>
              <a:gdLst>
                <a:gd name="T0" fmla="*/ 14 w 15"/>
                <a:gd name="T1" fmla="*/ 1 h 57"/>
                <a:gd name="T2" fmla="*/ 8 w 15"/>
                <a:gd name="T3" fmla="*/ 0 h 57"/>
                <a:gd name="T4" fmla="*/ 0 w 15"/>
                <a:gd name="T5" fmla="*/ 55 h 57"/>
                <a:gd name="T6" fmla="*/ 6 w 15"/>
                <a:gd name="T7" fmla="*/ 56 h 57"/>
                <a:gd name="T8" fmla="*/ 14 w 15"/>
                <a:gd name="T9" fmla="*/ 1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7">
                  <a:moveTo>
                    <a:pt x="14" y="1"/>
                  </a:moveTo>
                  <a:lnTo>
                    <a:pt x="8" y="0"/>
                  </a:lnTo>
                  <a:lnTo>
                    <a:pt x="0" y="55"/>
                  </a:lnTo>
                  <a:lnTo>
                    <a:pt x="6" y="56"/>
                  </a:lnTo>
                  <a:lnTo>
                    <a:pt x="14" y="1"/>
                  </a:lnTo>
                </a:path>
              </a:pathLst>
            </a:custGeom>
            <a:solidFill>
              <a:srgbClr val="9F943D"/>
            </a:solidFill>
            <a:ln w="12700" cap="rnd">
              <a:noFill/>
              <a:round/>
              <a:headEnd/>
              <a:tailEnd/>
            </a:ln>
            <a:effectLst/>
          </p:spPr>
          <p:txBody>
            <a:bodyPr/>
            <a:lstStyle/>
            <a:p>
              <a:endParaRPr lang="en-US"/>
            </a:p>
          </p:txBody>
        </p:sp>
      </p:grpSp>
      <p:sp>
        <p:nvSpPr>
          <p:cNvPr id="78870" name="Line 152"/>
          <p:cNvSpPr>
            <a:spLocks noChangeShapeType="1"/>
          </p:cNvSpPr>
          <p:nvPr/>
        </p:nvSpPr>
        <p:spPr bwMode="auto">
          <a:xfrm>
            <a:off x="584200" y="1709738"/>
            <a:ext cx="0" cy="812800"/>
          </a:xfrm>
          <a:prstGeom prst="line">
            <a:avLst/>
          </a:prstGeom>
          <a:noFill/>
          <a:ln w="25400">
            <a:solidFill>
              <a:schemeClr val="tx1"/>
            </a:solidFill>
            <a:round/>
            <a:headEnd/>
            <a:tailEnd/>
          </a:ln>
          <a:effectLst/>
        </p:spPr>
        <p:txBody>
          <a:bodyPr wrap="none" anchor="ctr"/>
          <a:lstStyle/>
          <a:p>
            <a:endParaRPr lang="en-US"/>
          </a:p>
        </p:txBody>
      </p:sp>
      <p:grpSp>
        <p:nvGrpSpPr>
          <p:cNvPr id="12" name="Group 153"/>
          <p:cNvGrpSpPr>
            <a:grpSpLocks/>
          </p:cNvGrpSpPr>
          <p:nvPr/>
        </p:nvGrpSpPr>
        <p:grpSpPr bwMode="auto">
          <a:xfrm>
            <a:off x="2379663" y="2052638"/>
            <a:ext cx="425450" cy="228600"/>
            <a:chOff x="1998" y="2529"/>
            <a:chExt cx="238" cy="128"/>
          </a:xfrm>
        </p:grpSpPr>
        <p:sp>
          <p:nvSpPr>
            <p:cNvPr id="79020" name="Freeform 154"/>
            <p:cNvSpPr>
              <a:spLocks/>
            </p:cNvSpPr>
            <p:nvPr/>
          </p:nvSpPr>
          <p:spPr bwMode="auto">
            <a:xfrm>
              <a:off x="1998" y="2565"/>
              <a:ext cx="15" cy="17"/>
            </a:xfrm>
            <a:custGeom>
              <a:avLst/>
              <a:gdLst>
                <a:gd name="T0" fmla="*/ 4 w 15"/>
                <a:gd name="T1" fmla="*/ 16 h 17"/>
                <a:gd name="T2" fmla="*/ 2 w 15"/>
                <a:gd name="T3" fmla="*/ 16 h 17"/>
                <a:gd name="T4" fmla="*/ 0 w 15"/>
                <a:gd name="T5" fmla="*/ 5 h 17"/>
                <a:gd name="T6" fmla="*/ 2 w 15"/>
                <a:gd name="T7" fmla="*/ 0 h 17"/>
                <a:gd name="T8" fmla="*/ 4 w 15"/>
                <a:gd name="T9" fmla="*/ 0 h 17"/>
                <a:gd name="T10" fmla="*/ 9 w 15"/>
                <a:gd name="T11" fmla="*/ 0 h 17"/>
                <a:gd name="T12" fmla="*/ 11 w 15"/>
                <a:gd name="T13" fmla="*/ 0 h 17"/>
                <a:gd name="T14" fmla="*/ 14 w 15"/>
                <a:gd name="T15" fmla="*/ 5 h 17"/>
                <a:gd name="T16" fmla="*/ 11 w 15"/>
                <a:gd name="T17" fmla="*/ 16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6"/>
                  </a:lnTo>
                  <a:lnTo>
                    <a:pt x="0" y="5"/>
                  </a:lnTo>
                  <a:lnTo>
                    <a:pt x="2" y="0"/>
                  </a:lnTo>
                  <a:lnTo>
                    <a:pt x="4" y="0"/>
                  </a:lnTo>
                  <a:lnTo>
                    <a:pt x="9" y="0"/>
                  </a:lnTo>
                  <a:lnTo>
                    <a:pt x="11" y="0"/>
                  </a:lnTo>
                  <a:lnTo>
                    <a:pt x="14" y="5"/>
                  </a:lnTo>
                  <a:lnTo>
                    <a:pt x="11" y="16"/>
                  </a:lnTo>
                  <a:lnTo>
                    <a:pt x="9" y="16"/>
                  </a:lnTo>
                  <a:lnTo>
                    <a:pt x="4" y="16"/>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21" name="Freeform 155"/>
            <p:cNvSpPr>
              <a:spLocks/>
            </p:cNvSpPr>
            <p:nvPr/>
          </p:nvSpPr>
          <p:spPr bwMode="auto">
            <a:xfrm>
              <a:off x="1998" y="2618"/>
              <a:ext cx="15" cy="17"/>
            </a:xfrm>
            <a:custGeom>
              <a:avLst/>
              <a:gdLst>
                <a:gd name="T0" fmla="*/ 4 w 15"/>
                <a:gd name="T1" fmla="*/ 16 h 17"/>
                <a:gd name="T2" fmla="*/ 2 w 15"/>
                <a:gd name="T3" fmla="*/ 12 h 17"/>
                <a:gd name="T4" fmla="*/ 0 w 15"/>
                <a:gd name="T5" fmla="*/ 8 h 17"/>
                <a:gd name="T6" fmla="*/ 2 w 15"/>
                <a:gd name="T7" fmla="*/ 0 h 17"/>
                <a:gd name="T8" fmla="*/ 4 w 15"/>
                <a:gd name="T9" fmla="*/ 0 h 17"/>
                <a:gd name="T10" fmla="*/ 9 w 15"/>
                <a:gd name="T11" fmla="*/ 0 h 17"/>
                <a:gd name="T12" fmla="*/ 11 w 15"/>
                <a:gd name="T13" fmla="*/ 0 h 17"/>
                <a:gd name="T14" fmla="*/ 14 w 15"/>
                <a:gd name="T15" fmla="*/ 8 h 17"/>
                <a:gd name="T16" fmla="*/ 11 w 15"/>
                <a:gd name="T17" fmla="*/ 12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2"/>
                  </a:lnTo>
                  <a:lnTo>
                    <a:pt x="0" y="8"/>
                  </a:lnTo>
                  <a:lnTo>
                    <a:pt x="2" y="0"/>
                  </a:lnTo>
                  <a:lnTo>
                    <a:pt x="4" y="0"/>
                  </a:lnTo>
                  <a:lnTo>
                    <a:pt x="9" y="0"/>
                  </a:lnTo>
                  <a:lnTo>
                    <a:pt x="11" y="0"/>
                  </a:lnTo>
                  <a:lnTo>
                    <a:pt x="14" y="8"/>
                  </a:lnTo>
                  <a:lnTo>
                    <a:pt x="11" y="12"/>
                  </a:lnTo>
                  <a:lnTo>
                    <a:pt x="9" y="16"/>
                  </a:lnTo>
                  <a:lnTo>
                    <a:pt x="4" y="16"/>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22" name="Freeform 156"/>
            <p:cNvSpPr>
              <a:spLocks/>
            </p:cNvSpPr>
            <p:nvPr/>
          </p:nvSpPr>
          <p:spPr bwMode="auto">
            <a:xfrm>
              <a:off x="2221" y="2615"/>
              <a:ext cx="15" cy="17"/>
            </a:xfrm>
            <a:custGeom>
              <a:avLst/>
              <a:gdLst>
                <a:gd name="T0" fmla="*/ 4 w 15"/>
                <a:gd name="T1" fmla="*/ 16 h 17"/>
                <a:gd name="T2" fmla="*/ 2 w 15"/>
                <a:gd name="T3" fmla="*/ 11 h 17"/>
                <a:gd name="T4" fmla="*/ 0 w 15"/>
                <a:gd name="T5" fmla="*/ 9 h 17"/>
                <a:gd name="T6" fmla="*/ 2 w 15"/>
                <a:gd name="T7" fmla="*/ 4 h 17"/>
                <a:gd name="T8" fmla="*/ 4 w 15"/>
                <a:gd name="T9" fmla="*/ 0 h 17"/>
                <a:gd name="T10" fmla="*/ 9 w 15"/>
                <a:gd name="T11" fmla="*/ 0 h 17"/>
                <a:gd name="T12" fmla="*/ 11 w 15"/>
                <a:gd name="T13" fmla="*/ 4 h 17"/>
                <a:gd name="T14" fmla="*/ 14 w 15"/>
                <a:gd name="T15" fmla="*/ 9 h 17"/>
                <a:gd name="T16" fmla="*/ 11 w 15"/>
                <a:gd name="T17" fmla="*/ 11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1"/>
                  </a:lnTo>
                  <a:lnTo>
                    <a:pt x="0" y="9"/>
                  </a:lnTo>
                  <a:lnTo>
                    <a:pt x="2" y="4"/>
                  </a:lnTo>
                  <a:lnTo>
                    <a:pt x="4" y="0"/>
                  </a:lnTo>
                  <a:lnTo>
                    <a:pt x="9" y="0"/>
                  </a:lnTo>
                  <a:lnTo>
                    <a:pt x="11" y="4"/>
                  </a:lnTo>
                  <a:lnTo>
                    <a:pt x="14" y="9"/>
                  </a:lnTo>
                  <a:lnTo>
                    <a:pt x="11" y="11"/>
                  </a:lnTo>
                  <a:lnTo>
                    <a:pt x="9" y="16"/>
                  </a:lnTo>
                  <a:lnTo>
                    <a:pt x="4" y="16"/>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23" name="Freeform 157"/>
            <p:cNvSpPr>
              <a:spLocks/>
            </p:cNvSpPr>
            <p:nvPr/>
          </p:nvSpPr>
          <p:spPr bwMode="auto">
            <a:xfrm>
              <a:off x="2221" y="2563"/>
              <a:ext cx="15" cy="17"/>
            </a:xfrm>
            <a:custGeom>
              <a:avLst/>
              <a:gdLst>
                <a:gd name="T0" fmla="*/ 4 w 15"/>
                <a:gd name="T1" fmla="*/ 16 h 17"/>
                <a:gd name="T2" fmla="*/ 2 w 15"/>
                <a:gd name="T3" fmla="*/ 10 h 17"/>
                <a:gd name="T4" fmla="*/ 0 w 15"/>
                <a:gd name="T5" fmla="*/ 8 h 17"/>
                <a:gd name="T6" fmla="*/ 2 w 15"/>
                <a:gd name="T7" fmla="*/ 4 h 17"/>
                <a:gd name="T8" fmla="*/ 4 w 15"/>
                <a:gd name="T9" fmla="*/ 0 h 17"/>
                <a:gd name="T10" fmla="*/ 9 w 15"/>
                <a:gd name="T11" fmla="*/ 0 h 17"/>
                <a:gd name="T12" fmla="*/ 11 w 15"/>
                <a:gd name="T13" fmla="*/ 4 h 17"/>
                <a:gd name="T14" fmla="*/ 14 w 15"/>
                <a:gd name="T15" fmla="*/ 8 h 17"/>
                <a:gd name="T16" fmla="*/ 11 w 15"/>
                <a:gd name="T17" fmla="*/ 10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0"/>
                  </a:lnTo>
                  <a:lnTo>
                    <a:pt x="0" y="8"/>
                  </a:lnTo>
                  <a:lnTo>
                    <a:pt x="2" y="4"/>
                  </a:lnTo>
                  <a:lnTo>
                    <a:pt x="4" y="0"/>
                  </a:lnTo>
                  <a:lnTo>
                    <a:pt x="9" y="0"/>
                  </a:lnTo>
                  <a:lnTo>
                    <a:pt x="11" y="4"/>
                  </a:lnTo>
                  <a:lnTo>
                    <a:pt x="14" y="8"/>
                  </a:lnTo>
                  <a:lnTo>
                    <a:pt x="11" y="10"/>
                  </a:lnTo>
                  <a:lnTo>
                    <a:pt x="9" y="16"/>
                  </a:lnTo>
                  <a:lnTo>
                    <a:pt x="4" y="16"/>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24" name="Freeform 158"/>
            <p:cNvSpPr>
              <a:spLocks/>
            </p:cNvSpPr>
            <p:nvPr/>
          </p:nvSpPr>
          <p:spPr bwMode="auto">
            <a:xfrm>
              <a:off x="2212" y="2537"/>
              <a:ext cx="19" cy="110"/>
            </a:xfrm>
            <a:custGeom>
              <a:avLst/>
              <a:gdLst>
                <a:gd name="T0" fmla="*/ 0 w 19"/>
                <a:gd name="T1" fmla="*/ 107 h 110"/>
                <a:gd name="T2" fmla="*/ 0 w 19"/>
                <a:gd name="T3" fmla="*/ 103 h 110"/>
                <a:gd name="T4" fmla="*/ 2 w 19"/>
                <a:gd name="T5" fmla="*/ 99 h 110"/>
                <a:gd name="T6" fmla="*/ 4 w 19"/>
                <a:gd name="T7" fmla="*/ 91 h 110"/>
                <a:gd name="T8" fmla="*/ 5 w 19"/>
                <a:gd name="T9" fmla="*/ 85 h 110"/>
                <a:gd name="T10" fmla="*/ 9 w 19"/>
                <a:gd name="T11" fmla="*/ 67 h 110"/>
                <a:gd name="T12" fmla="*/ 9 w 19"/>
                <a:gd name="T13" fmla="*/ 54 h 110"/>
                <a:gd name="T14" fmla="*/ 9 w 19"/>
                <a:gd name="T15" fmla="*/ 40 h 110"/>
                <a:gd name="T16" fmla="*/ 7 w 19"/>
                <a:gd name="T17" fmla="*/ 24 h 110"/>
                <a:gd name="T18" fmla="*/ 5 w 19"/>
                <a:gd name="T19" fmla="*/ 18 h 110"/>
                <a:gd name="T20" fmla="*/ 4 w 19"/>
                <a:gd name="T21" fmla="*/ 12 h 110"/>
                <a:gd name="T22" fmla="*/ 4 w 19"/>
                <a:gd name="T23" fmla="*/ 8 h 110"/>
                <a:gd name="T24" fmla="*/ 2 w 19"/>
                <a:gd name="T25" fmla="*/ 6 h 110"/>
                <a:gd name="T26" fmla="*/ 2 w 19"/>
                <a:gd name="T27" fmla="*/ 2 h 110"/>
                <a:gd name="T28" fmla="*/ 4 w 19"/>
                <a:gd name="T29" fmla="*/ 2 h 110"/>
                <a:gd name="T30" fmla="*/ 5 w 19"/>
                <a:gd name="T31" fmla="*/ 0 h 110"/>
                <a:gd name="T32" fmla="*/ 7 w 19"/>
                <a:gd name="T33" fmla="*/ 2 h 110"/>
                <a:gd name="T34" fmla="*/ 9 w 19"/>
                <a:gd name="T35" fmla="*/ 4 h 110"/>
                <a:gd name="T36" fmla="*/ 9 w 19"/>
                <a:gd name="T37" fmla="*/ 8 h 110"/>
                <a:gd name="T38" fmla="*/ 11 w 19"/>
                <a:gd name="T39" fmla="*/ 14 h 110"/>
                <a:gd name="T40" fmla="*/ 13 w 19"/>
                <a:gd name="T41" fmla="*/ 20 h 110"/>
                <a:gd name="T42" fmla="*/ 16 w 19"/>
                <a:gd name="T43" fmla="*/ 38 h 110"/>
                <a:gd name="T44" fmla="*/ 18 w 19"/>
                <a:gd name="T45" fmla="*/ 54 h 110"/>
                <a:gd name="T46" fmla="*/ 16 w 19"/>
                <a:gd name="T47" fmla="*/ 71 h 110"/>
                <a:gd name="T48" fmla="*/ 13 w 19"/>
                <a:gd name="T49" fmla="*/ 87 h 110"/>
                <a:gd name="T50" fmla="*/ 11 w 19"/>
                <a:gd name="T51" fmla="*/ 95 h 110"/>
                <a:gd name="T52" fmla="*/ 9 w 19"/>
                <a:gd name="T53" fmla="*/ 101 h 110"/>
                <a:gd name="T54" fmla="*/ 9 w 19"/>
                <a:gd name="T55" fmla="*/ 105 h 110"/>
                <a:gd name="T56" fmla="*/ 7 w 19"/>
                <a:gd name="T57" fmla="*/ 109 h 110"/>
                <a:gd name="T58" fmla="*/ 5 w 19"/>
                <a:gd name="T59" fmla="*/ 109 h 110"/>
                <a:gd name="T60" fmla="*/ 4 w 19"/>
                <a:gd name="T61" fmla="*/ 109 h 110"/>
                <a:gd name="T62" fmla="*/ 0 w 19"/>
                <a:gd name="T63" fmla="*/ 10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 h="110">
                  <a:moveTo>
                    <a:pt x="0" y="107"/>
                  </a:moveTo>
                  <a:lnTo>
                    <a:pt x="0" y="103"/>
                  </a:lnTo>
                  <a:lnTo>
                    <a:pt x="2" y="99"/>
                  </a:lnTo>
                  <a:lnTo>
                    <a:pt x="4" y="91"/>
                  </a:lnTo>
                  <a:lnTo>
                    <a:pt x="5" y="85"/>
                  </a:lnTo>
                  <a:lnTo>
                    <a:pt x="9" y="67"/>
                  </a:lnTo>
                  <a:lnTo>
                    <a:pt x="9" y="54"/>
                  </a:lnTo>
                  <a:lnTo>
                    <a:pt x="9" y="40"/>
                  </a:lnTo>
                  <a:lnTo>
                    <a:pt x="7" y="24"/>
                  </a:lnTo>
                  <a:lnTo>
                    <a:pt x="5" y="18"/>
                  </a:lnTo>
                  <a:lnTo>
                    <a:pt x="4" y="12"/>
                  </a:lnTo>
                  <a:lnTo>
                    <a:pt x="4" y="8"/>
                  </a:lnTo>
                  <a:lnTo>
                    <a:pt x="2" y="6"/>
                  </a:lnTo>
                  <a:lnTo>
                    <a:pt x="2" y="2"/>
                  </a:lnTo>
                  <a:lnTo>
                    <a:pt x="4" y="2"/>
                  </a:lnTo>
                  <a:lnTo>
                    <a:pt x="5" y="0"/>
                  </a:lnTo>
                  <a:lnTo>
                    <a:pt x="7" y="2"/>
                  </a:lnTo>
                  <a:lnTo>
                    <a:pt x="9" y="4"/>
                  </a:lnTo>
                  <a:lnTo>
                    <a:pt x="9" y="8"/>
                  </a:lnTo>
                  <a:lnTo>
                    <a:pt x="11" y="14"/>
                  </a:lnTo>
                  <a:lnTo>
                    <a:pt x="13" y="20"/>
                  </a:lnTo>
                  <a:lnTo>
                    <a:pt x="16" y="38"/>
                  </a:lnTo>
                  <a:lnTo>
                    <a:pt x="18" y="54"/>
                  </a:lnTo>
                  <a:lnTo>
                    <a:pt x="16" y="71"/>
                  </a:lnTo>
                  <a:lnTo>
                    <a:pt x="13" y="87"/>
                  </a:lnTo>
                  <a:lnTo>
                    <a:pt x="11" y="95"/>
                  </a:lnTo>
                  <a:lnTo>
                    <a:pt x="9" y="101"/>
                  </a:lnTo>
                  <a:lnTo>
                    <a:pt x="9" y="105"/>
                  </a:lnTo>
                  <a:lnTo>
                    <a:pt x="7" y="109"/>
                  </a:lnTo>
                  <a:lnTo>
                    <a:pt x="5" y="109"/>
                  </a:lnTo>
                  <a:lnTo>
                    <a:pt x="4" y="109"/>
                  </a:lnTo>
                  <a:lnTo>
                    <a:pt x="0" y="107"/>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025" name="Freeform 159"/>
            <p:cNvSpPr>
              <a:spLocks/>
            </p:cNvSpPr>
            <p:nvPr/>
          </p:nvSpPr>
          <p:spPr bwMode="auto">
            <a:xfrm>
              <a:off x="2028" y="2531"/>
              <a:ext cx="48" cy="17"/>
            </a:xfrm>
            <a:custGeom>
              <a:avLst/>
              <a:gdLst>
                <a:gd name="T0" fmla="*/ 44 w 48"/>
                <a:gd name="T1" fmla="*/ 16 h 17"/>
                <a:gd name="T2" fmla="*/ 47 w 48"/>
                <a:gd name="T3" fmla="*/ 16 h 17"/>
                <a:gd name="T4" fmla="*/ 47 w 48"/>
                <a:gd name="T5" fmla="*/ 14 h 17"/>
                <a:gd name="T6" fmla="*/ 47 w 48"/>
                <a:gd name="T7" fmla="*/ 2 h 17"/>
                <a:gd name="T8" fmla="*/ 47 w 48"/>
                <a:gd name="T9" fmla="*/ 0 h 17"/>
                <a:gd name="T10" fmla="*/ 44 w 48"/>
                <a:gd name="T11" fmla="*/ 0 h 17"/>
                <a:gd name="T12" fmla="*/ 2 w 48"/>
                <a:gd name="T13" fmla="*/ 0 h 17"/>
                <a:gd name="T14" fmla="*/ 0 w 48"/>
                <a:gd name="T15" fmla="*/ 0 h 17"/>
                <a:gd name="T16" fmla="*/ 0 w 48"/>
                <a:gd name="T17" fmla="*/ 2 h 17"/>
                <a:gd name="T18" fmla="*/ 0 w 48"/>
                <a:gd name="T19" fmla="*/ 14 h 17"/>
                <a:gd name="T20" fmla="*/ 0 w 48"/>
                <a:gd name="T21" fmla="*/ 16 h 17"/>
                <a:gd name="T22" fmla="*/ 2 w 48"/>
                <a:gd name="T23" fmla="*/ 16 h 17"/>
                <a:gd name="T24" fmla="*/ 44 w 48"/>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17">
                  <a:moveTo>
                    <a:pt x="44" y="16"/>
                  </a:moveTo>
                  <a:lnTo>
                    <a:pt x="47" y="16"/>
                  </a:lnTo>
                  <a:lnTo>
                    <a:pt x="47" y="14"/>
                  </a:lnTo>
                  <a:lnTo>
                    <a:pt x="47" y="2"/>
                  </a:lnTo>
                  <a:lnTo>
                    <a:pt x="47" y="0"/>
                  </a:lnTo>
                  <a:lnTo>
                    <a:pt x="44" y="0"/>
                  </a:lnTo>
                  <a:lnTo>
                    <a:pt x="2" y="0"/>
                  </a:lnTo>
                  <a:lnTo>
                    <a:pt x="0" y="0"/>
                  </a:lnTo>
                  <a:lnTo>
                    <a:pt x="0" y="2"/>
                  </a:lnTo>
                  <a:lnTo>
                    <a:pt x="0" y="14"/>
                  </a:lnTo>
                  <a:lnTo>
                    <a:pt x="0" y="16"/>
                  </a:lnTo>
                  <a:lnTo>
                    <a:pt x="2" y="16"/>
                  </a:lnTo>
                  <a:lnTo>
                    <a:pt x="44" y="16"/>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026" name="Freeform 160"/>
            <p:cNvSpPr>
              <a:spLocks/>
            </p:cNvSpPr>
            <p:nvPr/>
          </p:nvSpPr>
          <p:spPr bwMode="auto">
            <a:xfrm>
              <a:off x="2030" y="2636"/>
              <a:ext cx="48" cy="19"/>
            </a:xfrm>
            <a:custGeom>
              <a:avLst/>
              <a:gdLst>
                <a:gd name="T0" fmla="*/ 44 w 48"/>
                <a:gd name="T1" fmla="*/ 18 h 19"/>
                <a:gd name="T2" fmla="*/ 47 w 48"/>
                <a:gd name="T3" fmla="*/ 18 h 19"/>
                <a:gd name="T4" fmla="*/ 47 w 48"/>
                <a:gd name="T5" fmla="*/ 16 h 19"/>
                <a:gd name="T6" fmla="*/ 47 w 48"/>
                <a:gd name="T7" fmla="*/ 4 h 19"/>
                <a:gd name="T8" fmla="*/ 47 w 48"/>
                <a:gd name="T9" fmla="*/ 2 h 19"/>
                <a:gd name="T10" fmla="*/ 44 w 48"/>
                <a:gd name="T11" fmla="*/ 0 h 19"/>
                <a:gd name="T12" fmla="*/ 2 w 48"/>
                <a:gd name="T13" fmla="*/ 0 h 19"/>
                <a:gd name="T14" fmla="*/ 0 w 48"/>
                <a:gd name="T15" fmla="*/ 2 h 19"/>
                <a:gd name="T16" fmla="*/ 0 w 48"/>
                <a:gd name="T17" fmla="*/ 4 h 19"/>
                <a:gd name="T18" fmla="*/ 0 w 48"/>
                <a:gd name="T19" fmla="*/ 16 h 19"/>
                <a:gd name="T20" fmla="*/ 0 w 48"/>
                <a:gd name="T21" fmla="*/ 18 h 19"/>
                <a:gd name="T22" fmla="*/ 2 w 48"/>
                <a:gd name="T23" fmla="*/ 18 h 19"/>
                <a:gd name="T24" fmla="*/ 44 w 48"/>
                <a:gd name="T25" fmla="*/ 18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19">
                  <a:moveTo>
                    <a:pt x="44" y="18"/>
                  </a:moveTo>
                  <a:lnTo>
                    <a:pt x="47" y="18"/>
                  </a:lnTo>
                  <a:lnTo>
                    <a:pt x="47" y="16"/>
                  </a:lnTo>
                  <a:lnTo>
                    <a:pt x="47" y="4"/>
                  </a:lnTo>
                  <a:lnTo>
                    <a:pt x="47" y="2"/>
                  </a:lnTo>
                  <a:lnTo>
                    <a:pt x="44" y="0"/>
                  </a:lnTo>
                  <a:lnTo>
                    <a:pt x="2" y="0"/>
                  </a:lnTo>
                  <a:lnTo>
                    <a:pt x="0" y="2"/>
                  </a:lnTo>
                  <a:lnTo>
                    <a:pt x="0" y="4"/>
                  </a:lnTo>
                  <a:lnTo>
                    <a:pt x="0" y="16"/>
                  </a:lnTo>
                  <a:lnTo>
                    <a:pt x="0" y="18"/>
                  </a:lnTo>
                  <a:lnTo>
                    <a:pt x="2" y="18"/>
                  </a:lnTo>
                  <a:lnTo>
                    <a:pt x="44" y="18"/>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27" name="Freeform 161"/>
            <p:cNvSpPr>
              <a:spLocks/>
            </p:cNvSpPr>
            <p:nvPr/>
          </p:nvSpPr>
          <p:spPr bwMode="auto">
            <a:xfrm>
              <a:off x="2151" y="2529"/>
              <a:ext cx="48" cy="17"/>
            </a:xfrm>
            <a:custGeom>
              <a:avLst/>
              <a:gdLst>
                <a:gd name="T0" fmla="*/ 44 w 48"/>
                <a:gd name="T1" fmla="*/ 16 h 17"/>
                <a:gd name="T2" fmla="*/ 45 w 48"/>
                <a:gd name="T3" fmla="*/ 16 h 17"/>
                <a:gd name="T4" fmla="*/ 47 w 48"/>
                <a:gd name="T5" fmla="*/ 14 h 17"/>
                <a:gd name="T6" fmla="*/ 47 w 48"/>
                <a:gd name="T7" fmla="*/ 2 h 17"/>
                <a:gd name="T8" fmla="*/ 45 w 48"/>
                <a:gd name="T9" fmla="*/ 0 h 17"/>
                <a:gd name="T10" fmla="*/ 44 w 48"/>
                <a:gd name="T11" fmla="*/ 0 h 17"/>
                <a:gd name="T12" fmla="*/ 2 w 48"/>
                <a:gd name="T13" fmla="*/ 0 h 17"/>
                <a:gd name="T14" fmla="*/ 0 w 48"/>
                <a:gd name="T15" fmla="*/ 0 h 17"/>
                <a:gd name="T16" fmla="*/ 0 w 48"/>
                <a:gd name="T17" fmla="*/ 2 h 17"/>
                <a:gd name="T18" fmla="*/ 0 w 48"/>
                <a:gd name="T19" fmla="*/ 14 h 17"/>
                <a:gd name="T20" fmla="*/ 0 w 48"/>
                <a:gd name="T21" fmla="*/ 16 h 17"/>
                <a:gd name="T22" fmla="*/ 2 w 48"/>
                <a:gd name="T23" fmla="*/ 16 h 17"/>
                <a:gd name="T24" fmla="*/ 44 w 48"/>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17">
                  <a:moveTo>
                    <a:pt x="44" y="16"/>
                  </a:moveTo>
                  <a:lnTo>
                    <a:pt x="45" y="16"/>
                  </a:lnTo>
                  <a:lnTo>
                    <a:pt x="47" y="14"/>
                  </a:lnTo>
                  <a:lnTo>
                    <a:pt x="47" y="2"/>
                  </a:lnTo>
                  <a:lnTo>
                    <a:pt x="45" y="0"/>
                  </a:lnTo>
                  <a:lnTo>
                    <a:pt x="44" y="0"/>
                  </a:lnTo>
                  <a:lnTo>
                    <a:pt x="2" y="0"/>
                  </a:lnTo>
                  <a:lnTo>
                    <a:pt x="0" y="0"/>
                  </a:lnTo>
                  <a:lnTo>
                    <a:pt x="0" y="2"/>
                  </a:lnTo>
                  <a:lnTo>
                    <a:pt x="0" y="14"/>
                  </a:lnTo>
                  <a:lnTo>
                    <a:pt x="0" y="16"/>
                  </a:lnTo>
                  <a:lnTo>
                    <a:pt x="2" y="16"/>
                  </a:lnTo>
                  <a:lnTo>
                    <a:pt x="44" y="16"/>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9028" name="Freeform 162"/>
            <p:cNvSpPr>
              <a:spLocks/>
            </p:cNvSpPr>
            <p:nvPr/>
          </p:nvSpPr>
          <p:spPr bwMode="auto">
            <a:xfrm>
              <a:off x="2152" y="2638"/>
              <a:ext cx="49" cy="19"/>
            </a:xfrm>
            <a:custGeom>
              <a:avLst/>
              <a:gdLst>
                <a:gd name="T0" fmla="*/ 44 w 49"/>
                <a:gd name="T1" fmla="*/ 18 h 19"/>
                <a:gd name="T2" fmla="*/ 46 w 49"/>
                <a:gd name="T3" fmla="*/ 16 h 19"/>
                <a:gd name="T4" fmla="*/ 48 w 49"/>
                <a:gd name="T5" fmla="*/ 14 h 19"/>
                <a:gd name="T6" fmla="*/ 48 w 49"/>
                <a:gd name="T7" fmla="*/ 2 h 19"/>
                <a:gd name="T8" fmla="*/ 46 w 49"/>
                <a:gd name="T9" fmla="*/ 0 h 19"/>
                <a:gd name="T10" fmla="*/ 44 w 49"/>
                <a:gd name="T11" fmla="*/ 0 h 19"/>
                <a:gd name="T12" fmla="*/ 2 w 49"/>
                <a:gd name="T13" fmla="*/ 0 h 19"/>
                <a:gd name="T14" fmla="*/ 0 w 49"/>
                <a:gd name="T15" fmla="*/ 0 h 19"/>
                <a:gd name="T16" fmla="*/ 0 w 49"/>
                <a:gd name="T17" fmla="*/ 2 h 19"/>
                <a:gd name="T18" fmla="*/ 0 w 49"/>
                <a:gd name="T19" fmla="*/ 14 h 19"/>
                <a:gd name="T20" fmla="*/ 0 w 49"/>
                <a:gd name="T21" fmla="*/ 16 h 19"/>
                <a:gd name="T22" fmla="*/ 2 w 49"/>
                <a:gd name="T23" fmla="*/ 18 h 19"/>
                <a:gd name="T24" fmla="*/ 44 w 49"/>
                <a:gd name="T25" fmla="*/ 18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19">
                  <a:moveTo>
                    <a:pt x="44" y="18"/>
                  </a:moveTo>
                  <a:lnTo>
                    <a:pt x="46" y="16"/>
                  </a:lnTo>
                  <a:lnTo>
                    <a:pt x="48" y="14"/>
                  </a:lnTo>
                  <a:lnTo>
                    <a:pt x="48" y="2"/>
                  </a:lnTo>
                  <a:lnTo>
                    <a:pt x="46" y="0"/>
                  </a:lnTo>
                  <a:lnTo>
                    <a:pt x="44" y="0"/>
                  </a:lnTo>
                  <a:lnTo>
                    <a:pt x="2" y="0"/>
                  </a:lnTo>
                  <a:lnTo>
                    <a:pt x="0" y="0"/>
                  </a:lnTo>
                  <a:lnTo>
                    <a:pt x="0" y="2"/>
                  </a:lnTo>
                  <a:lnTo>
                    <a:pt x="0" y="14"/>
                  </a:lnTo>
                  <a:lnTo>
                    <a:pt x="0" y="16"/>
                  </a:lnTo>
                  <a:lnTo>
                    <a:pt x="2" y="18"/>
                  </a:lnTo>
                  <a:lnTo>
                    <a:pt x="44" y="18"/>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29" name="Freeform 163"/>
            <p:cNvSpPr>
              <a:spLocks/>
            </p:cNvSpPr>
            <p:nvPr/>
          </p:nvSpPr>
          <p:spPr bwMode="auto">
            <a:xfrm>
              <a:off x="2011" y="2531"/>
              <a:ext cx="211" cy="121"/>
            </a:xfrm>
            <a:custGeom>
              <a:avLst/>
              <a:gdLst>
                <a:gd name="T0" fmla="*/ 210 w 211"/>
                <a:gd name="T1" fmla="*/ 60 h 121"/>
                <a:gd name="T2" fmla="*/ 210 w 211"/>
                <a:gd name="T3" fmla="*/ 46 h 121"/>
                <a:gd name="T4" fmla="*/ 208 w 211"/>
                <a:gd name="T5" fmla="*/ 34 h 121"/>
                <a:gd name="T6" fmla="*/ 206 w 211"/>
                <a:gd name="T7" fmla="*/ 26 h 121"/>
                <a:gd name="T8" fmla="*/ 203 w 211"/>
                <a:gd name="T9" fmla="*/ 23 h 121"/>
                <a:gd name="T10" fmla="*/ 203 w 211"/>
                <a:gd name="T11" fmla="*/ 14 h 121"/>
                <a:gd name="T12" fmla="*/ 201 w 211"/>
                <a:gd name="T13" fmla="*/ 8 h 121"/>
                <a:gd name="T14" fmla="*/ 196 w 211"/>
                <a:gd name="T15" fmla="*/ 6 h 121"/>
                <a:gd name="T16" fmla="*/ 193 w 211"/>
                <a:gd name="T17" fmla="*/ 6 h 121"/>
                <a:gd name="T18" fmla="*/ 189 w 211"/>
                <a:gd name="T19" fmla="*/ 5 h 121"/>
                <a:gd name="T20" fmla="*/ 182 w 211"/>
                <a:gd name="T21" fmla="*/ 2 h 121"/>
                <a:gd name="T22" fmla="*/ 172 w 211"/>
                <a:gd name="T23" fmla="*/ 2 h 121"/>
                <a:gd name="T24" fmla="*/ 161 w 211"/>
                <a:gd name="T25" fmla="*/ 0 h 121"/>
                <a:gd name="T26" fmla="*/ 149 w 211"/>
                <a:gd name="T27" fmla="*/ 2 h 121"/>
                <a:gd name="T28" fmla="*/ 138 w 211"/>
                <a:gd name="T29" fmla="*/ 2 h 121"/>
                <a:gd name="T30" fmla="*/ 134 w 211"/>
                <a:gd name="T31" fmla="*/ 5 h 121"/>
                <a:gd name="T32" fmla="*/ 131 w 211"/>
                <a:gd name="T33" fmla="*/ 5 h 121"/>
                <a:gd name="T34" fmla="*/ 130 w 211"/>
                <a:gd name="T35" fmla="*/ 6 h 121"/>
                <a:gd name="T36" fmla="*/ 75 w 211"/>
                <a:gd name="T37" fmla="*/ 8 h 121"/>
                <a:gd name="T38" fmla="*/ 72 w 211"/>
                <a:gd name="T39" fmla="*/ 6 h 121"/>
                <a:gd name="T40" fmla="*/ 65 w 211"/>
                <a:gd name="T41" fmla="*/ 5 h 121"/>
                <a:gd name="T42" fmla="*/ 56 w 211"/>
                <a:gd name="T43" fmla="*/ 5 h 121"/>
                <a:gd name="T44" fmla="*/ 44 w 211"/>
                <a:gd name="T45" fmla="*/ 2 h 121"/>
                <a:gd name="T46" fmla="*/ 31 w 211"/>
                <a:gd name="T47" fmla="*/ 5 h 121"/>
                <a:gd name="T48" fmla="*/ 22 w 211"/>
                <a:gd name="T49" fmla="*/ 5 h 121"/>
                <a:gd name="T50" fmla="*/ 16 w 211"/>
                <a:gd name="T51" fmla="*/ 6 h 121"/>
                <a:gd name="T52" fmla="*/ 12 w 211"/>
                <a:gd name="T53" fmla="*/ 8 h 121"/>
                <a:gd name="T54" fmla="*/ 6 w 211"/>
                <a:gd name="T55" fmla="*/ 8 h 121"/>
                <a:gd name="T56" fmla="*/ 2 w 211"/>
                <a:gd name="T57" fmla="*/ 10 h 121"/>
                <a:gd name="T58" fmla="*/ 0 w 211"/>
                <a:gd name="T59" fmla="*/ 16 h 121"/>
                <a:gd name="T60" fmla="*/ 0 w 211"/>
                <a:gd name="T61" fmla="*/ 104 h 121"/>
                <a:gd name="T62" fmla="*/ 2 w 211"/>
                <a:gd name="T63" fmla="*/ 109 h 121"/>
                <a:gd name="T64" fmla="*/ 6 w 211"/>
                <a:gd name="T65" fmla="*/ 114 h 121"/>
                <a:gd name="T66" fmla="*/ 13 w 211"/>
                <a:gd name="T67" fmla="*/ 114 h 121"/>
                <a:gd name="T68" fmla="*/ 16 w 211"/>
                <a:gd name="T69" fmla="*/ 115 h 121"/>
                <a:gd name="T70" fmla="*/ 19 w 211"/>
                <a:gd name="T71" fmla="*/ 115 h 121"/>
                <a:gd name="T72" fmla="*/ 22 w 211"/>
                <a:gd name="T73" fmla="*/ 117 h 121"/>
                <a:gd name="T74" fmla="*/ 33 w 211"/>
                <a:gd name="T75" fmla="*/ 117 h 121"/>
                <a:gd name="T76" fmla="*/ 45 w 211"/>
                <a:gd name="T77" fmla="*/ 117 h 121"/>
                <a:gd name="T78" fmla="*/ 58 w 211"/>
                <a:gd name="T79" fmla="*/ 117 h 121"/>
                <a:gd name="T80" fmla="*/ 67 w 211"/>
                <a:gd name="T81" fmla="*/ 117 h 121"/>
                <a:gd name="T82" fmla="*/ 74 w 211"/>
                <a:gd name="T83" fmla="*/ 115 h 121"/>
                <a:gd name="T84" fmla="*/ 77 w 211"/>
                <a:gd name="T85" fmla="*/ 114 h 121"/>
                <a:gd name="T86" fmla="*/ 131 w 211"/>
                <a:gd name="T87" fmla="*/ 114 h 121"/>
                <a:gd name="T88" fmla="*/ 131 w 211"/>
                <a:gd name="T89" fmla="*/ 115 h 121"/>
                <a:gd name="T90" fmla="*/ 133 w 211"/>
                <a:gd name="T91" fmla="*/ 117 h 121"/>
                <a:gd name="T92" fmla="*/ 137 w 211"/>
                <a:gd name="T93" fmla="*/ 117 h 121"/>
                <a:gd name="T94" fmla="*/ 140 w 211"/>
                <a:gd name="T95" fmla="*/ 120 h 121"/>
                <a:gd name="T96" fmla="*/ 150 w 211"/>
                <a:gd name="T97" fmla="*/ 120 h 121"/>
                <a:gd name="T98" fmla="*/ 163 w 211"/>
                <a:gd name="T99" fmla="*/ 120 h 121"/>
                <a:gd name="T100" fmla="*/ 173 w 211"/>
                <a:gd name="T101" fmla="*/ 120 h 121"/>
                <a:gd name="T102" fmla="*/ 184 w 211"/>
                <a:gd name="T103" fmla="*/ 120 h 121"/>
                <a:gd name="T104" fmla="*/ 190 w 211"/>
                <a:gd name="T105" fmla="*/ 117 h 121"/>
                <a:gd name="T106" fmla="*/ 193 w 211"/>
                <a:gd name="T107" fmla="*/ 115 h 121"/>
                <a:gd name="T108" fmla="*/ 196 w 211"/>
                <a:gd name="T109" fmla="*/ 115 h 121"/>
                <a:gd name="T110" fmla="*/ 201 w 211"/>
                <a:gd name="T111" fmla="*/ 114 h 121"/>
                <a:gd name="T112" fmla="*/ 203 w 211"/>
                <a:gd name="T113" fmla="*/ 107 h 121"/>
                <a:gd name="T114" fmla="*/ 203 w 211"/>
                <a:gd name="T115" fmla="*/ 97 h 121"/>
                <a:gd name="T116" fmla="*/ 206 w 211"/>
                <a:gd name="T117" fmla="*/ 94 h 121"/>
                <a:gd name="T118" fmla="*/ 208 w 211"/>
                <a:gd name="T119" fmla="*/ 86 h 121"/>
                <a:gd name="T120" fmla="*/ 210 w 211"/>
                <a:gd name="T121" fmla="*/ 73 h 121"/>
                <a:gd name="T122" fmla="*/ 210 w 211"/>
                <a:gd name="T123" fmla="*/ 60 h 12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1" h="121">
                  <a:moveTo>
                    <a:pt x="210" y="60"/>
                  </a:moveTo>
                  <a:lnTo>
                    <a:pt x="210" y="46"/>
                  </a:lnTo>
                  <a:lnTo>
                    <a:pt x="208" y="34"/>
                  </a:lnTo>
                  <a:lnTo>
                    <a:pt x="206" y="26"/>
                  </a:lnTo>
                  <a:lnTo>
                    <a:pt x="203" y="23"/>
                  </a:lnTo>
                  <a:lnTo>
                    <a:pt x="203" y="14"/>
                  </a:lnTo>
                  <a:lnTo>
                    <a:pt x="201" y="8"/>
                  </a:lnTo>
                  <a:lnTo>
                    <a:pt x="196" y="6"/>
                  </a:lnTo>
                  <a:lnTo>
                    <a:pt x="193" y="6"/>
                  </a:lnTo>
                  <a:lnTo>
                    <a:pt x="189" y="5"/>
                  </a:lnTo>
                  <a:lnTo>
                    <a:pt x="182" y="2"/>
                  </a:lnTo>
                  <a:lnTo>
                    <a:pt x="172" y="2"/>
                  </a:lnTo>
                  <a:lnTo>
                    <a:pt x="161" y="0"/>
                  </a:lnTo>
                  <a:lnTo>
                    <a:pt x="149" y="2"/>
                  </a:lnTo>
                  <a:lnTo>
                    <a:pt x="138" y="2"/>
                  </a:lnTo>
                  <a:lnTo>
                    <a:pt x="134" y="5"/>
                  </a:lnTo>
                  <a:lnTo>
                    <a:pt x="131" y="5"/>
                  </a:lnTo>
                  <a:lnTo>
                    <a:pt x="130" y="6"/>
                  </a:lnTo>
                  <a:lnTo>
                    <a:pt x="75" y="8"/>
                  </a:lnTo>
                  <a:lnTo>
                    <a:pt x="72" y="6"/>
                  </a:lnTo>
                  <a:lnTo>
                    <a:pt x="65" y="5"/>
                  </a:lnTo>
                  <a:lnTo>
                    <a:pt x="56" y="5"/>
                  </a:lnTo>
                  <a:lnTo>
                    <a:pt x="44" y="2"/>
                  </a:lnTo>
                  <a:lnTo>
                    <a:pt x="31" y="5"/>
                  </a:lnTo>
                  <a:lnTo>
                    <a:pt x="22" y="5"/>
                  </a:lnTo>
                  <a:lnTo>
                    <a:pt x="16" y="6"/>
                  </a:lnTo>
                  <a:lnTo>
                    <a:pt x="12" y="8"/>
                  </a:lnTo>
                  <a:lnTo>
                    <a:pt x="6" y="8"/>
                  </a:lnTo>
                  <a:lnTo>
                    <a:pt x="2" y="10"/>
                  </a:lnTo>
                  <a:lnTo>
                    <a:pt x="0" y="16"/>
                  </a:lnTo>
                  <a:lnTo>
                    <a:pt x="0" y="104"/>
                  </a:lnTo>
                  <a:lnTo>
                    <a:pt x="2" y="109"/>
                  </a:lnTo>
                  <a:lnTo>
                    <a:pt x="6" y="114"/>
                  </a:lnTo>
                  <a:lnTo>
                    <a:pt x="13" y="114"/>
                  </a:lnTo>
                  <a:lnTo>
                    <a:pt x="16" y="115"/>
                  </a:lnTo>
                  <a:lnTo>
                    <a:pt x="19" y="115"/>
                  </a:lnTo>
                  <a:lnTo>
                    <a:pt x="22" y="117"/>
                  </a:lnTo>
                  <a:lnTo>
                    <a:pt x="33" y="117"/>
                  </a:lnTo>
                  <a:lnTo>
                    <a:pt x="45" y="117"/>
                  </a:lnTo>
                  <a:lnTo>
                    <a:pt x="58" y="117"/>
                  </a:lnTo>
                  <a:lnTo>
                    <a:pt x="67" y="117"/>
                  </a:lnTo>
                  <a:lnTo>
                    <a:pt x="74" y="115"/>
                  </a:lnTo>
                  <a:lnTo>
                    <a:pt x="77" y="114"/>
                  </a:lnTo>
                  <a:lnTo>
                    <a:pt x="131" y="114"/>
                  </a:lnTo>
                  <a:lnTo>
                    <a:pt x="131" y="115"/>
                  </a:lnTo>
                  <a:lnTo>
                    <a:pt x="133" y="117"/>
                  </a:lnTo>
                  <a:lnTo>
                    <a:pt x="137" y="117"/>
                  </a:lnTo>
                  <a:lnTo>
                    <a:pt x="140" y="120"/>
                  </a:lnTo>
                  <a:lnTo>
                    <a:pt x="150" y="120"/>
                  </a:lnTo>
                  <a:lnTo>
                    <a:pt x="163" y="120"/>
                  </a:lnTo>
                  <a:lnTo>
                    <a:pt x="173" y="120"/>
                  </a:lnTo>
                  <a:lnTo>
                    <a:pt x="184" y="120"/>
                  </a:lnTo>
                  <a:lnTo>
                    <a:pt x="190" y="117"/>
                  </a:lnTo>
                  <a:lnTo>
                    <a:pt x="193" y="115"/>
                  </a:lnTo>
                  <a:lnTo>
                    <a:pt x="196" y="115"/>
                  </a:lnTo>
                  <a:lnTo>
                    <a:pt x="201" y="114"/>
                  </a:lnTo>
                  <a:lnTo>
                    <a:pt x="203" y="107"/>
                  </a:lnTo>
                  <a:lnTo>
                    <a:pt x="203" y="97"/>
                  </a:lnTo>
                  <a:lnTo>
                    <a:pt x="206" y="94"/>
                  </a:lnTo>
                  <a:lnTo>
                    <a:pt x="208" y="86"/>
                  </a:lnTo>
                  <a:lnTo>
                    <a:pt x="210" y="73"/>
                  </a:lnTo>
                  <a:lnTo>
                    <a:pt x="210" y="60"/>
                  </a:lnTo>
                </a:path>
              </a:pathLst>
            </a:custGeom>
            <a:solidFill>
              <a:srgbClr val="51DC00"/>
            </a:solidFill>
            <a:ln w="12700" cap="rnd">
              <a:noFill/>
              <a:round/>
              <a:headEnd/>
              <a:tailEnd/>
            </a:ln>
            <a:effectLst/>
          </p:spPr>
          <p:txBody>
            <a:bodyPr/>
            <a:lstStyle/>
            <a:p>
              <a:endParaRPr lang="en-US"/>
            </a:p>
          </p:txBody>
        </p:sp>
        <p:sp>
          <p:nvSpPr>
            <p:cNvPr id="79030" name="Freeform 164"/>
            <p:cNvSpPr>
              <a:spLocks/>
            </p:cNvSpPr>
            <p:nvPr/>
          </p:nvSpPr>
          <p:spPr bwMode="auto">
            <a:xfrm>
              <a:off x="2004" y="2543"/>
              <a:ext cx="15" cy="98"/>
            </a:xfrm>
            <a:custGeom>
              <a:avLst/>
              <a:gdLst>
                <a:gd name="T0" fmla="*/ 4 w 15"/>
                <a:gd name="T1" fmla="*/ 97 h 98"/>
                <a:gd name="T2" fmla="*/ 9 w 15"/>
                <a:gd name="T3" fmla="*/ 97 h 98"/>
                <a:gd name="T4" fmla="*/ 14 w 15"/>
                <a:gd name="T5" fmla="*/ 95 h 98"/>
                <a:gd name="T6" fmla="*/ 14 w 15"/>
                <a:gd name="T7" fmla="*/ 4 h 98"/>
                <a:gd name="T8" fmla="*/ 9 w 15"/>
                <a:gd name="T9" fmla="*/ 2 h 98"/>
                <a:gd name="T10" fmla="*/ 4 w 15"/>
                <a:gd name="T11" fmla="*/ 0 h 98"/>
                <a:gd name="T12" fmla="*/ 0 w 15"/>
                <a:gd name="T13" fmla="*/ 2 h 98"/>
                <a:gd name="T14" fmla="*/ 0 w 15"/>
                <a:gd name="T15" fmla="*/ 4 h 98"/>
                <a:gd name="T16" fmla="*/ 0 w 15"/>
                <a:gd name="T17" fmla="*/ 95 h 98"/>
                <a:gd name="T18" fmla="*/ 0 w 15"/>
                <a:gd name="T19" fmla="*/ 97 h 98"/>
                <a:gd name="T20" fmla="*/ 4 w 15"/>
                <a:gd name="T21" fmla="*/ 97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98">
                  <a:moveTo>
                    <a:pt x="4" y="97"/>
                  </a:moveTo>
                  <a:lnTo>
                    <a:pt x="9" y="97"/>
                  </a:lnTo>
                  <a:lnTo>
                    <a:pt x="14" y="95"/>
                  </a:lnTo>
                  <a:lnTo>
                    <a:pt x="14" y="4"/>
                  </a:lnTo>
                  <a:lnTo>
                    <a:pt x="9" y="2"/>
                  </a:lnTo>
                  <a:lnTo>
                    <a:pt x="4" y="0"/>
                  </a:lnTo>
                  <a:lnTo>
                    <a:pt x="0" y="2"/>
                  </a:lnTo>
                  <a:lnTo>
                    <a:pt x="0" y="4"/>
                  </a:lnTo>
                  <a:lnTo>
                    <a:pt x="0" y="95"/>
                  </a:lnTo>
                  <a:lnTo>
                    <a:pt x="0" y="97"/>
                  </a:lnTo>
                  <a:lnTo>
                    <a:pt x="4" y="97"/>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031" name="Freeform 165"/>
            <p:cNvSpPr>
              <a:spLocks/>
            </p:cNvSpPr>
            <p:nvPr/>
          </p:nvSpPr>
          <p:spPr bwMode="auto">
            <a:xfrm>
              <a:off x="2156" y="2536"/>
              <a:ext cx="53" cy="1"/>
            </a:xfrm>
            <a:custGeom>
              <a:avLst/>
              <a:gdLst>
                <a:gd name="T0" fmla="*/ 52 w 53"/>
                <a:gd name="T1" fmla="*/ 0 h 1"/>
                <a:gd name="T2" fmla="*/ 0 w 53"/>
                <a:gd name="T3" fmla="*/ 0 h 1"/>
                <a:gd name="T4" fmla="*/ 52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2" y="0"/>
                  </a:moveTo>
                  <a:lnTo>
                    <a:pt x="0" y="0"/>
                  </a:lnTo>
                  <a:lnTo>
                    <a:pt x="52" y="0"/>
                  </a:lnTo>
                </a:path>
              </a:pathLst>
            </a:custGeom>
            <a:solidFill>
              <a:srgbClr val="FFBFBF"/>
            </a:solidFill>
            <a:ln w="12700" cap="rnd">
              <a:noFill/>
              <a:round/>
              <a:headEnd/>
              <a:tailEnd/>
            </a:ln>
            <a:effectLst/>
          </p:spPr>
          <p:txBody>
            <a:bodyPr/>
            <a:lstStyle/>
            <a:p>
              <a:endParaRPr lang="en-US"/>
            </a:p>
          </p:txBody>
        </p:sp>
        <p:sp>
          <p:nvSpPr>
            <p:cNvPr id="79032" name="Freeform 166"/>
            <p:cNvSpPr>
              <a:spLocks/>
            </p:cNvSpPr>
            <p:nvPr/>
          </p:nvSpPr>
          <p:spPr bwMode="auto">
            <a:xfrm>
              <a:off x="2156" y="2633"/>
              <a:ext cx="53" cy="1"/>
            </a:xfrm>
            <a:custGeom>
              <a:avLst/>
              <a:gdLst>
                <a:gd name="T0" fmla="*/ 52 w 53"/>
                <a:gd name="T1" fmla="*/ 0 h 1"/>
                <a:gd name="T2" fmla="*/ 0 w 53"/>
                <a:gd name="T3" fmla="*/ 0 h 1"/>
                <a:gd name="T4" fmla="*/ 52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2" y="0"/>
                  </a:moveTo>
                  <a:lnTo>
                    <a:pt x="0" y="0"/>
                  </a:lnTo>
                  <a:lnTo>
                    <a:pt x="52" y="0"/>
                  </a:lnTo>
                </a:path>
              </a:pathLst>
            </a:custGeom>
            <a:solidFill>
              <a:srgbClr val="FFBFBF"/>
            </a:solidFill>
            <a:ln w="12700" cap="rnd">
              <a:noFill/>
              <a:round/>
              <a:headEnd/>
              <a:tailEnd/>
            </a:ln>
            <a:effectLst/>
          </p:spPr>
          <p:txBody>
            <a:bodyPr/>
            <a:lstStyle/>
            <a:p>
              <a:endParaRPr lang="en-US"/>
            </a:p>
          </p:txBody>
        </p:sp>
        <p:sp>
          <p:nvSpPr>
            <p:cNvPr id="79033" name="Freeform 167"/>
            <p:cNvSpPr>
              <a:spLocks/>
            </p:cNvSpPr>
            <p:nvPr/>
          </p:nvSpPr>
          <p:spPr bwMode="auto">
            <a:xfrm>
              <a:off x="2156" y="2633"/>
              <a:ext cx="53" cy="17"/>
            </a:xfrm>
            <a:custGeom>
              <a:avLst/>
              <a:gdLst>
                <a:gd name="T0" fmla="*/ 52 w 53"/>
                <a:gd name="T1" fmla="*/ 0 h 17"/>
                <a:gd name="T2" fmla="*/ 52 w 53"/>
                <a:gd name="T3" fmla="*/ 16 h 17"/>
                <a:gd name="T4" fmla="*/ 0 w 53"/>
                <a:gd name="T5" fmla="*/ 16 h 17"/>
                <a:gd name="T6" fmla="*/ 0 w 53"/>
                <a:gd name="T7" fmla="*/ 0 h 17"/>
                <a:gd name="T8" fmla="*/ 52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52" y="0"/>
                  </a:moveTo>
                  <a:lnTo>
                    <a:pt x="52" y="16"/>
                  </a:lnTo>
                  <a:lnTo>
                    <a:pt x="0" y="16"/>
                  </a:lnTo>
                  <a:lnTo>
                    <a:pt x="0" y="0"/>
                  </a:lnTo>
                  <a:lnTo>
                    <a:pt x="52" y="0"/>
                  </a:lnTo>
                </a:path>
              </a:pathLst>
            </a:custGeom>
            <a:solidFill>
              <a:srgbClr val="FF4040"/>
            </a:solidFill>
            <a:ln w="12700" cap="rnd">
              <a:noFill/>
              <a:round/>
              <a:headEnd/>
              <a:tailEnd/>
            </a:ln>
            <a:effectLst/>
          </p:spPr>
          <p:txBody>
            <a:bodyPr/>
            <a:lstStyle/>
            <a:p>
              <a:endParaRPr lang="en-US"/>
            </a:p>
          </p:txBody>
        </p:sp>
        <p:sp>
          <p:nvSpPr>
            <p:cNvPr id="79034" name="Freeform 168"/>
            <p:cNvSpPr>
              <a:spLocks/>
            </p:cNvSpPr>
            <p:nvPr/>
          </p:nvSpPr>
          <p:spPr bwMode="auto">
            <a:xfrm>
              <a:off x="2132" y="2545"/>
              <a:ext cx="85" cy="27"/>
            </a:xfrm>
            <a:custGeom>
              <a:avLst/>
              <a:gdLst>
                <a:gd name="T0" fmla="*/ 82 w 85"/>
                <a:gd name="T1" fmla="*/ 8 h 27"/>
                <a:gd name="T2" fmla="*/ 82 w 85"/>
                <a:gd name="T3" fmla="*/ 4 h 27"/>
                <a:gd name="T4" fmla="*/ 82 w 85"/>
                <a:gd name="T5" fmla="*/ 2 h 27"/>
                <a:gd name="T6" fmla="*/ 81 w 85"/>
                <a:gd name="T7" fmla="*/ 0 h 27"/>
                <a:gd name="T8" fmla="*/ 80 w 85"/>
                <a:gd name="T9" fmla="*/ 0 h 27"/>
                <a:gd name="T10" fmla="*/ 4 w 85"/>
                <a:gd name="T11" fmla="*/ 0 h 27"/>
                <a:gd name="T12" fmla="*/ 0 w 85"/>
                <a:gd name="T13" fmla="*/ 2 h 27"/>
                <a:gd name="T14" fmla="*/ 0 w 85"/>
                <a:gd name="T15" fmla="*/ 8 h 27"/>
                <a:gd name="T16" fmla="*/ 0 w 85"/>
                <a:gd name="T17" fmla="*/ 18 h 27"/>
                <a:gd name="T18" fmla="*/ 2 w 85"/>
                <a:gd name="T19" fmla="*/ 23 h 27"/>
                <a:gd name="T20" fmla="*/ 6 w 85"/>
                <a:gd name="T21" fmla="*/ 26 h 27"/>
                <a:gd name="T22" fmla="*/ 77 w 85"/>
                <a:gd name="T23" fmla="*/ 26 h 27"/>
                <a:gd name="T24" fmla="*/ 82 w 85"/>
                <a:gd name="T25" fmla="*/ 23 h 27"/>
                <a:gd name="T26" fmla="*/ 84 w 85"/>
                <a:gd name="T27" fmla="*/ 18 h 27"/>
                <a:gd name="T28" fmla="*/ 82 w 85"/>
                <a:gd name="T29" fmla="*/ 8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5" h="27">
                  <a:moveTo>
                    <a:pt x="82" y="8"/>
                  </a:moveTo>
                  <a:lnTo>
                    <a:pt x="82" y="4"/>
                  </a:lnTo>
                  <a:lnTo>
                    <a:pt x="82" y="2"/>
                  </a:lnTo>
                  <a:lnTo>
                    <a:pt x="81" y="0"/>
                  </a:lnTo>
                  <a:lnTo>
                    <a:pt x="80" y="0"/>
                  </a:lnTo>
                  <a:lnTo>
                    <a:pt x="4" y="0"/>
                  </a:lnTo>
                  <a:lnTo>
                    <a:pt x="0" y="2"/>
                  </a:lnTo>
                  <a:lnTo>
                    <a:pt x="0" y="8"/>
                  </a:lnTo>
                  <a:lnTo>
                    <a:pt x="0" y="18"/>
                  </a:lnTo>
                  <a:lnTo>
                    <a:pt x="2" y="23"/>
                  </a:lnTo>
                  <a:lnTo>
                    <a:pt x="6" y="26"/>
                  </a:lnTo>
                  <a:lnTo>
                    <a:pt x="77" y="26"/>
                  </a:lnTo>
                  <a:lnTo>
                    <a:pt x="82" y="23"/>
                  </a:lnTo>
                  <a:lnTo>
                    <a:pt x="84" y="18"/>
                  </a:lnTo>
                  <a:lnTo>
                    <a:pt x="82" y="8"/>
                  </a:lnTo>
                </a:path>
              </a:pathLst>
            </a:custGeom>
            <a:solidFill>
              <a:srgbClr val="00AE00"/>
            </a:solidFill>
            <a:ln w="12700" cap="rnd">
              <a:noFill/>
              <a:round/>
              <a:headEnd/>
              <a:tailEnd/>
            </a:ln>
            <a:effectLst/>
          </p:spPr>
          <p:txBody>
            <a:bodyPr/>
            <a:lstStyle/>
            <a:p>
              <a:endParaRPr lang="en-US"/>
            </a:p>
          </p:txBody>
        </p:sp>
        <p:sp>
          <p:nvSpPr>
            <p:cNvPr id="79035" name="Freeform 169"/>
            <p:cNvSpPr>
              <a:spLocks/>
            </p:cNvSpPr>
            <p:nvPr/>
          </p:nvSpPr>
          <p:spPr bwMode="auto">
            <a:xfrm>
              <a:off x="2060" y="2545"/>
              <a:ext cx="25" cy="96"/>
            </a:xfrm>
            <a:custGeom>
              <a:avLst/>
              <a:gdLst>
                <a:gd name="T0" fmla="*/ 17 w 25"/>
                <a:gd name="T1" fmla="*/ 0 h 96"/>
                <a:gd name="T2" fmla="*/ 20 w 25"/>
                <a:gd name="T3" fmla="*/ 0 h 96"/>
                <a:gd name="T4" fmla="*/ 22 w 25"/>
                <a:gd name="T5" fmla="*/ 2 h 96"/>
                <a:gd name="T6" fmla="*/ 24 w 25"/>
                <a:gd name="T7" fmla="*/ 2 h 96"/>
                <a:gd name="T8" fmla="*/ 24 w 25"/>
                <a:gd name="T9" fmla="*/ 5 h 96"/>
                <a:gd name="T10" fmla="*/ 24 w 25"/>
                <a:gd name="T11" fmla="*/ 90 h 96"/>
                <a:gd name="T12" fmla="*/ 22 w 25"/>
                <a:gd name="T13" fmla="*/ 93 h 96"/>
                <a:gd name="T14" fmla="*/ 17 w 25"/>
                <a:gd name="T15" fmla="*/ 95 h 96"/>
                <a:gd name="T16" fmla="*/ 7 w 25"/>
                <a:gd name="T17" fmla="*/ 95 h 96"/>
                <a:gd name="T18" fmla="*/ 2 w 25"/>
                <a:gd name="T19" fmla="*/ 93 h 96"/>
                <a:gd name="T20" fmla="*/ 0 w 25"/>
                <a:gd name="T21" fmla="*/ 88 h 96"/>
                <a:gd name="T22" fmla="*/ 0 w 25"/>
                <a:gd name="T23" fmla="*/ 8 h 96"/>
                <a:gd name="T24" fmla="*/ 2 w 25"/>
                <a:gd name="T25" fmla="*/ 2 h 96"/>
                <a:gd name="T26" fmla="*/ 7 w 25"/>
                <a:gd name="T27" fmla="*/ 0 h 96"/>
                <a:gd name="T28" fmla="*/ 17 w 25"/>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 h="96">
                  <a:moveTo>
                    <a:pt x="17" y="0"/>
                  </a:moveTo>
                  <a:lnTo>
                    <a:pt x="20" y="0"/>
                  </a:lnTo>
                  <a:lnTo>
                    <a:pt x="22" y="2"/>
                  </a:lnTo>
                  <a:lnTo>
                    <a:pt x="24" y="2"/>
                  </a:lnTo>
                  <a:lnTo>
                    <a:pt x="24" y="5"/>
                  </a:lnTo>
                  <a:lnTo>
                    <a:pt x="24" y="90"/>
                  </a:lnTo>
                  <a:lnTo>
                    <a:pt x="22" y="93"/>
                  </a:lnTo>
                  <a:lnTo>
                    <a:pt x="17" y="95"/>
                  </a:lnTo>
                  <a:lnTo>
                    <a:pt x="7" y="95"/>
                  </a:lnTo>
                  <a:lnTo>
                    <a:pt x="2" y="93"/>
                  </a:lnTo>
                  <a:lnTo>
                    <a:pt x="0" y="88"/>
                  </a:lnTo>
                  <a:lnTo>
                    <a:pt x="0" y="8"/>
                  </a:lnTo>
                  <a:lnTo>
                    <a:pt x="2" y="2"/>
                  </a:lnTo>
                  <a:lnTo>
                    <a:pt x="7" y="0"/>
                  </a:lnTo>
                  <a:lnTo>
                    <a:pt x="17" y="0"/>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036" name="Freeform 170"/>
            <p:cNvSpPr>
              <a:spLocks/>
            </p:cNvSpPr>
            <p:nvPr/>
          </p:nvSpPr>
          <p:spPr bwMode="auto">
            <a:xfrm>
              <a:off x="2136" y="2615"/>
              <a:ext cx="82" cy="24"/>
            </a:xfrm>
            <a:custGeom>
              <a:avLst/>
              <a:gdLst>
                <a:gd name="T0" fmla="*/ 79 w 82"/>
                <a:gd name="T1" fmla="*/ 7 h 24"/>
                <a:gd name="T2" fmla="*/ 79 w 82"/>
                <a:gd name="T3" fmla="*/ 4 h 24"/>
                <a:gd name="T4" fmla="*/ 79 w 82"/>
                <a:gd name="T5" fmla="*/ 1 h 24"/>
                <a:gd name="T6" fmla="*/ 78 w 82"/>
                <a:gd name="T7" fmla="*/ 0 h 24"/>
                <a:gd name="T8" fmla="*/ 77 w 82"/>
                <a:gd name="T9" fmla="*/ 0 h 24"/>
                <a:gd name="T10" fmla="*/ 4 w 82"/>
                <a:gd name="T11" fmla="*/ 0 h 24"/>
                <a:gd name="T12" fmla="*/ 0 w 82"/>
                <a:gd name="T13" fmla="*/ 1 h 24"/>
                <a:gd name="T14" fmla="*/ 0 w 82"/>
                <a:gd name="T15" fmla="*/ 7 h 24"/>
                <a:gd name="T16" fmla="*/ 0 w 82"/>
                <a:gd name="T17" fmla="*/ 16 h 24"/>
                <a:gd name="T18" fmla="*/ 2 w 82"/>
                <a:gd name="T19" fmla="*/ 20 h 24"/>
                <a:gd name="T20" fmla="*/ 6 w 82"/>
                <a:gd name="T21" fmla="*/ 23 h 24"/>
                <a:gd name="T22" fmla="*/ 74 w 82"/>
                <a:gd name="T23" fmla="*/ 23 h 24"/>
                <a:gd name="T24" fmla="*/ 79 w 82"/>
                <a:gd name="T25" fmla="*/ 20 h 24"/>
                <a:gd name="T26" fmla="*/ 81 w 82"/>
                <a:gd name="T27" fmla="*/ 16 h 24"/>
                <a:gd name="T28" fmla="*/ 79 w 82"/>
                <a:gd name="T29" fmla="*/ 7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2" h="24">
                  <a:moveTo>
                    <a:pt x="79" y="7"/>
                  </a:moveTo>
                  <a:lnTo>
                    <a:pt x="79" y="4"/>
                  </a:lnTo>
                  <a:lnTo>
                    <a:pt x="79" y="1"/>
                  </a:lnTo>
                  <a:lnTo>
                    <a:pt x="78" y="0"/>
                  </a:lnTo>
                  <a:lnTo>
                    <a:pt x="77" y="0"/>
                  </a:lnTo>
                  <a:lnTo>
                    <a:pt x="4" y="0"/>
                  </a:lnTo>
                  <a:lnTo>
                    <a:pt x="0" y="1"/>
                  </a:lnTo>
                  <a:lnTo>
                    <a:pt x="0" y="7"/>
                  </a:lnTo>
                  <a:lnTo>
                    <a:pt x="0" y="16"/>
                  </a:lnTo>
                  <a:lnTo>
                    <a:pt x="2" y="20"/>
                  </a:lnTo>
                  <a:lnTo>
                    <a:pt x="6" y="23"/>
                  </a:lnTo>
                  <a:lnTo>
                    <a:pt x="74" y="23"/>
                  </a:lnTo>
                  <a:lnTo>
                    <a:pt x="79" y="20"/>
                  </a:lnTo>
                  <a:lnTo>
                    <a:pt x="81" y="16"/>
                  </a:lnTo>
                  <a:lnTo>
                    <a:pt x="79" y="7"/>
                  </a:lnTo>
                </a:path>
              </a:pathLst>
            </a:custGeom>
            <a:solidFill>
              <a:srgbClr val="00AE00"/>
            </a:solidFill>
            <a:ln w="12700" cap="rnd">
              <a:noFill/>
              <a:round/>
              <a:headEnd/>
              <a:tailEnd/>
            </a:ln>
            <a:effectLst/>
          </p:spPr>
          <p:txBody>
            <a:bodyPr/>
            <a:lstStyle/>
            <a:p>
              <a:endParaRPr lang="en-US"/>
            </a:p>
          </p:txBody>
        </p:sp>
        <p:sp>
          <p:nvSpPr>
            <p:cNvPr id="79037" name="Freeform 171"/>
            <p:cNvSpPr>
              <a:spLocks/>
            </p:cNvSpPr>
            <p:nvPr/>
          </p:nvSpPr>
          <p:spPr bwMode="auto">
            <a:xfrm>
              <a:off x="2128" y="2543"/>
              <a:ext cx="25" cy="96"/>
            </a:xfrm>
            <a:custGeom>
              <a:avLst/>
              <a:gdLst>
                <a:gd name="T0" fmla="*/ 7 w 25"/>
                <a:gd name="T1" fmla="*/ 2 h 96"/>
                <a:gd name="T2" fmla="*/ 4 w 25"/>
                <a:gd name="T3" fmla="*/ 2 h 96"/>
                <a:gd name="T4" fmla="*/ 2 w 25"/>
                <a:gd name="T5" fmla="*/ 2 h 96"/>
                <a:gd name="T6" fmla="*/ 0 w 25"/>
                <a:gd name="T7" fmla="*/ 4 h 96"/>
                <a:gd name="T8" fmla="*/ 0 w 25"/>
                <a:gd name="T9" fmla="*/ 5 h 96"/>
                <a:gd name="T10" fmla="*/ 0 w 25"/>
                <a:gd name="T11" fmla="*/ 90 h 96"/>
                <a:gd name="T12" fmla="*/ 2 w 25"/>
                <a:gd name="T13" fmla="*/ 95 h 96"/>
                <a:gd name="T14" fmla="*/ 7 w 25"/>
                <a:gd name="T15" fmla="*/ 95 h 96"/>
                <a:gd name="T16" fmla="*/ 17 w 25"/>
                <a:gd name="T17" fmla="*/ 95 h 96"/>
                <a:gd name="T18" fmla="*/ 21 w 25"/>
                <a:gd name="T19" fmla="*/ 93 h 96"/>
                <a:gd name="T20" fmla="*/ 24 w 25"/>
                <a:gd name="T21" fmla="*/ 88 h 96"/>
                <a:gd name="T22" fmla="*/ 24 w 25"/>
                <a:gd name="T23" fmla="*/ 8 h 96"/>
                <a:gd name="T24" fmla="*/ 21 w 25"/>
                <a:gd name="T25" fmla="*/ 2 h 96"/>
                <a:gd name="T26" fmla="*/ 17 w 25"/>
                <a:gd name="T27" fmla="*/ 0 h 96"/>
                <a:gd name="T28" fmla="*/ 7 w 25"/>
                <a:gd name="T29" fmla="*/ 2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 h="96">
                  <a:moveTo>
                    <a:pt x="7" y="2"/>
                  </a:moveTo>
                  <a:lnTo>
                    <a:pt x="4" y="2"/>
                  </a:lnTo>
                  <a:lnTo>
                    <a:pt x="2" y="2"/>
                  </a:lnTo>
                  <a:lnTo>
                    <a:pt x="0" y="4"/>
                  </a:lnTo>
                  <a:lnTo>
                    <a:pt x="0" y="5"/>
                  </a:lnTo>
                  <a:lnTo>
                    <a:pt x="0" y="90"/>
                  </a:lnTo>
                  <a:lnTo>
                    <a:pt x="2" y="95"/>
                  </a:lnTo>
                  <a:lnTo>
                    <a:pt x="7" y="95"/>
                  </a:lnTo>
                  <a:lnTo>
                    <a:pt x="17" y="95"/>
                  </a:lnTo>
                  <a:lnTo>
                    <a:pt x="21" y="93"/>
                  </a:lnTo>
                  <a:lnTo>
                    <a:pt x="24" y="88"/>
                  </a:lnTo>
                  <a:lnTo>
                    <a:pt x="24" y="8"/>
                  </a:lnTo>
                  <a:lnTo>
                    <a:pt x="21" y="2"/>
                  </a:lnTo>
                  <a:lnTo>
                    <a:pt x="17" y="0"/>
                  </a:lnTo>
                  <a:lnTo>
                    <a:pt x="7" y="2"/>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9038" name="Freeform 172"/>
            <p:cNvSpPr>
              <a:spLocks/>
            </p:cNvSpPr>
            <p:nvPr/>
          </p:nvSpPr>
          <p:spPr bwMode="auto">
            <a:xfrm>
              <a:off x="2158" y="2552"/>
              <a:ext cx="52" cy="17"/>
            </a:xfrm>
            <a:custGeom>
              <a:avLst/>
              <a:gdLst>
                <a:gd name="T0" fmla="*/ 51 w 52"/>
                <a:gd name="T1" fmla="*/ 16 h 17"/>
                <a:gd name="T2" fmla="*/ 51 w 52"/>
                <a:gd name="T3" fmla="*/ 0 h 17"/>
                <a:gd name="T4" fmla="*/ 0 w 52"/>
                <a:gd name="T5" fmla="*/ 0 h 17"/>
                <a:gd name="T6" fmla="*/ 0 w 52"/>
                <a:gd name="T7" fmla="*/ 16 h 17"/>
                <a:gd name="T8" fmla="*/ 51 w 5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51" y="16"/>
                  </a:moveTo>
                  <a:lnTo>
                    <a:pt x="51" y="0"/>
                  </a:lnTo>
                  <a:lnTo>
                    <a:pt x="0" y="0"/>
                  </a:lnTo>
                  <a:lnTo>
                    <a:pt x="0" y="16"/>
                  </a:lnTo>
                  <a:lnTo>
                    <a:pt x="51" y="16"/>
                  </a:lnTo>
                </a:path>
              </a:pathLst>
            </a:custGeom>
            <a:solidFill>
              <a:srgbClr val="037C03"/>
            </a:solidFill>
            <a:ln w="12700" cap="rnd">
              <a:noFill/>
              <a:round/>
              <a:headEnd/>
              <a:tailEnd/>
            </a:ln>
            <a:effectLst/>
          </p:spPr>
          <p:txBody>
            <a:bodyPr/>
            <a:lstStyle/>
            <a:p>
              <a:endParaRPr lang="en-US"/>
            </a:p>
          </p:txBody>
        </p:sp>
        <p:sp>
          <p:nvSpPr>
            <p:cNvPr id="79039" name="Freeform 173"/>
            <p:cNvSpPr>
              <a:spLocks/>
            </p:cNvSpPr>
            <p:nvPr/>
          </p:nvSpPr>
          <p:spPr bwMode="auto">
            <a:xfrm>
              <a:off x="2159" y="2625"/>
              <a:ext cx="53" cy="17"/>
            </a:xfrm>
            <a:custGeom>
              <a:avLst/>
              <a:gdLst>
                <a:gd name="T0" fmla="*/ 52 w 53"/>
                <a:gd name="T1" fmla="*/ 16 h 17"/>
                <a:gd name="T2" fmla="*/ 52 w 53"/>
                <a:gd name="T3" fmla="*/ 0 h 17"/>
                <a:gd name="T4" fmla="*/ 0 w 53"/>
                <a:gd name="T5" fmla="*/ 0 h 17"/>
                <a:gd name="T6" fmla="*/ 0 w 53"/>
                <a:gd name="T7" fmla="*/ 16 h 17"/>
                <a:gd name="T8" fmla="*/ 52 w 53"/>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52" y="16"/>
                  </a:moveTo>
                  <a:lnTo>
                    <a:pt x="52" y="0"/>
                  </a:lnTo>
                  <a:lnTo>
                    <a:pt x="0" y="0"/>
                  </a:lnTo>
                  <a:lnTo>
                    <a:pt x="0" y="16"/>
                  </a:lnTo>
                  <a:lnTo>
                    <a:pt x="52" y="16"/>
                  </a:lnTo>
                </a:path>
              </a:pathLst>
            </a:custGeom>
            <a:solidFill>
              <a:srgbClr val="037C03"/>
            </a:solidFill>
            <a:ln w="12700" cap="rnd">
              <a:noFill/>
              <a:round/>
              <a:headEnd/>
              <a:tailEnd/>
            </a:ln>
            <a:effectLst/>
          </p:spPr>
          <p:txBody>
            <a:bodyPr/>
            <a:lstStyle/>
            <a:p>
              <a:endParaRPr lang="en-US"/>
            </a:p>
          </p:txBody>
        </p:sp>
      </p:grpSp>
      <p:grpSp>
        <p:nvGrpSpPr>
          <p:cNvPr id="13" name="Group 174"/>
          <p:cNvGrpSpPr>
            <a:grpSpLocks/>
          </p:cNvGrpSpPr>
          <p:nvPr/>
        </p:nvGrpSpPr>
        <p:grpSpPr bwMode="auto">
          <a:xfrm>
            <a:off x="1847850" y="1720850"/>
            <a:ext cx="425450" cy="231775"/>
            <a:chOff x="1700" y="2343"/>
            <a:chExt cx="238" cy="130"/>
          </a:xfrm>
        </p:grpSpPr>
        <p:sp>
          <p:nvSpPr>
            <p:cNvPr id="79000" name="Freeform 175"/>
            <p:cNvSpPr>
              <a:spLocks/>
            </p:cNvSpPr>
            <p:nvPr/>
          </p:nvSpPr>
          <p:spPr bwMode="auto">
            <a:xfrm>
              <a:off x="1921" y="2440"/>
              <a:ext cx="15" cy="17"/>
            </a:xfrm>
            <a:custGeom>
              <a:avLst/>
              <a:gdLst>
                <a:gd name="T0" fmla="*/ 4 w 15"/>
                <a:gd name="T1" fmla="*/ 16 h 17"/>
                <a:gd name="T2" fmla="*/ 2 w 15"/>
                <a:gd name="T3" fmla="*/ 11 h 17"/>
                <a:gd name="T4" fmla="*/ 0 w 15"/>
                <a:gd name="T5" fmla="*/ 9 h 17"/>
                <a:gd name="T6" fmla="*/ 2 w 15"/>
                <a:gd name="T7" fmla="*/ 4 h 17"/>
                <a:gd name="T8" fmla="*/ 4 w 15"/>
                <a:gd name="T9" fmla="*/ 0 h 17"/>
                <a:gd name="T10" fmla="*/ 9 w 15"/>
                <a:gd name="T11" fmla="*/ 0 h 17"/>
                <a:gd name="T12" fmla="*/ 11 w 15"/>
                <a:gd name="T13" fmla="*/ 4 h 17"/>
                <a:gd name="T14" fmla="*/ 14 w 15"/>
                <a:gd name="T15" fmla="*/ 9 h 17"/>
                <a:gd name="T16" fmla="*/ 11 w 15"/>
                <a:gd name="T17" fmla="*/ 11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1"/>
                  </a:lnTo>
                  <a:lnTo>
                    <a:pt x="0" y="9"/>
                  </a:lnTo>
                  <a:lnTo>
                    <a:pt x="2" y="4"/>
                  </a:lnTo>
                  <a:lnTo>
                    <a:pt x="4" y="0"/>
                  </a:lnTo>
                  <a:lnTo>
                    <a:pt x="9" y="0"/>
                  </a:lnTo>
                  <a:lnTo>
                    <a:pt x="11" y="4"/>
                  </a:lnTo>
                  <a:lnTo>
                    <a:pt x="14" y="9"/>
                  </a:lnTo>
                  <a:lnTo>
                    <a:pt x="11" y="11"/>
                  </a:lnTo>
                  <a:lnTo>
                    <a:pt x="9" y="16"/>
                  </a:lnTo>
                  <a:lnTo>
                    <a:pt x="4" y="16"/>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01" name="Freeform 176"/>
            <p:cNvSpPr>
              <a:spLocks/>
            </p:cNvSpPr>
            <p:nvPr/>
          </p:nvSpPr>
          <p:spPr bwMode="auto">
            <a:xfrm>
              <a:off x="1923" y="2372"/>
              <a:ext cx="15" cy="17"/>
            </a:xfrm>
            <a:custGeom>
              <a:avLst/>
              <a:gdLst>
                <a:gd name="T0" fmla="*/ 4 w 15"/>
                <a:gd name="T1" fmla="*/ 16 h 17"/>
                <a:gd name="T2" fmla="*/ 2 w 15"/>
                <a:gd name="T3" fmla="*/ 10 h 17"/>
                <a:gd name="T4" fmla="*/ 0 w 15"/>
                <a:gd name="T5" fmla="*/ 8 h 17"/>
                <a:gd name="T6" fmla="*/ 2 w 15"/>
                <a:gd name="T7" fmla="*/ 4 h 17"/>
                <a:gd name="T8" fmla="*/ 4 w 15"/>
                <a:gd name="T9" fmla="*/ 0 h 17"/>
                <a:gd name="T10" fmla="*/ 9 w 15"/>
                <a:gd name="T11" fmla="*/ 0 h 17"/>
                <a:gd name="T12" fmla="*/ 11 w 15"/>
                <a:gd name="T13" fmla="*/ 4 h 17"/>
                <a:gd name="T14" fmla="*/ 14 w 15"/>
                <a:gd name="T15" fmla="*/ 8 h 17"/>
                <a:gd name="T16" fmla="*/ 11 w 15"/>
                <a:gd name="T17" fmla="*/ 10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0"/>
                  </a:lnTo>
                  <a:lnTo>
                    <a:pt x="0" y="8"/>
                  </a:lnTo>
                  <a:lnTo>
                    <a:pt x="2" y="4"/>
                  </a:lnTo>
                  <a:lnTo>
                    <a:pt x="4" y="0"/>
                  </a:lnTo>
                  <a:lnTo>
                    <a:pt x="9" y="0"/>
                  </a:lnTo>
                  <a:lnTo>
                    <a:pt x="11" y="4"/>
                  </a:lnTo>
                  <a:lnTo>
                    <a:pt x="14" y="8"/>
                  </a:lnTo>
                  <a:lnTo>
                    <a:pt x="11" y="10"/>
                  </a:lnTo>
                  <a:lnTo>
                    <a:pt x="9" y="16"/>
                  </a:lnTo>
                  <a:lnTo>
                    <a:pt x="4" y="16"/>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02" name="Freeform 177"/>
            <p:cNvSpPr>
              <a:spLocks/>
            </p:cNvSpPr>
            <p:nvPr/>
          </p:nvSpPr>
          <p:spPr bwMode="auto">
            <a:xfrm>
              <a:off x="1913" y="2353"/>
              <a:ext cx="18" cy="110"/>
            </a:xfrm>
            <a:custGeom>
              <a:avLst/>
              <a:gdLst>
                <a:gd name="T0" fmla="*/ 0 w 18"/>
                <a:gd name="T1" fmla="*/ 107 h 110"/>
                <a:gd name="T2" fmla="*/ 0 w 18"/>
                <a:gd name="T3" fmla="*/ 103 h 110"/>
                <a:gd name="T4" fmla="*/ 2 w 18"/>
                <a:gd name="T5" fmla="*/ 99 h 110"/>
                <a:gd name="T6" fmla="*/ 3 w 18"/>
                <a:gd name="T7" fmla="*/ 91 h 110"/>
                <a:gd name="T8" fmla="*/ 4 w 18"/>
                <a:gd name="T9" fmla="*/ 85 h 110"/>
                <a:gd name="T10" fmla="*/ 9 w 18"/>
                <a:gd name="T11" fmla="*/ 67 h 110"/>
                <a:gd name="T12" fmla="*/ 9 w 18"/>
                <a:gd name="T13" fmla="*/ 54 h 110"/>
                <a:gd name="T14" fmla="*/ 9 w 18"/>
                <a:gd name="T15" fmla="*/ 40 h 110"/>
                <a:gd name="T16" fmla="*/ 7 w 18"/>
                <a:gd name="T17" fmla="*/ 24 h 110"/>
                <a:gd name="T18" fmla="*/ 4 w 18"/>
                <a:gd name="T19" fmla="*/ 18 h 110"/>
                <a:gd name="T20" fmla="*/ 3 w 18"/>
                <a:gd name="T21" fmla="*/ 12 h 110"/>
                <a:gd name="T22" fmla="*/ 3 w 18"/>
                <a:gd name="T23" fmla="*/ 8 h 110"/>
                <a:gd name="T24" fmla="*/ 2 w 18"/>
                <a:gd name="T25" fmla="*/ 6 h 110"/>
                <a:gd name="T26" fmla="*/ 2 w 18"/>
                <a:gd name="T27" fmla="*/ 2 h 110"/>
                <a:gd name="T28" fmla="*/ 3 w 18"/>
                <a:gd name="T29" fmla="*/ 2 h 110"/>
                <a:gd name="T30" fmla="*/ 4 w 18"/>
                <a:gd name="T31" fmla="*/ 0 h 110"/>
                <a:gd name="T32" fmla="*/ 7 w 18"/>
                <a:gd name="T33" fmla="*/ 2 h 110"/>
                <a:gd name="T34" fmla="*/ 9 w 18"/>
                <a:gd name="T35" fmla="*/ 4 h 110"/>
                <a:gd name="T36" fmla="*/ 9 w 18"/>
                <a:gd name="T37" fmla="*/ 8 h 110"/>
                <a:gd name="T38" fmla="*/ 10 w 18"/>
                <a:gd name="T39" fmla="*/ 14 h 110"/>
                <a:gd name="T40" fmla="*/ 12 w 18"/>
                <a:gd name="T41" fmla="*/ 20 h 110"/>
                <a:gd name="T42" fmla="*/ 15 w 18"/>
                <a:gd name="T43" fmla="*/ 38 h 110"/>
                <a:gd name="T44" fmla="*/ 17 w 18"/>
                <a:gd name="T45" fmla="*/ 54 h 110"/>
                <a:gd name="T46" fmla="*/ 15 w 18"/>
                <a:gd name="T47" fmla="*/ 71 h 110"/>
                <a:gd name="T48" fmla="*/ 12 w 18"/>
                <a:gd name="T49" fmla="*/ 87 h 110"/>
                <a:gd name="T50" fmla="*/ 10 w 18"/>
                <a:gd name="T51" fmla="*/ 95 h 110"/>
                <a:gd name="T52" fmla="*/ 9 w 18"/>
                <a:gd name="T53" fmla="*/ 101 h 110"/>
                <a:gd name="T54" fmla="*/ 9 w 18"/>
                <a:gd name="T55" fmla="*/ 105 h 110"/>
                <a:gd name="T56" fmla="*/ 7 w 18"/>
                <a:gd name="T57" fmla="*/ 109 h 110"/>
                <a:gd name="T58" fmla="*/ 4 w 18"/>
                <a:gd name="T59" fmla="*/ 109 h 110"/>
                <a:gd name="T60" fmla="*/ 3 w 18"/>
                <a:gd name="T61" fmla="*/ 109 h 110"/>
                <a:gd name="T62" fmla="*/ 0 w 18"/>
                <a:gd name="T63" fmla="*/ 10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 h="110">
                  <a:moveTo>
                    <a:pt x="0" y="107"/>
                  </a:moveTo>
                  <a:lnTo>
                    <a:pt x="0" y="103"/>
                  </a:lnTo>
                  <a:lnTo>
                    <a:pt x="2" y="99"/>
                  </a:lnTo>
                  <a:lnTo>
                    <a:pt x="3" y="91"/>
                  </a:lnTo>
                  <a:lnTo>
                    <a:pt x="4" y="85"/>
                  </a:lnTo>
                  <a:lnTo>
                    <a:pt x="9" y="67"/>
                  </a:lnTo>
                  <a:lnTo>
                    <a:pt x="9" y="54"/>
                  </a:lnTo>
                  <a:lnTo>
                    <a:pt x="9" y="40"/>
                  </a:lnTo>
                  <a:lnTo>
                    <a:pt x="7" y="24"/>
                  </a:lnTo>
                  <a:lnTo>
                    <a:pt x="4" y="18"/>
                  </a:lnTo>
                  <a:lnTo>
                    <a:pt x="3" y="12"/>
                  </a:lnTo>
                  <a:lnTo>
                    <a:pt x="3" y="8"/>
                  </a:lnTo>
                  <a:lnTo>
                    <a:pt x="2" y="6"/>
                  </a:lnTo>
                  <a:lnTo>
                    <a:pt x="2" y="2"/>
                  </a:lnTo>
                  <a:lnTo>
                    <a:pt x="3" y="2"/>
                  </a:lnTo>
                  <a:lnTo>
                    <a:pt x="4" y="0"/>
                  </a:lnTo>
                  <a:lnTo>
                    <a:pt x="7" y="2"/>
                  </a:lnTo>
                  <a:lnTo>
                    <a:pt x="9" y="4"/>
                  </a:lnTo>
                  <a:lnTo>
                    <a:pt x="9" y="8"/>
                  </a:lnTo>
                  <a:lnTo>
                    <a:pt x="10" y="14"/>
                  </a:lnTo>
                  <a:lnTo>
                    <a:pt x="12" y="20"/>
                  </a:lnTo>
                  <a:lnTo>
                    <a:pt x="15" y="38"/>
                  </a:lnTo>
                  <a:lnTo>
                    <a:pt x="17" y="54"/>
                  </a:lnTo>
                  <a:lnTo>
                    <a:pt x="15" y="71"/>
                  </a:lnTo>
                  <a:lnTo>
                    <a:pt x="12" y="87"/>
                  </a:lnTo>
                  <a:lnTo>
                    <a:pt x="10" y="95"/>
                  </a:lnTo>
                  <a:lnTo>
                    <a:pt x="9" y="101"/>
                  </a:lnTo>
                  <a:lnTo>
                    <a:pt x="9" y="105"/>
                  </a:lnTo>
                  <a:lnTo>
                    <a:pt x="7" y="109"/>
                  </a:lnTo>
                  <a:lnTo>
                    <a:pt x="4" y="109"/>
                  </a:lnTo>
                  <a:lnTo>
                    <a:pt x="3" y="109"/>
                  </a:lnTo>
                  <a:lnTo>
                    <a:pt x="0" y="107"/>
                  </a:lnTo>
                </a:path>
              </a:pathLst>
            </a:custGeom>
            <a:solidFill>
              <a:srgbClr val="919191"/>
            </a:solidFill>
            <a:ln w="12700" cap="rnd" cmpd="sng">
              <a:solidFill>
                <a:srgbClr val="919191"/>
              </a:solidFill>
              <a:prstDash val="solid"/>
              <a:round/>
              <a:headEnd type="none" w="med" len="med"/>
              <a:tailEnd type="none" w="med" len="med"/>
            </a:ln>
            <a:effectLst/>
          </p:spPr>
          <p:txBody>
            <a:bodyPr/>
            <a:lstStyle/>
            <a:p>
              <a:endParaRPr lang="en-US"/>
            </a:p>
          </p:txBody>
        </p:sp>
        <p:sp>
          <p:nvSpPr>
            <p:cNvPr id="79003" name="Freeform 178"/>
            <p:cNvSpPr>
              <a:spLocks/>
            </p:cNvSpPr>
            <p:nvPr/>
          </p:nvSpPr>
          <p:spPr bwMode="auto">
            <a:xfrm>
              <a:off x="1700" y="2376"/>
              <a:ext cx="15" cy="17"/>
            </a:xfrm>
            <a:custGeom>
              <a:avLst/>
              <a:gdLst>
                <a:gd name="T0" fmla="*/ 4 w 15"/>
                <a:gd name="T1" fmla="*/ 16 h 17"/>
                <a:gd name="T2" fmla="*/ 2 w 15"/>
                <a:gd name="T3" fmla="*/ 16 h 17"/>
                <a:gd name="T4" fmla="*/ 0 w 15"/>
                <a:gd name="T5" fmla="*/ 5 h 17"/>
                <a:gd name="T6" fmla="*/ 2 w 15"/>
                <a:gd name="T7" fmla="*/ 0 h 17"/>
                <a:gd name="T8" fmla="*/ 4 w 15"/>
                <a:gd name="T9" fmla="*/ 0 h 17"/>
                <a:gd name="T10" fmla="*/ 9 w 15"/>
                <a:gd name="T11" fmla="*/ 0 h 17"/>
                <a:gd name="T12" fmla="*/ 11 w 15"/>
                <a:gd name="T13" fmla="*/ 0 h 17"/>
                <a:gd name="T14" fmla="*/ 14 w 15"/>
                <a:gd name="T15" fmla="*/ 5 h 17"/>
                <a:gd name="T16" fmla="*/ 11 w 15"/>
                <a:gd name="T17" fmla="*/ 16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6"/>
                  </a:lnTo>
                  <a:lnTo>
                    <a:pt x="0" y="5"/>
                  </a:lnTo>
                  <a:lnTo>
                    <a:pt x="2" y="0"/>
                  </a:lnTo>
                  <a:lnTo>
                    <a:pt x="4" y="0"/>
                  </a:lnTo>
                  <a:lnTo>
                    <a:pt x="9" y="0"/>
                  </a:lnTo>
                  <a:lnTo>
                    <a:pt x="11" y="0"/>
                  </a:lnTo>
                  <a:lnTo>
                    <a:pt x="14" y="5"/>
                  </a:lnTo>
                  <a:lnTo>
                    <a:pt x="11" y="16"/>
                  </a:lnTo>
                  <a:lnTo>
                    <a:pt x="9" y="16"/>
                  </a:lnTo>
                  <a:lnTo>
                    <a:pt x="4" y="16"/>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04" name="Freeform 179"/>
            <p:cNvSpPr>
              <a:spLocks/>
            </p:cNvSpPr>
            <p:nvPr/>
          </p:nvSpPr>
          <p:spPr bwMode="auto">
            <a:xfrm>
              <a:off x="1700" y="2429"/>
              <a:ext cx="15" cy="17"/>
            </a:xfrm>
            <a:custGeom>
              <a:avLst/>
              <a:gdLst>
                <a:gd name="T0" fmla="*/ 4 w 15"/>
                <a:gd name="T1" fmla="*/ 16 h 17"/>
                <a:gd name="T2" fmla="*/ 2 w 15"/>
                <a:gd name="T3" fmla="*/ 12 h 17"/>
                <a:gd name="T4" fmla="*/ 0 w 15"/>
                <a:gd name="T5" fmla="*/ 8 h 17"/>
                <a:gd name="T6" fmla="*/ 2 w 15"/>
                <a:gd name="T7" fmla="*/ 0 h 17"/>
                <a:gd name="T8" fmla="*/ 4 w 15"/>
                <a:gd name="T9" fmla="*/ 0 h 17"/>
                <a:gd name="T10" fmla="*/ 9 w 15"/>
                <a:gd name="T11" fmla="*/ 0 h 17"/>
                <a:gd name="T12" fmla="*/ 11 w 15"/>
                <a:gd name="T13" fmla="*/ 0 h 17"/>
                <a:gd name="T14" fmla="*/ 14 w 15"/>
                <a:gd name="T15" fmla="*/ 8 h 17"/>
                <a:gd name="T16" fmla="*/ 11 w 15"/>
                <a:gd name="T17" fmla="*/ 12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2"/>
                  </a:lnTo>
                  <a:lnTo>
                    <a:pt x="0" y="8"/>
                  </a:lnTo>
                  <a:lnTo>
                    <a:pt x="2" y="0"/>
                  </a:lnTo>
                  <a:lnTo>
                    <a:pt x="4" y="0"/>
                  </a:lnTo>
                  <a:lnTo>
                    <a:pt x="9" y="0"/>
                  </a:lnTo>
                  <a:lnTo>
                    <a:pt x="11" y="0"/>
                  </a:lnTo>
                  <a:lnTo>
                    <a:pt x="14" y="8"/>
                  </a:lnTo>
                  <a:lnTo>
                    <a:pt x="11" y="12"/>
                  </a:lnTo>
                  <a:lnTo>
                    <a:pt x="9" y="16"/>
                  </a:lnTo>
                  <a:lnTo>
                    <a:pt x="4" y="16"/>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9005" name="Freeform 180"/>
            <p:cNvSpPr>
              <a:spLocks/>
            </p:cNvSpPr>
            <p:nvPr/>
          </p:nvSpPr>
          <p:spPr bwMode="auto">
            <a:xfrm>
              <a:off x="1729" y="2345"/>
              <a:ext cx="49" cy="17"/>
            </a:xfrm>
            <a:custGeom>
              <a:avLst/>
              <a:gdLst>
                <a:gd name="T0" fmla="*/ 45 w 49"/>
                <a:gd name="T1" fmla="*/ 16 h 17"/>
                <a:gd name="T2" fmla="*/ 48 w 49"/>
                <a:gd name="T3" fmla="*/ 16 h 17"/>
                <a:gd name="T4" fmla="*/ 48 w 49"/>
                <a:gd name="T5" fmla="*/ 14 h 17"/>
                <a:gd name="T6" fmla="*/ 48 w 49"/>
                <a:gd name="T7" fmla="*/ 2 h 17"/>
                <a:gd name="T8" fmla="*/ 48 w 49"/>
                <a:gd name="T9" fmla="*/ 0 h 17"/>
                <a:gd name="T10" fmla="*/ 45 w 49"/>
                <a:gd name="T11" fmla="*/ 0 h 17"/>
                <a:gd name="T12" fmla="*/ 2 w 49"/>
                <a:gd name="T13" fmla="*/ 0 h 17"/>
                <a:gd name="T14" fmla="*/ 0 w 49"/>
                <a:gd name="T15" fmla="*/ 0 h 17"/>
                <a:gd name="T16" fmla="*/ 0 w 49"/>
                <a:gd name="T17" fmla="*/ 2 h 17"/>
                <a:gd name="T18" fmla="*/ 0 w 49"/>
                <a:gd name="T19" fmla="*/ 14 h 17"/>
                <a:gd name="T20" fmla="*/ 0 w 49"/>
                <a:gd name="T21" fmla="*/ 16 h 17"/>
                <a:gd name="T22" fmla="*/ 2 w 49"/>
                <a:gd name="T23" fmla="*/ 16 h 17"/>
                <a:gd name="T24" fmla="*/ 45 w 49"/>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17">
                  <a:moveTo>
                    <a:pt x="45" y="16"/>
                  </a:moveTo>
                  <a:lnTo>
                    <a:pt x="48" y="16"/>
                  </a:lnTo>
                  <a:lnTo>
                    <a:pt x="48" y="14"/>
                  </a:lnTo>
                  <a:lnTo>
                    <a:pt x="48" y="2"/>
                  </a:lnTo>
                  <a:lnTo>
                    <a:pt x="48" y="0"/>
                  </a:lnTo>
                  <a:lnTo>
                    <a:pt x="45" y="0"/>
                  </a:lnTo>
                  <a:lnTo>
                    <a:pt x="2" y="0"/>
                  </a:lnTo>
                  <a:lnTo>
                    <a:pt x="0" y="0"/>
                  </a:lnTo>
                  <a:lnTo>
                    <a:pt x="0" y="2"/>
                  </a:lnTo>
                  <a:lnTo>
                    <a:pt x="0" y="14"/>
                  </a:lnTo>
                  <a:lnTo>
                    <a:pt x="0" y="16"/>
                  </a:lnTo>
                  <a:lnTo>
                    <a:pt x="2" y="16"/>
                  </a:lnTo>
                  <a:lnTo>
                    <a:pt x="45" y="16"/>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06" name="Freeform 181"/>
            <p:cNvSpPr>
              <a:spLocks/>
            </p:cNvSpPr>
            <p:nvPr/>
          </p:nvSpPr>
          <p:spPr bwMode="auto">
            <a:xfrm>
              <a:off x="1729" y="2454"/>
              <a:ext cx="49" cy="19"/>
            </a:xfrm>
            <a:custGeom>
              <a:avLst/>
              <a:gdLst>
                <a:gd name="T0" fmla="*/ 45 w 49"/>
                <a:gd name="T1" fmla="*/ 18 h 19"/>
                <a:gd name="T2" fmla="*/ 48 w 49"/>
                <a:gd name="T3" fmla="*/ 18 h 19"/>
                <a:gd name="T4" fmla="*/ 48 w 49"/>
                <a:gd name="T5" fmla="*/ 16 h 19"/>
                <a:gd name="T6" fmla="*/ 48 w 49"/>
                <a:gd name="T7" fmla="*/ 4 h 19"/>
                <a:gd name="T8" fmla="*/ 48 w 49"/>
                <a:gd name="T9" fmla="*/ 2 h 19"/>
                <a:gd name="T10" fmla="*/ 45 w 49"/>
                <a:gd name="T11" fmla="*/ 0 h 19"/>
                <a:gd name="T12" fmla="*/ 2 w 49"/>
                <a:gd name="T13" fmla="*/ 0 h 19"/>
                <a:gd name="T14" fmla="*/ 0 w 49"/>
                <a:gd name="T15" fmla="*/ 2 h 19"/>
                <a:gd name="T16" fmla="*/ 0 w 49"/>
                <a:gd name="T17" fmla="*/ 4 h 19"/>
                <a:gd name="T18" fmla="*/ 0 w 49"/>
                <a:gd name="T19" fmla="*/ 16 h 19"/>
                <a:gd name="T20" fmla="*/ 0 w 49"/>
                <a:gd name="T21" fmla="*/ 18 h 19"/>
                <a:gd name="T22" fmla="*/ 2 w 49"/>
                <a:gd name="T23" fmla="*/ 18 h 19"/>
                <a:gd name="T24" fmla="*/ 45 w 49"/>
                <a:gd name="T25" fmla="*/ 18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19">
                  <a:moveTo>
                    <a:pt x="45" y="18"/>
                  </a:moveTo>
                  <a:lnTo>
                    <a:pt x="48" y="18"/>
                  </a:lnTo>
                  <a:lnTo>
                    <a:pt x="48" y="16"/>
                  </a:lnTo>
                  <a:lnTo>
                    <a:pt x="48" y="4"/>
                  </a:lnTo>
                  <a:lnTo>
                    <a:pt x="48" y="2"/>
                  </a:lnTo>
                  <a:lnTo>
                    <a:pt x="45" y="0"/>
                  </a:lnTo>
                  <a:lnTo>
                    <a:pt x="2" y="0"/>
                  </a:lnTo>
                  <a:lnTo>
                    <a:pt x="0" y="2"/>
                  </a:lnTo>
                  <a:lnTo>
                    <a:pt x="0" y="4"/>
                  </a:lnTo>
                  <a:lnTo>
                    <a:pt x="0" y="16"/>
                  </a:lnTo>
                  <a:lnTo>
                    <a:pt x="0" y="18"/>
                  </a:lnTo>
                  <a:lnTo>
                    <a:pt x="2" y="18"/>
                  </a:lnTo>
                  <a:lnTo>
                    <a:pt x="45" y="18"/>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07" name="Freeform 182"/>
            <p:cNvSpPr>
              <a:spLocks/>
            </p:cNvSpPr>
            <p:nvPr/>
          </p:nvSpPr>
          <p:spPr bwMode="auto">
            <a:xfrm>
              <a:off x="1849" y="2343"/>
              <a:ext cx="50" cy="17"/>
            </a:xfrm>
            <a:custGeom>
              <a:avLst/>
              <a:gdLst>
                <a:gd name="T0" fmla="*/ 45 w 50"/>
                <a:gd name="T1" fmla="*/ 16 h 17"/>
                <a:gd name="T2" fmla="*/ 47 w 50"/>
                <a:gd name="T3" fmla="*/ 16 h 17"/>
                <a:gd name="T4" fmla="*/ 49 w 50"/>
                <a:gd name="T5" fmla="*/ 14 h 17"/>
                <a:gd name="T6" fmla="*/ 49 w 50"/>
                <a:gd name="T7" fmla="*/ 2 h 17"/>
                <a:gd name="T8" fmla="*/ 47 w 50"/>
                <a:gd name="T9" fmla="*/ 0 h 17"/>
                <a:gd name="T10" fmla="*/ 45 w 50"/>
                <a:gd name="T11" fmla="*/ 0 h 17"/>
                <a:gd name="T12" fmla="*/ 2 w 50"/>
                <a:gd name="T13" fmla="*/ 0 h 17"/>
                <a:gd name="T14" fmla="*/ 0 w 50"/>
                <a:gd name="T15" fmla="*/ 0 h 17"/>
                <a:gd name="T16" fmla="*/ 0 w 50"/>
                <a:gd name="T17" fmla="*/ 2 h 17"/>
                <a:gd name="T18" fmla="*/ 0 w 50"/>
                <a:gd name="T19" fmla="*/ 14 h 17"/>
                <a:gd name="T20" fmla="*/ 0 w 50"/>
                <a:gd name="T21" fmla="*/ 16 h 17"/>
                <a:gd name="T22" fmla="*/ 2 w 50"/>
                <a:gd name="T23" fmla="*/ 16 h 17"/>
                <a:gd name="T24" fmla="*/ 45 w 50"/>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 h="17">
                  <a:moveTo>
                    <a:pt x="45" y="16"/>
                  </a:moveTo>
                  <a:lnTo>
                    <a:pt x="47" y="16"/>
                  </a:lnTo>
                  <a:lnTo>
                    <a:pt x="49" y="14"/>
                  </a:lnTo>
                  <a:lnTo>
                    <a:pt x="49" y="2"/>
                  </a:lnTo>
                  <a:lnTo>
                    <a:pt x="47" y="0"/>
                  </a:lnTo>
                  <a:lnTo>
                    <a:pt x="45" y="0"/>
                  </a:lnTo>
                  <a:lnTo>
                    <a:pt x="2" y="0"/>
                  </a:lnTo>
                  <a:lnTo>
                    <a:pt x="0" y="0"/>
                  </a:lnTo>
                  <a:lnTo>
                    <a:pt x="0" y="2"/>
                  </a:lnTo>
                  <a:lnTo>
                    <a:pt x="0" y="14"/>
                  </a:lnTo>
                  <a:lnTo>
                    <a:pt x="0" y="16"/>
                  </a:lnTo>
                  <a:lnTo>
                    <a:pt x="2" y="16"/>
                  </a:lnTo>
                  <a:lnTo>
                    <a:pt x="45" y="16"/>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08" name="Freeform 183"/>
            <p:cNvSpPr>
              <a:spLocks/>
            </p:cNvSpPr>
            <p:nvPr/>
          </p:nvSpPr>
          <p:spPr bwMode="auto">
            <a:xfrm>
              <a:off x="1851" y="2454"/>
              <a:ext cx="48" cy="19"/>
            </a:xfrm>
            <a:custGeom>
              <a:avLst/>
              <a:gdLst>
                <a:gd name="T0" fmla="*/ 44 w 48"/>
                <a:gd name="T1" fmla="*/ 18 h 19"/>
                <a:gd name="T2" fmla="*/ 45 w 48"/>
                <a:gd name="T3" fmla="*/ 16 h 19"/>
                <a:gd name="T4" fmla="*/ 47 w 48"/>
                <a:gd name="T5" fmla="*/ 14 h 19"/>
                <a:gd name="T6" fmla="*/ 47 w 48"/>
                <a:gd name="T7" fmla="*/ 2 h 19"/>
                <a:gd name="T8" fmla="*/ 45 w 48"/>
                <a:gd name="T9" fmla="*/ 0 h 19"/>
                <a:gd name="T10" fmla="*/ 44 w 48"/>
                <a:gd name="T11" fmla="*/ 0 h 19"/>
                <a:gd name="T12" fmla="*/ 2 w 48"/>
                <a:gd name="T13" fmla="*/ 0 h 19"/>
                <a:gd name="T14" fmla="*/ 0 w 48"/>
                <a:gd name="T15" fmla="*/ 0 h 19"/>
                <a:gd name="T16" fmla="*/ 0 w 48"/>
                <a:gd name="T17" fmla="*/ 2 h 19"/>
                <a:gd name="T18" fmla="*/ 0 w 48"/>
                <a:gd name="T19" fmla="*/ 14 h 19"/>
                <a:gd name="T20" fmla="*/ 0 w 48"/>
                <a:gd name="T21" fmla="*/ 16 h 19"/>
                <a:gd name="T22" fmla="*/ 2 w 48"/>
                <a:gd name="T23" fmla="*/ 18 h 19"/>
                <a:gd name="T24" fmla="*/ 44 w 48"/>
                <a:gd name="T25" fmla="*/ 18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19">
                  <a:moveTo>
                    <a:pt x="44" y="18"/>
                  </a:moveTo>
                  <a:lnTo>
                    <a:pt x="45" y="16"/>
                  </a:lnTo>
                  <a:lnTo>
                    <a:pt x="47" y="14"/>
                  </a:lnTo>
                  <a:lnTo>
                    <a:pt x="47" y="2"/>
                  </a:lnTo>
                  <a:lnTo>
                    <a:pt x="45" y="0"/>
                  </a:lnTo>
                  <a:lnTo>
                    <a:pt x="44" y="0"/>
                  </a:lnTo>
                  <a:lnTo>
                    <a:pt x="2" y="0"/>
                  </a:lnTo>
                  <a:lnTo>
                    <a:pt x="0" y="0"/>
                  </a:lnTo>
                  <a:lnTo>
                    <a:pt x="0" y="2"/>
                  </a:lnTo>
                  <a:lnTo>
                    <a:pt x="0" y="14"/>
                  </a:lnTo>
                  <a:lnTo>
                    <a:pt x="0" y="16"/>
                  </a:lnTo>
                  <a:lnTo>
                    <a:pt x="2" y="18"/>
                  </a:lnTo>
                  <a:lnTo>
                    <a:pt x="44" y="18"/>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9009" name="Freeform 184"/>
            <p:cNvSpPr>
              <a:spLocks/>
            </p:cNvSpPr>
            <p:nvPr/>
          </p:nvSpPr>
          <p:spPr bwMode="auto">
            <a:xfrm>
              <a:off x="1713" y="2347"/>
              <a:ext cx="211" cy="121"/>
            </a:xfrm>
            <a:custGeom>
              <a:avLst/>
              <a:gdLst>
                <a:gd name="T0" fmla="*/ 210 w 211"/>
                <a:gd name="T1" fmla="*/ 60 h 121"/>
                <a:gd name="T2" fmla="*/ 210 w 211"/>
                <a:gd name="T3" fmla="*/ 46 h 121"/>
                <a:gd name="T4" fmla="*/ 208 w 211"/>
                <a:gd name="T5" fmla="*/ 34 h 121"/>
                <a:gd name="T6" fmla="*/ 206 w 211"/>
                <a:gd name="T7" fmla="*/ 26 h 121"/>
                <a:gd name="T8" fmla="*/ 203 w 211"/>
                <a:gd name="T9" fmla="*/ 23 h 121"/>
                <a:gd name="T10" fmla="*/ 203 w 211"/>
                <a:gd name="T11" fmla="*/ 14 h 121"/>
                <a:gd name="T12" fmla="*/ 201 w 211"/>
                <a:gd name="T13" fmla="*/ 8 h 121"/>
                <a:gd name="T14" fmla="*/ 196 w 211"/>
                <a:gd name="T15" fmla="*/ 6 h 121"/>
                <a:gd name="T16" fmla="*/ 193 w 211"/>
                <a:gd name="T17" fmla="*/ 6 h 121"/>
                <a:gd name="T18" fmla="*/ 189 w 211"/>
                <a:gd name="T19" fmla="*/ 5 h 121"/>
                <a:gd name="T20" fmla="*/ 182 w 211"/>
                <a:gd name="T21" fmla="*/ 2 h 121"/>
                <a:gd name="T22" fmla="*/ 172 w 211"/>
                <a:gd name="T23" fmla="*/ 2 h 121"/>
                <a:gd name="T24" fmla="*/ 161 w 211"/>
                <a:gd name="T25" fmla="*/ 0 h 121"/>
                <a:gd name="T26" fmla="*/ 149 w 211"/>
                <a:gd name="T27" fmla="*/ 2 h 121"/>
                <a:gd name="T28" fmla="*/ 138 w 211"/>
                <a:gd name="T29" fmla="*/ 2 h 121"/>
                <a:gd name="T30" fmla="*/ 134 w 211"/>
                <a:gd name="T31" fmla="*/ 5 h 121"/>
                <a:gd name="T32" fmla="*/ 131 w 211"/>
                <a:gd name="T33" fmla="*/ 5 h 121"/>
                <a:gd name="T34" fmla="*/ 130 w 211"/>
                <a:gd name="T35" fmla="*/ 6 h 121"/>
                <a:gd name="T36" fmla="*/ 75 w 211"/>
                <a:gd name="T37" fmla="*/ 8 h 121"/>
                <a:gd name="T38" fmla="*/ 72 w 211"/>
                <a:gd name="T39" fmla="*/ 6 h 121"/>
                <a:gd name="T40" fmla="*/ 65 w 211"/>
                <a:gd name="T41" fmla="*/ 5 h 121"/>
                <a:gd name="T42" fmla="*/ 56 w 211"/>
                <a:gd name="T43" fmla="*/ 5 h 121"/>
                <a:gd name="T44" fmla="*/ 44 w 211"/>
                <a:gd name="T45" fmla="*/ 2 h 121"/>
                <a:gd name="T46" fmla="*/ 31 w 211"/>
                <a:gd name="T47" fmla="*/ 5 h 121"/>
                <a:gd name="T48" fmla="*/ 22 w 211"/>
                <a:gd name="T49" fmla="*/ 5 h 121"/>
                <a:gd name="T50" fmla="*/ 16 w 211"/>
                <a:gd name="T51" fmla="*/ 6 h 121"/>
                <a:gd name="T52" fmla="*/ 12 w 211"/>
                <a:gd name="T53" fmla="*/ 8 h 121"/>
                <a:gd name="T54" fmla="*/ 6 w 211"/>
                <a:gd name="T55" fmla="*/ 8 h 121"/>
                <a:gd name="T56" fmla="*/ 2 w 211"/>
                <a:gd name="T57" fmla="*/ 10 h 121"/>
                <a:gd name="T58" fmla="*/ 0 w 211"/>
                <a:gd name="T59" fmla="*/ 16 h 121"/>
                <a:gd name="T60" fmla="*/ 0 w 211"/>
                <a:gd name="T61" fmla="*/ 104 h 121"/>
                <a:gd name="T62" fmla="*/ 2 w 211"/>
                <a:gd name="T63" fmla="*/ 109 h 121"/>
                <a:gd name="T64" fmla="*/ 6 w 211"/>
                <a:gd name="T65" fmla="*/ 114 h 121"/>
                <a:gd name="T66" fmla="*/ 13 w 211"/>
                <a:gd name="T67" fmla="*/ 114 h 121"/>
                <a:gd name="T68" fmla="*/ 16 w 211"/>
                <a:gd name="T69" fmla="*/ 115 h 121"/>
                <a:gd name="T70" fmla="*/ 19 w 211"/>
                <a:gd name="T71" fmla="*/ 115 h 121"/>
                <a:gd name="T72" fmla="*/ 22 w 211"/>
                <a:gd name="T73" fmla="*/ 117 h 121"/>
                <a:gd name="T74" fmla="*/ 33 w 211"/>
                <a:gd name="T75" fmla="*/ 117 h 121"/>
                <a:gd name="T76" fmla="*/ 45 w 211"/>
                <a:gd name="T77" fmla="*/ 117 h 121"/>
                <a:gd name="T78" fmla="*/ 58 w 211"/>
                <a:gd name="T79" fmla="*/ 117 h 121"/>
                <a:gd name="T80" fmla="*/ 67 w 211"/>
                <a:gd name="T81" fmla="*/ 117 h 121"/>
                <a:gd name="T82" fmla="*/ 74 w 211"/>
                <a:gd name="T83" fmla="*/ 115 h 121"/>
                <a:gd name="T84" fmla="*/ 77 w 211"/>
                <a:gd name="T85" fmla="*/ 114 h 121"/>
                <a:gd name="T86" fmla="*/ 131 w 211"/>
                <a:gd name="T87" fmla="*/ 114 h 121"/>
                <a:gd name="T88" fmla="*/ 131 w 211"/>
                <a:gd name="T89" fmla="*/ 115 h 121"/>
                <a:gd name="T90" fmla="*/ 133 w 211"/>
                <a:gd name="T91" fmla="*/ 117 h 121"/>
                <a:gd name="T92" fmla="*/ 137 w 211"/>
                <a:gd name="T93" fmla="*/ 117 h 121"/>
                <a:gd name="T94" fmla="*/ 140 w 211"/>
                <a:gd name="T95" fmla="*/ 120 h 121"/>
                <a:gd name="T96" fmla="*/ 150 w 211"/>
                <a:gd name="T97" fmla="*/ 120 h 121"/>
                <a:gd name="T98" fmla="*/ 163 w 211"/>
                <a:gd name="T99" fmla="*/ 120 h 121"/>
                <a:gd name="T100" fmla="*/ 173 w 211"/>
                <a:gd name="T101" fmla="*/ 120 h 121"/>
                <a:gd name="T102" fmla="*/ 184 w 211"/>
                <a:gd name="T103" fmla="*/ 120 h 121"/>
                <a:gd name="T104" fmla="*/ 190 w 211"/>
                <a:gd name="T105" fmla="*/ 117 h 121"/>
                <a:gd name="T106" fmla="*/ 193 w 211"/>
                <a:gd name="T107" fmla="*/ 115 h 121"/>
                <a:gd name="T108" fmla="*/ 196 w 211"/>
                <a:gd name="T109" fmla="*/ 115 h 121"/>
                <a:gd name="T110" fmla="*/ 201 w 211"/>
                <a:gd name="T111" fmla="*/ 114 h 121"/>
                <a:gd name="T112" fmla="*/ 203 w 211"/>
                <a:gd name="T113" fmla="*/ 107 h 121"/>
                <a:gd name="T114" fmla="*/ 203 w 211"/>
                <a:gd name="T115" fmla="*/ 97 h 121"/>
                <a:gd name="T116" fmla="*/ 206 w 211"/>
                <a:gd name="T117" fmla="*/ 94 h 121"/>
                <a:gd name="T118" fmla="*/ 208 w 211"/>
                <a:gd name="T119" fmla="*/ 86 h 121"/>
                <a:gd name="T120" fmla="*/ 210 w 211"/>
                <a:gd name="T121" fmla="*/ 73 h 121"/>
                <a:gd name="T122" fmla="*/ 210 w 211"/>
                <a:gd name="T123" fmla="*/ 60 h 12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1" h="121">
                  <a:moveTo>
                    <a:pt x="210" y="60"/>
                  </a:moveTo>
                  <a:lnTo>
                    <a:pt x="210" y="46"/>
                  </a:lnTo>
                  <a:lnTo>
                    <a:pt x="208" y="34"/>
                  </a:lnTo>
                  <a:lnTo>
                    <a:pt x="206" y="26"/>
                  </a:lnTo>
                  <a:lnTo>
                    <a:pt x="203" y="23"/>
                  </a:lnTo>
                  <a:lnTo>
                    <a:pt x="203" y="14"/>
                  </a:lnTo>
                  <a:lnTo>
                    <a:pt x="201" y="8"/>
                  </a:lnTo>
                  <a:lnTo>
                    <a:pt x="196" y="6"/>
                  </a:lnTo>
                  <a:lnTo>
                    <a:pt x="193" y="6"/>
                  </a:lnTo>
                  <a:lnTo>
                    <a:pt x="189" y="5"/>
                  </a:lnTo>
                  <a:lnTo>
                    <a:pt x="182" y="2"/>
                  </a:lnTo>
                  <a:lnTo>
                    <a:pt x="172" y="2"/>
                  </a:lnTo>
                  <a:lnTo>
                    <a:pt x="161" y="0"/>
                  </a:lnTo>
                  <a:lnTo>
                    <a:pt x="149" y="2"/>
                  </a:lnTo>
                  <a:lnTo>
                    <a:pt x="138" y="2"/>
                  </a:lnTo>
                  <a:lnTo>
                    <a:pt x="134" y="5"/>
                  </a:lnTo>
                  <a:lnTo>
                    <a:pt x="131" y="5"/>
                  </a:lnTo>
                  <a:lnTo>
                    <a:pt x="130" y="6"/>
                  </a:lnTo>
                  <a:lnTo>
                    <a:pt x="75" y="8"/>
                  </a:lnTo>
                  <a:lnTo>
                    <a:pt x="72" y="6"/>
                  </a:lnTo>
                  <a:lnTo>
                    <a:pt x="65" y="5"/>
                  </a:lnTo>
                  <a:lnTo>
                    <a:pt x="56" y="5"/>
                  </a:lnTo>
                  <a:lnTo>
                    <a:pt x="44" y="2"/>
                  </a:lnTo>
                  <a:lnTo>
                    <a:pt x="31" y="5"/>
                  </a:lnTo>
                  <a:lnTo>
                    <a:pt x="22" y="5"/>
                  </a:lnTo>
                  <a:lnTo>
                    <a:pt x="16" y="6"/>
                  </a:lnTo>
                  <a:lnTo>
                    <a:pt x="12" y="8"/>
                  </a:lnTo>
                  <a:lnTo>
                    <a:pt x="6" y="8"/>
                  </a:lnTo>
                  <a:lnTo>
                    <a:pt x="2" y="10"/>
                  </a:lnTo>
                  <a:lnTo>
                    <a:pt x="0" y="16"/>
                  </a:lnTo>
                  <a:lnTo>
                    <a:pt x="0" y="104"/>
                  </a:lnTo>
                  <a:lnTo>
                    <a:pt x="2" y="109"/>
                  </a:lnTo>
                  <a:lnTo>
                    <a:pt x="6" y="114"/>
                  </a:lnTo>
                  <a:lnTo>
                    <a:pt x="13" y="114"/>
                  </a:lnTo>
                  <a:lnTo>
                    <a:pt x="16" y="115"/>
                  </a:lnTo>
                  <a:lnTo>
                    <a:pt x="19" y="115"/>
                  </a:lnTo>
                  <a:lnTo>
                    <a:pt x="22" y="117"/>
                  </a:lnTo>
                  <a:lnTo>
                    <a:pt x="33" y="117"/>
                  </a:lnTo>
                  <a:lnTo>
                    <a:pt x="45" y="117"/>
                  </a:lnTo>
                  <a:lnTo>
                    <a:pt x="58" y="117"/>
                  </a:lnTo>
                  <a:lnTo>
                    <a:pt x="67" y="117"/>
                  </a:lnTo>
                  <a:lnTo>
                    <a:pt x="74" y="115"/>
                  </a:lnTo>
                  <a:lnTo>
                    <a:pt x="77" y="114"/>
                  </a:lnTo>
                  <a:lnTo>
                    <a:pt x="131" y="114"/>
                  </a:lnTo>
                  <a:lnTo>
                    <a:pt x="131" y="115"/>
                  </a:lnTo>
                  <a:lnTo>
                    <a:pt x="133" y="117"/>
                  </a:lnTo>
                  <a:lnTo>
                    <a:pt x="137" y="117"/>
                  </a:lnTo>
                  <a:lnTo>
                    <a:pt x="140" y="120"/>
                  </a:lnTo>
                  <a:lnTo>
                    <a:pt x="150" y="120"/>
                  </a:lnTo>
                  <a:lnTo>
                    <a:pt x="163" y="120"/>
                  </a:lnTo>
                  <a:lnTo>
                    <a:pt x="173" y="120"/>
                  </a:lnTo>
                  <a:lnTo>
                    <a:pt x="184" y="120"/>
                  </a:lnTo>
                  <a:lnTo>
                    <a:pt x="190" y="117"/>
                  </a:lnTo>
                  <a:lnTo>
                    <a:pt x="193" y="115"/>
                  </a:lnTo>
                  <a:lnTo>
                    <a:pt x="196" y="115"/>
                  </a:lnTo>
                  <a:lnTo>
                    <a:pt x="201" y="114"/>
                  </a:lnTo>
                  <a:lnTo>
                    <a:pt x="203" y="107"/>
                  </a:lnTo>
                  <a:lnTo>
                    <a:pt x="203" y="97"/>
                  </a:lnTo>
                  <a:lnTo>
                    <a:pt x="206" y="94"/>
                  </a:lnTo>
                  <a:lnTo>
                    <a:pt x="208" y="86"/>
                  </a:lnTo>
                  <a:lnTo>
                    <a:pt x="210" y="73"/>
                  </a:lnTo>
                  <a:lnTo>
                    <a:pt x="210" y="60"/>
                  </a:lnTo>
                </a:path>
              </a:pathLst>
            </a:custGeom>
            <a:solidFill>
              <a:srgbClr val="FDEB62"/>
            </a:solidFill>
            <a:ln w="12700" cap="rnd">
              <a:noFill/>
              <a:round/>
              <a:headEnd/>
              <a:tailEnd/>
            </a:ln>
            <a:effectLst/>
          </p:spPr>
          <p:txBody>
            <a:bodyPr/>
            <a:lstStyle/>
            <a:p>
              <a:endParaRPr lang="en-US"/>
            </a:p>
          </p:txBody>
        </p:sp>
        <p:sp>
          <p:nvSpPr>
            <p:cNvPr id="79010" name="Freeform 185"/>
            <p:cNvSpPr>
              <a:spLocks/>
            </p:cNvSpPr>
            <p:nvPr/>
          </p:nvSpPr>
          <p:spPr bwMode="auto">
            <a:xfrm>
              <a:off x="1706" y="2359"/>
              <a:ext cx="15" cy="98"/>
            </a:xfrm>
            <a:custGeom>
              <a:avLst/>
              <a:gdLst>
                <a:gd name="T0" fmla="*/ 4 w 15"/>
                <a:gd name="T1" fmla="*/ 97 h 98"/>
                <a:gd name="T2" fmla="*/ 9 w 15"/>
                <a:gd name="T3" fmla="*/ 97 h 98"/>
                <a:gd name="T4" fmla="*/ 14 w 15"/>
                <a:gd name="T5" fmla="*/ 95 h 98"/>
                <a:gd name="T6" fmla="*/ 14 w 15"/>
                <a:gd name="T7" fmla="*/ 4 h 98"/>
                <a:gd name="T8" fmla="*/ 9 w 15"/>
                <a:gd name="T9" fmla="*/ 2 h 98"/>
                <a:gd name="T10" fmla="*/ 4 w 15"/>
                <a:gd name="T11" fmla="*/ 0 h 98"/>
                <a:gd name="T12" fmla="*/ 0 w 15"/>
                <a:gd name="T13" fmla="*/ 2 h 98"/>
                <a:gd name="T14" fmla="*/ 0 w 15"/>
                <a:gd name="T15" fmla="*/ 4 h 98"/>
                <a:gd name="T16" fmla="*/ 0 w 15"/>
                <a:gd name="T17" fmla="*/ 95 h 98"/>
                <a:gd name="T18" fmla="*/ 0 w 15"/>
                <a:gd name="T19" fmla="*/ 97 h 98"/>
                <a:gd name="T20" fmla="*/ 4 w 15"/>
                <a:gd name="T21" fmla="*/ 97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98">
                  <a:moveTo>
                    <a:pt x="4" y="97"/>
                  </a:moveTo>
                  <a:lnTo>
                    <a:pt x="9" y="97"/>
                  </a:lnTo>
                  <a:lnTo>
                    <a:pt x="14" y="95"/>
                  </a:lnTo>
                  <a:lnTo>
                    <a:pt x="14" y="4"/>
                  </a:lnTo>
                  <a:lnTo>
                    <a:pt x="9" y="2"/>
                  </a:lnTo>
                  <a:lnTo>
                    <a:pt x="4" y="0"/>
                  </a:lnTo>
                  <a:lnTo>
                    <a:pt x="0" y="2"/>
                  </a:lnTo>
                  <a:lnTo>
                    <a:pt x="0" y="4"/>
                  </a:lnTo>
                  <a:lnTo>
                    <a:pt x="0" y="95"/>
                  </a:lnTo>
                  <a:lnTo>
                    <a:pt x="0" y="97"/>
                  </a:lnTo>
                  <a:lnTo>
                    <a:pt x="4" y="97"/>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9011" name="Freeform 186"/>
            <p:cNvSpPr>
              <a:spLocks/>
            </p:cNvSpPr>
            <p:nvPr/>
          </p:nvSpPr>
          <p:spPr bwMode="auto">
            <a:xfrm>
              <a:off x="1858" y="2352"/>
              <a:ext cx="53" cy="1"/>
            </a:xfrm>
            <a:custGeom>
              <a:avLst/>
              <a:gdLst>
                <a:gd name="T0" fmla="*/ 52 w 53"/>
                <a:gd name="T1" fmla="*/ 0 h 1"/>
                <a:gd name="T2" fmla="*/ 0 w 53"/>
                <a:gd name="T3" fmla="*/ 0 h 1"/>
                <a:gd name="T4" fmla="*/ 52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2" y="0"/>
                  </a:moveTo>
                  <a:lnTo>
                    <a:pt x="0" y="0"/>
                  </a:lnTo>
                  <a:lnTo>
                    <a:pt x="52" y="0"/>
                  </a:lnTo>
                </a:path>
              </a:pathLst>
            </a:custGeom>
            <a:solidFill>
              <a:srgbClr val="FFBFBF"/>
            </a:solidFill>
            <a:ln w="12700" cap="rnd">
              <a:noFill/>
              <a:round/>
              <a:headEnd/>
              <a:tailEnd/>
            </a:ln>
            <a:effectLst/>
          </p:spPr>
          <p:txBody>
            <a:bodyPr/>
            <a:lstStyle/>
            <a:p>
              <a:endParaRPr lang="en-US"/>
            </a:p>
          </p:txBody>
        </p:sp>
        <p:sp>
          <p:nvSpPr>
            <p:cNvPr id="79012" name="Freeform 187"/>
            <p:cNvSpPr>
              <a:spLocks/>
            </p:cNvSpPr>
            <p:nvPr/>
          </p:nvSpPr>
          <p:spPr bwMode="auto">
            <a:xfrm>
              <a:off x="1858" y="2449"/>
              <a:ext cx="53" cy="1"/>
            </a:xfrm>
            <a:custGeom>
              <a:avLst/>
              <a:gdLst>
                <a:gd name="T0" fmla="*/ 52 w 53"/>
                <a:gd name="T1" fmla="*/ 0 h 1"/>
                <a:gd name="T2" fmla="*/ 0 w 53"/>
                <a:gd name="T3" fmla="*/ 0 h 1"/>
                <a:gd name="T4" fmla="*/ 52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2" y="0"/>
                  </a:moveTo>
                  <a:lnTo>
                    <a:pt x="0" y="0"/>
                  </a:lnTo>
                  <a:lnTo>
                    <a:pt x="52" y="0"/>
                  </a:lnTo>
                </a:path>
              </a:pathLst>
            </a:custGeom>
            <a:solidFill>
              <a:srgbClr val="FFBFBF"/>
            </a:solidFill>
            <a:ln w="12700" cap="rnd">
              <a:noFill/>
              <a:round/>
              <a:headEnd/>
              <a:tailEnd/>
            </a:ln>
            <a:effectLst/>
          </p:spPr>
          <p:txBody>
            <a:bodyPr/>
            <a:lstStyle/>
            <a:p>
              <a:endParaRPr lang="en-US"/>
            </a:p>
          </p:txBody>
        </p:sp>
        <p:sp>
          <p:nvSpPr>
            <p:cNvPr id="79013" name="Freeform 188"/>
            <p:cNvSpPr>
              <a:spLocks/>
            </p:cNvSpPr>
            <p:nvPr/>
          </p:nvSpPr>
          <p:spPr bwMode="auto">
            <a:xfrm>
              <a:off x="1858" y="2449"/>
              <a:ext cx="53" cy="17"/>
            </a:xfrm>
            <a:custGeom>
              <a:avLst/>
              <a:gdLst>
                <a:gd name="T0" fmla="*/ 52 w 53"/>
                <a:gd name="T1" fmla="*/ 0 h 17"/>
                <a:gd name="T2" fmla="*/ 52 w 53"/>
                <a:gd name="T3" fmla="*/ 16 h 17"/>
                <a:gd name="T4" fmla="*/ 0 w 53"/>
                <a:gd name="T5" fmla="*/ 16 h 17"/>
                <a:gd name="T6" fmla="*/ 0 w 53"/>
                <a:gd name="T7" fmla="*/ 0 h 17"/>
                <a:gd name="T8" fmla="*/ 52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52" y="0"/>
                  </a:moveTo>
                  <a:lnTo>
                    <a:pt x="52" y="16"/>
                  </a:lnTo>
                  <a:lnTo>
                    <a:pt x="0" y="16"/>
                  </a:lnTo>
                  <a:lnTo>
                    <a:pt x="0" y="0"/>
                  </a:lnTo>
                  <a:lnTo>
                    <a:pt x="52" y="0"/>
                  </a:lnTo>
                </a:path>
              </a:pathLst>
            </a:custGeom>
            <a:solidFill>
              <a:srgbClr val="FF4040"/>
            </a:solidFill>
            <a:ln w="12700" cap="rnd">
              <a:noFill/>
              <a:round/>
              <a:headEnd/>
              <a:tailEnd/>
            </a:ln>
            <a:effectLst/>
          </p:spPr>
          <p:txBody>
            <a:bodyPr/>
            <a:lstStyle/>
            <a:p>
              <a:endParaRPr lang="en-US"/>
            </a:p>
          </p:txBody>
        </p:sp>
        <p:sp>
          <p:nvSpPr>
            <p:cNvPr id="79014" name="Freeform 189"/>
            <p:cNvSpPr>
              <a:spLocks/>
            </p:cNvSpPr>
            <p:nvPr/>
          </p:nvSpPr>
          <p:spPr bwMode="auto">
            <a:xfrm>
              <a:off x="1835" y="2361"/>
              <a:ext cx="85" cy="27"/>
            </a:xfrm>
            <a:custGeom>
              <a:avLst/>
              <a:gdLst>
                <a:gd name="T0" fmla="*/ 82 w 85"/>
                <a:gd name="T1" fmla="*/ 8 h 27"/>
                <a:gd name="T2" fmla="*/ 82 w 85"/>
                <a:gd name="T3" fmla="*/ 4 h 27"/>
                <a:gd name="T4" fmla="*/ 82 w 85"/>
                <a:gd name="T5" fmla="*/ 2 h 27"/>
                <a:gd name="T6" fmla="*/ 81 w 85"/>
                <a:gd name="T7" fmla="*/ 0 h 27"/>
                <a:gd name="T8" fmla="*/ 80 w 85"/>
                <a:gd name="T9" fmla="*/ 0 h 27"/>
                <a:gd name="T10" fmla="*/ 4 w 85"/>
                <a:gd name="T11" fmla="*/ 0 h 27"/>
                <a:gd name="T12" fmla="*/ 0 w 85"/>
                <a:gd name="T13" fmla="*/ 2 h 27"/>
                <a:gd name="T14" fmla="*/ 0 w 85"/>
                <a:gd name="T15" fmla="*/ 8 h 27"/>
                <a:gd name="T16" fmla="*/ 0 w 85"/>
                <a:gd name="T17" fmla="*/ 18 h 27"/>
                <a:gd name="T18" fmla="*/ 2 w 85"/>
                <a:gd name="T19" fmla="*/ 23 h 27"/>
                <a:gd name="T20" fmla="*/ 6 w 85"/>
                <a:gd name="T21" fmla="*/ 26 h 27"/>
                <a:gd name="T22" fmla="*/ 77 w 85"/>
                <a:gd name="T23" fmla="*/ 26 h 27"/>
                <a:gd name="T24" fmla="*/ 82 w 85"/>
                <a:gd name="T25" fmla="*/ 23 h 27"/>
                <a:gd name="T26" fmla="*/ 84 w 85"/>
                <a:gd name="T27" fmla="*/ 18 h 27"/>
                <a:gd name="T28" fmla="*/ 82 w 85"/>
                <a:gd name="T29" fmla="*/ 8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5" h="27">
                  <a:moveTo>
                    <a:pt x="82" y="8"/>
                  </a:moveTo>
                  <a:lnTo>
                    <a:pt x="82" y="4"/>
                  </a:lnTo>
                  <a:lnTo>
                    <a:pt x="82" y="2"/>
                  </a:lnTo>
                  <a:lnTo>
                    <a:pt x="81" y="0"/>
                  </a:lnTo>
                  <a:lnTo>
                    <a:pt x="80" y="0"/>
                  </a:lnTo>
                  <a:lnTo>
                    <a:pt x="4" y="0"/>
                  </a:lnTo>
                  <a:lnTo>
                    <a:pt x="0" y="2"/>
                  </a:lnTo>
                  <a:lnTo>
                    <a:pt x="0" y="8"/>
                  </a:lnTo>
                  <a:lnTo>
                    <a:pt x="0" y="18"/>
                  </a:lnTo>
                  <a:lnTo>
                    <a:pt x="2" y="23"/>
                  </a:lnTo>
                  <a:lnTo>
                    <a:pt x="6" y="26"/>
                  </a:lnTo>
                  <a:lnTo>
                    <a:pt x="77" y="26"/>
                  </a:lnTo>
                  <a:lnTo>
                    <a:pt x="82" y="23"/>
                  </a:lnTo>
                  <a:lnTo>
                    <a:pt x="84" y="18"/>
                  </a:lnTo>
                  <a:lnTo>
                    <a:pt x="82" y="8"/>
                  </a:lnTo>
                </a:path>
              </a:pathLst>
            </a:custGeom>
            <a:solidFill>
              <a:srgbClr val="D2C351"/>
            </a:solidFill>
            <a:ln w="12700" cap="rnd">
              <a:noFill/>
              <a:round/>
              <a:headEnd/>
              <a:tailEnd/>
            </a:ln>
            <a:effectLst/>
          </p:spPr>
          <p:txBody>
            <a:bodyPr/>
            <a:lstStyle/>
            <a:p>
              <a:endParaRPr lang="en-US"/>
            </a:p>
          </p:txBody>
        </p:sp>
        <p:sp>
          <p:nvSpPr>
            <p:cNvPr id="79015" name="Freeform 190"/>
            <p:cNvSpPr>
              <a:spLocks/>
            </p:cNvSpPr>
            <p:nvPr/>
          </p:nvSpPr>
          <p:spPr bwMode="auto">
            <a:xfrm>
              <a:off x="1762" y="2361"/>
              <a:ext cx="25" cy="96"/>
            </a:xfrm>
            <a:custGeom>
              <a:avLst/>
              <a:gdLst>
                <a:gd name="T0" fmla="*/ 17 w 25"/>
                <a:gd name="T1" fmla="*/ 0 h 96"/>
                <a:gd name="T2" fmla="*/ 20 w 25"/>
                <a:gd name="T3" fmla="*/ 0 h 96"/>
                <a:gd name="T4" fmla="*/ 22 w 25"/>
                <a:gd name="T5" fmla="*/ 2 h 96"/>
                <a:gd name="T6" fmla="*/ 24 w 25"/>
                <a:gd name="T7" fmla="*/ 2 h 96"/>
                <a:gd name="T8" fmla="*/ 24 w 25"/>
                <a:gd name="T9" fmla="*/ 5 h 96"/>
                <a:gd name="T10" fmla="*/ 24 w 25"/>
                <a:gd name="T11" fmla="*/ 90 h 96"/>
                <a:gd name="T12" fmla="*/ 22 w 25"/>
                <a:gd name="T13" fmla="*/ 93 h 96"/>
                <a:gd name="T14" fmla="*/ 17 w 25"/>
                <a:gd name="T15" fmla="*/ 95 h 96"/>
                <a:gd name="T16" fmla="*/ 7 w 25"/>
                <a:gd name="T17" fmla="*/ 95 h 96"/>
                <a:gd name="T18" fmla="*/ 2 w 25"/>
                <a:gd name="T19" fmla="*/ 93 h 96"/>
                <a:gd name="T20" fmla="*/ 0 w 25"/>
                <a:gd name="T21" fmla="*/ 88 h 96"/>
                <a:gd name="T22" fmla="*/ 0 w 25"/>
                <a:gd name="T23" fmla="*/ 8 h 96"/>
                <a:gd name="T24" fmla="*/ 2 w 25"/>
                <a:gd name="T25" fmla="*/ 2 h 96"/>
                <a:gd name="T26" fmla="*/ 7 w 25"/>
                <a:gd name="T27" fmla="*/ 0 h 96"/>
                <a:gd name="T28" fmla="*/ 17 w 25"/>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 h="96">
                  <a:moveTo>
                    <a:pt x="17" y="0"/>
                  </a:moveTo>
                  <a:lnTo>
                    <a:pt x="20" y="0"/>
                  </a:lnTo>
                  <a:lnTo>
                    <a:pt x="22" y="2"/>
                  </a:lnTo>
                  <a:lnTo>
                    <a:pt x="24" y="2"/>
                  </a:lnTo>
                  <a:lnTo>
                    <a:pt x="24" y="5"/>
                  </a:lnTo>
                  <a:lnTo>
                    <a:pt x="24" y="90"/>
                  </a:lnTo>
                  <a:lnTo>
                    <a:pt x="22" y="93"/>
                  </a:lnTo>
                  <a:lnTo>
                    <a:pt x="17" y="95"/>
                  </a:lnTo>
                  <a:lnTo>
                    <a:pt x="7" y="95"/>
                  </a:lnTo>
                  <a:lnTo>
                    <a:pt x="2" y="93"/>
                  </a:lnTo>
                  <a:lnTo>
                    <a:pt x="0" y="88"/>
                  </a:lnTo>
                  <a:lnTo>
                    <a:pt x="0" y="8"/>
                  </a:lnTo>
                  <a:lnTo>
                    <a:pt x="2" y="2"/>
                  </a:lnTo>
                  <a:lnTo>
                    <a:pt x="7" y="0"/>
                  </a:lnTo>
                  <a:lnTo>
                    <a:pt x="17" y="0"/>
                  </a:lnTo>
                </a:path>
              </a:pathLst>
            </a:custGeom>
            <a:solidFill>
              <a:schemeClr val="accent1"/>
            </a:solidFill>
            <a:ln w="12700" cap="rnd" cmpd="sng">
              <a:solidFill>
                <a:srgbClr val="9F943D"/>
              </a:solidFill>
              <a:prstDash val="solid"/>
              <a:round/>
              <a:headEnd type="none" w="med" len="med"/>
              <a:tailEnd type="none" w="med" len="med"/>
            </a:ln>
            <a:effectLst/>
          </p:spPr>
          <p:txBody>
            <a:bodyPr/>
            <a:lstStyle/>
            <a:p>
              <a:endParaRPr lang="en-US"/>
            </a:p>
          </p:txBody>
        </p:sp>
        <p:sp>
          <p:nvSpPr>
            <p:cNvPr id="79016" name="Freeform 191"/>
            <p:cNvSpPr>
              <a:spLocks/>
            </p:cNvSpPr>
            <p:nvPr/>
          </p:nvSpPr>
          <p:spPr bwMode="auto">
            <a:xfrm>
              <a:off x="1838" y="2430"/>
              <a:ext cx="82" cy="25"/>
            </a:xfrm>
            <a:custGeom>
              <a:avLst/>
              <a:gdLst>
                <a:gd name="T0" fmla="*/ 79 w 82"/>
                <a:gd name="T1" fmla="*/ 7 h 25"/>
                <a:gd name="T2" fmla="*/ 79 w 82"/>
                <a:gd name="T3" fmla="*/ 4 h 25"/>
                <a:gd name="T4" fmla="*/ 79 w 82"/>
                <a:gd name="T5" fmla="*/ 2 h 25"/>
                <a:gd name="T6" fmla="*/ 78 w 82"/>
                <a:gd name="T7" fmla="*/ 0 h 25"/>
                <a:gd name="T8" fmla="*/ 77 w 82"/>
                <a:gd name="T9" fmla="*/ 0 h 25"/>
                <a:gd name="T10" fmla="*/ 4 w 82"/>
                <a:gd name="T11" fmla="*/ 0 h 25"/>
                <a:gd name="T12" fmla="*/ 0 w 82"/>
                <a:gd name="T13" fmla="*/ 2 h 25"/>
                <a:gd name="T14" fmla="*/ 0 w 82"/>
                <a:gd name="T15" fmla="*/ 7 h 25"/>
                <a:gd name="T16" fmla="*/ 0 w 82"/>
                <a:gd name="T17" fmla="*/ 17 h 25"/>
                <a:gd name="T18" fmla="*/ 2 w 82"/>
                <a:gd name="T19" fmla="*/ 21 h 25"/>
                <a:gd name="T20" fmla="*/ 6 w 82"/>
                <a:gd name="T21" fmla="*/ 24 h 25"/>
                <a:gd name="T22" fmla="*/ 74 w 82"/>
                <a:gd name="T23" fmla="*/ 24 h 25"/>
                <a:gd name="T24" fmla="*/ 79 w 82"/>
                <a:gd name="T25" fmla="*/ 21 h 25"/>
                <a:gd name="T26" fmla="*/ 81 w 82"/>
                <a:gd name="T27" fmla="*/ 17 h 25"/>
                <a:gd name="T28" fmla="*/ 79 w 82"/>
                <a:gd name="T29" fmla="*/ 7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2" h="25">
                  <a:moveTo>
                    <a:pt x="79" y="7"/>
                  </a:moveTo>
                  <a:lnTo>
                    <a:pt x="79" y="4"/>
                  </a:lnTo>
                  <a:lnTo>
                    <a:pt x="79" y="2"/>
                  </a:lnTo>
                  <a:lnTo>
                    <a:pt x="78" y="0"/>
                  </a:lnTo>
                  <a:lnTo>
                    <a:pt x="77" y="0"/>
                  </a:lnTo>
                  <a:lnTo>
                    <a:pt x="4" y="0"/>
                  </a:lnTo>
                  <a:lnTo>
                    <a:pt x="0" y="2"/>
                  </a:lnTo>
                  <a:lnTo>
                    <a:pt x="0" y="7"/>
                  </a:lnTo>
                  <a:lnTo>
                    <a:pt x="0" y="17"/>
                  </a:lnTo>
                  <a:lnTo>
                    <a:pt x="2" y="21"/>
                  </a:lnTo>
                  <a:lnTo>
                    <a:pt x="6" y="24"/>
                  </a:lnTo>
                  <a:lnTo>
                    <a:pt x="74" y="24"/>
                  </a:lnTo>
                  <a:lnTo>
                    <a:pt x="79" y="21"/>
                  </a:lnTo>
                  <a:lnTo>
                    <a:pt x="81" y="17"/>
                  </a:lnTo>
                  <a:lnTo>
                    <a:pt x="79" y="7"/>
                  </a:lnTo>
                </a:path>
              </a:pathLst>
            </a:custGeom>
            <a:solidFill>
              <a:srgbClr val="D2C351"/>
            </a:solidFill>
            <a:ln w="12700" cap="rnd">
              <a:noFill/>
              <a:round/>
              <a:headEnd/>
              <a:tailEnd/>
            </a:ln>
            <a:effectLst/>
          </p:spPr>
          <p:txBody>
            <a:bodyPr/>
            <a:lstStyle/>
            <a:p>
              <a:endParaRPr lang="en-US"/>
            </a:p>
          </p:txBody>
        </p:sp>
        <p:sp>
          <p:nvSpPr>
            <p:cNvPr id="79017" name="Freeform 192"/>
            <p:cNvSpPr>
              <a:spLocks/>
            </p:cNvSpPr>
            <p:nvPr/>
          </p:nvSpPr>
          <p:spPr bwMode="auto">
            <a:xfrm>
              <a:off x="1830" y="2359"/>
              <a:ext cx="26" cy="96"/>
            </a:xfrm>
            <a:custGeom>
              <a:avLst/>
              <a:gdLst>
                <a:gd name="T0" fmla="*/ 7 w 26"/>
                <a:gd name="T1" fmla="*/ 2 h 96"/>
                <a:gd name="T2" fmla="*/ 4 w 26"/>
                <a:gd name="T3" fmla="*/ 2 h 96"/>
                <a:gd name="T4" fmla="*/ 2 w 26"/>
                <a:gd name="T5" fmla="*/ 2 h 96"/>
                <a:gd name="T6" fmla="*/ 0 w 26"/>
                <a:gd name="T7" fmla="*/ 4 h 96"/>
                <a:gd name="T8" fmla="*/ 0 w 26"/>
                <a:gd name="T9" fmla="*/ 5 h 96"/>
                <a:gd name="T10" fmla="*/ 0 w 26"/>
                <a:gd name="T11" fmla="*/ 90 h 96"/>
                <a:gd name="T12" fmla="*/ 2 w 26"/>
                <a:gd name="T13" fmla="*/ 95 h 96"/>
                <a:gd name="T14" fmla="*/ 7 w 26"/>
                <a:gd name="T15" fmla="*/ 95 h 96"/>
                <a:gd name="T16" fmla="*/ 18 w 26"/>
                <a:gd name="T17" fmla="*/ 95 h 96"/>
                <a:gd name="T18" fmla="*/ 21 w 26"/>
                <a:gd name="T19" fmla="*/ 93 h 96"/>
                <a:gd name="T20" fmla="*/ 25 w 26"/>
                <a:gd name="T21" fmla="*/ 88 h 96"/>
                <a:gd name="T22" fmla="*/ 25 w 26"/>
                <a:gd name="T23" fmla="*/ 8 h 96"/>
                <a:gd name="T24" fmla="*/ 21 w 26"/>
                <a:gd name="T25" fmla="*/ 2 h 96"/>
                <a:gd name="T26" fmla="*/ 18 w 26"/>
                <a:gd name="T27" fmla="*/ 0 h 96"/>
                <a:gd name="T28" fmla="*/ 7 w 26"/>
                <a:gd name="T29" fmla="*/ 2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96">
                  <a:moveTo>
                    <a:pt x="7" y="2"/>
                  </a:moveTo>
                  <a:lnTo>
                    <a:pt x="4" y="2"/>
                  </a:lnTo>
                  <a:lnTo>
                    <a:pt x="2" y="2"/>
                  </a:lnTo>
                  <a:lnTo>
                    <a:pt x="0" y="4"/>
                  </a:lnTo>
                  <a:lnTo>
                    <a:pt x="0" y="5"/>
                  </a:lnTo>
                  <a:lnTo>
                    <a:pt x="0" y="90"/>
                  </a:lnTo>
                  <a:lnTo>
                    <a:pt x="2" y="95"/>
                  </a:lnTo>
                  <a:lnTo>
                    <a:pt x="7" y="95"/>
                  </a:lnTo>
                  <a:lnTo>
                    <a:pt x="18" y="95"/>
                  </a:lnTo>
                  <a:lnTo>
                    <a:pt x="21" y="93"/>
                  </a:lnTo>
                  <a:lnTo>
                    <a:pt x="25" y="88"/>
                  </a:lnTo>
                  <a:lnTo>
                    <a:pt x="25" y="8"/>
                  </a:lnTo>
                  <a:lnTo>
                    <a:pt x="21" y="2"/>
                  </a:lnTo>
                  <a:lnTo>
                    <a:pt x="18" y="0"/>
                  </a:lnTo>
                  <a:lnTo>
                    <a:pt x="7" y="2"/>
                  </a:lnTo>
                </a:path>
              </a:pathLst>
            </a:custGeom>
            <a:solidFill>
              <a:schemeClr val="accent1"/>
            </a:solidFill>
            <a:ln w="12700" cap="rnd" cmpd="sng">
              <a:solidFill>
                <a:srgbClr val="9F943D"/>
              </a:solidFill>
              <a:prstDash val="solid"/>
              <a:round/>
              <a:headEnd type="none" w="med" len="med"/>
              <a:tailEnd type="none" w="med" len="med"/>
            </a:ln>
            <a:effectLst/>
          </p:spPr>
          <p:txBody>
            <a:bodyPr/>
            <a:lstStyle/>
            <a:p>
              <a:endParaRPr lang="en-US"/>
            </a:p>
          </p:txBody>
        </p:sp>
        <p:sp>
          <p:nvSpPr>
            <p:cNvPr id="79018" name="Freeform 193"/>
            <p:cNvSpPr>
              <a:spLocks/>
            </p:cNvSpPr>
            <p:nvPr/>
          </p:nvSpPr>
          <p:spPr bwMode="auto">
            <a:xfrm>
              <a:off x="1860" y="2368"/>
              <a:ext cx="53" cy="17"/>
            </a:xfrm>
            <a:custGeom>
              <a:avLst/>
              <a:gdLst>
                <a:gd name="T0" fmla="*/ 52 w 53"/>
                <a:gd name="T1" fmla="*/ 16 h 17"/>
                <a:gd name="T2" fmla="*/ 52 w 53"/>
                <a:gd name="T3" fmla="*/ 0 h 17"/>
                <a:gd name="T4" fmla="*/ 0 w 53"/>
                <a:gd name="T5" fmla="*/ 0 h 17"/>
                <a:gd name="T6" fmla="*/ 0 w 53"/>
                <a:gd name="T7" fmla="*/ 16 h 17"/>
                <a:gd name="T8" fmla="*/ 52 w 53"/>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52" y="16"/>
                  </a:moveTo>
                  <a:lnTo>
                    <a:pt x="52" y="0"/>
                  </a:lnTo>
                  <a:lnTo>
                    <a:pt x="0" y="0"/>
                  </a:lnTo>
                  <a:lnTo>
                    <a:pt x="0" y="16"/>
                  </a:lnTo>
                  <a:lnTo>
                    <a:pt x="52" y="16"/>
                  </a:lnTo>
                </a:path>
              </a:pathLst>
            </a:custGeom>
            <a:solidFill>
              <a:srgbClr val="9F943D"/>
            </a:solidFill>
            <a:ln w="12700" cap="rnd">
              <a:noFill/>
              <a:round/>
              <a:headEnd/>
              <a:tailEnd/>
            </a:ln>
            <a:effectLst/>
          </p:spPr>
          <p:txBody>
            <a:bodyPr/>
            <a:lstStyle/>
            <a:p>
              <a:endParaRPr lang="en-US"/>
            </a:p>
          </p:txBody>
        </p:sp>
        <p:sp>
          <p:nvSpPr>
            <p:cNvPr id="79019" name="Freeform 194"/>
            <p:cNvSpPr>
              <a:spLocks/>
            </p:cNvSpPr>
            <p:nvPr/>
          </p:nvSpPr>
          <p:spPr bwMode="auto">
            <a:xfrm>
              <a:off x="1862" y="2441"/>
              <a:ext cx="52" cy="17"/>
            </a:xfrm>
            <a:custGeom>
              <a:avLst/>
              <a:gdLst>
                <a:gd name="T0" fmla="*/ 51 w 52"/>
                <a:gd name="T1" fmla="*/ 16 h 17"/>
                <a:gd name="T2" fmla="*/ 51 w 52"/>
                <a:gd name="T3" fmla="*/ 0 h 17"/>
                <a:gd name="T4" fmla="*/ 0 w 52"/>
                <a:gd name="T5" fmla="*/ 0 h 17"/>
                <a:gd name="T6" fmla="*/ 0 w 52"/>
                <a:gd name="T7" fmla="*/ 16 h 17"/>
                <a:gd name="T8" fmla="*/ 51 w 5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51" y="16"/>
                  </a:moveTo>
                  <a:lnTo>
                    <a:pt x="51" y="0"/>
                  </a:lnTo>
                  <a:lnTo>
                    <a:pt x="0" y="0"/>
                  </a:lnTo>
                  <a:lnTo>
                    <a:pt x="0" y="16"/>
                  </a:lnTo>
                  <a:lnTo>
                    <a:pt x="51" y="16"/>
                  </a:lnTo>
                </a:path>
              </a:pathLst>
            </a:custGeom>
            <a:solidFill>
              <a:srgbClr val="9F943D"/>
            </a:solidFill>
            <a:ln w="12700" cap="rnd">
              <a:noFill/>
              <a:round/>
              <a:headEnd/>
              <a:tailEnd/>
            </a:ln>
            <a:effectLst/>
          </p:spPr>
          <p:txBody>
            <a:bodyPr/>
            <a:lstStyle/>
            <a:p>
              <a:endParaRPr lang="en-US"/>
            </a:p>
          </p:txBody>
        </p:sp>
      </p:grpSp>
      <p:grpSp>
        <p:nvGrpSpPr>
          <p:cNvPr id="14" name="Group 195"/>
          <p:cNvGrpSpPr>
            <a:grpSpLocks/>
          </p:cNvGrpSpPr>
          <p:nvPr/>
        </p:nvGrpSpPr>
        <p:grpSpPr bwMode="auto">
          <a:xfrm>
            <a:off x="3748088" y="2266950"/>
            <a:ext cx="423862" cy="227013"/>
            <a:chOff x="2679" y="2662"/>
            <a:chExt cx="237" cy="127"/>
          </a:xfrm>
        </p:grpSpPr>
        <p:sp>
          <p:nvSpPr>
            <p:cNvPr id="78980" name="Freeform 196"/>
            <p:cNvSpPr>
              <a:spLocks/>
            </p:cNvSpPr>
            <p:nvPr/>
          </p:nvSpPr>
          <p:spPr bwMode="auto">
            <a:xfrm>
              <a:off x="2679" y="2695"/>
              <a:ext cx="15" cy="17"/>
            </a:xfrm>
            <a:custGeom>
              <a:avLst/>
              <a:gdLst>
                <a:gd name="T0" fmla="*/ 4 w 15"/>
                <a:gd name="T1" fmla="*/ 16 h 17"/>
                <a:gd name="T2" fmla="*/ 2 w 15"/>
                <a:gd name="T3" fmla="*/ 16 h 17"/>
                <a:gd name="T4" fmla="*/ 0 w 15"/>
                <a:gd name="T5" fmla="*/ 4 h 17"/>
                <a:gd name="T6" fmla="*/ 2 w 15"/>
                <a:gd name="T7" fmla="*/ 0 h 17"/>
                <a:gd name="T8" fmla="*/ 4 w 15"/>
                <a:gd name="T9" fmla="*/ 0 h 17"/>
                <a:gd name="T10" fmla="*/ 9 w 15"/>
                <a:gd name="T11" fmla="*/ 0 h 17"/>
                <a:gd name="T12" fmla="*/ 11 w 15"/>
                <a:gd name="T13" fmla="*/ 0 h 17"/>
                <a:gd name="T14" fmla="*/ 14 w 15"/>
                <a:gd name="T15" fmla="*/ 4 h 17"/>
                <a:gd name="T16" fmla="*/ 11 w 15"/>
                <a:gd name="T17" fmla="*/ 16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6"/>
                  </a:lnTo>
                  <a:lnTo>
                    <a:pt x="0" y="4"/>
                  </a:lnTo>
                  <a:lnTo>
                    <a:pt x="2" y="0"/>
                  </a:lnTo>
                  <a:lnTo>
                    <a:pt x="4" y="0"/>
                  </a:lnTo>
                  <a:lnTo>
                    <a:pt x="9" y="0"/>
                  </a:lnTo>
                  <a:lnTo>
                    <a:pt x="11" y="0"/>
                  </a:lnTo>
                  <a:lnTo>
                    <a:pt x="14" y="4"/>
                  </a:lnTo>
                  <a:lnTo>
                    <a:pt x="11" y="16"/>
                  </a:lnTo>
                  <a:lnTo>
                    <a:pt x="9" y="16"/>
                  </a:lnTo>
                  <a:lnTo>
                    <a:pt x="4" y="16"/>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8981" name="Freeform 197"/>
            <p:cNvSpPr>
              <a:spLocks/>
            </p:cNvSpPr>
            <p:nvPr/>
          </p:nvSpPr>
          <p:spPr bwMode="auto">
            <a:xfrm>
              <a:off x="2679" y="2749"/>
              <a:ext cx="15" cy="17"/>
            </a:xfrm>
            <a:custGeom>
              <a:avLst/>
              <a:gdLst>
                <a:gd name="T0" fmla="*/ 4 w 15"/>
                <a:gd name="T1" fmla="*/ 16 h 17"/>
                <a:gd name="T2" fmla="*/ 2 w 15"/>
                <a:gd name="T3" fmla="*/ 12 h 17"/>
                <a:gd name="T4" fmla="*/ 0 w 15"/>
                <a:gd name="T5" fmla="*/ 8 h 17"/>
                <a:gd name="T6" fmla="*/ 2 w 15"/>
                <a:gd name="T7" fmla="*/ 0 h 17"/>
                <a:gd name="T8" fmla="*/ 4 w 15"/>
                <a:gd name="T9" fmla="*/ 0 h 17"/>
                <a:gd name="T10" fmla="*/ 9 w 15"/>
                <a:gd name="T11" fmla="*/ 0 h 17"/>
                <a:gd name="T12" fmla="*/ 11 w 15"/>
                <a:gd name="T13" fmla="*/ 0 h 17"/>
                <a:gd name="T14" fmla="*/ 14 w 15"/>
                <a:gd name="T15" fmla="*/ 8 h 17"/>
                <a:gd name="T16" fmla="*/ 11 w 15"/>
                <a:gd name="T17" fmla="*/ 12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2"/>
                  </a:lnTo>
                  <a:lnTo>
                    <a:pt x="0" y="8"/>
                  </a:lnTo>
                  <a:lnTo>
                    <a:pt x="2" y="0"/>
                  </a:lnTo>
                  <a:lnTo>
                    <a:pt x="4" y="0"/>
                  </a:lnTo>
                  <a:lnTo>
                    <a:pt x="9" y="0"/>
                  </a:lnTo>
                  <a:lnTo>
                    <a:pt x="11" y="0"/>
                  </a:lnTo>
                  <a:lnTo>
                    <a:pt x="14" y="8"/>
                  </a:lnTo>
                  <a:lnTo>
                    <a:pt x="11" y="12"/>
                  </a:lnTo>
                  <a:lnTo>
                    <a:pt x="9" y="16"/>
                  </a:lnTo>
                  <a:lnTo>
                    <a:pt x="4" y="16"/>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8982" name="Freeform 198"/>
            <p:cNvSpPr>
              <a:spLocks/>
            </p:cNvSpPr>
            <p:nvPr/>
          </p:nvSpPr>
          <p:spPr bwMode="auto">
            <a:xfrm>
              <a:off x="2901" y="2748"/>
              <a:ext cx="15" cy="17"/>
            </a:xfrm>
            <a:custGeom>
              <a:avLst/>
              <a:gdLst>
                <a:gd name="T0" fmla="*/ 4 w 15"/>
                <a:gd name="T1" fmla="*/ 16 h 17"/>
                <a:gd name="T2" fmla="*/ 2 w 15"/>
                <a:gd name="T3" fmla="*/ 11 h 17"/>
                <a:gd name="T4" fmla="*/ 0 w 15"/>
                <a:gd name="T5" fmla="*/ 9 h 17"/>
                <a:gd name="T6" fmla="*/ 2 w 15"/>
                <a:gd name="T7" fmla="*/ 4 h 17"/>
                <a:gd name="T8" fmla="*/ 4 w 15"/>
                <a:gd name="T9" fmla="*/ 0 h 17"/>
                <a:gd name="T10" fmla="*/ 9 w 15"/>
                <a:gd name="T11" fmla="*/ 0 h 17"/>
                <a:gd name="T12" fmla="*/ 11 w 15"/>
                <a:gd name="T13" fmla="*/ 4 h 17"/>
                <a:gd name="T14" fmla="*/ 14 w 15"/>
                <a:gd name="T15" fmla="*/ 9 h 17"/>
                <a:gd name="T16" fmla="*/ 11 w 15"/>
                <a:gd name="T17" fmla="*/ 11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1"/>
                  </a:lnTo>
                  <a:lnTo>
                    <a:pt x="0" y="9"/>
                  </a:lnTo>
                  <a:lnTo>
                    <a:pt x="2" y="4"/>
                  </a:lnTo>
                  <a:lnTo>
                    <a:pt x="4" y="0"/>
                  </a:lnTo>
                  <a:lnTo>
                    <a:pt x="9" y="0"/>
                  </a:lnTo>
                  <a:lnTo>
                    <a:pt x="11" y="4"/>
                  </a:lnTo>
                  <a:lnTo>
                    <a:pt x="14" y="9"/>
                  </a:lnTo>
                  <a:lnTo>
                    <a:pt x="11" y="11"/>
                  </a:lnTo>
                  <a:lnTo>
                    <a:pt x="9" y="16"/>
                  </a:lnTo>
                  <a:lnTo>
                    <a:pt x="4" y="16"/>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8983" name="Freeform 199"/>
            <p:cNvSpPr>
              <a:spLocks/>
            </p:cNvSpPr>
            <p:nvPr/>
          </p:nvSpPr>
          <p:spPr bwMode="auto">
            <a:xfrm>
              <a:off x="2901" y="2695"/>
              <a:ext cx="15" cy="17"/>
            </a:xfrm>
            <a:custGeom>
              <a:avLst/>
              <a:gdLst>
                <a:gd name="T0" fmla="*/ 4 w 15"/>
                <a:gd name="T1" fmla="*/ 16 h 17"/>
                <a:gd name="T2" fmla="*/ 2 w 15"/>
                <a:gd name="T3" fmla="*/ 10 h 17"/>
                <a:gd name="T4" fmla="*/ 0 w 15"/>
                <a:gd name="T5" fmla="*/ 8 h 17"/>
                <a:gd name="T6" fmla="*/ 2 w 15"/>
                <a:gd name="T7" fmla="*/ 4 h 17"/>
                <a:gd name="T8" fmla="*/ 4 w 15"/>
                <a:gd name="T9" fmla="*/ 0 h 17"/>
                <a:gd name="T10" fmla="*/ 9 w 15"/>
                <a:gd name="T11" fmla="*/ 0 h 17"/>
                <a:gd name="T12" fmla="*/ 11 w 15"/>
                <a:gd name="T13" fmla="*/ 4 h 17"/>
                <a:gd name="T14" fmla="*/ 14 w 15"/>
                <a:gd name="T15" fmla="*/ 8 h 17"/>
                <a:gd name="T16" fmla="*/ 11 w 15"/>
                <a:gd name="T17" fmla="*/ 10 h 17"/>
                <a:gd name="T18" fmla="*/ 9 w 15"/>
                <a:gd name="T19" fmla="*/ 16 h 17"/>
                <a:gd name="T20" fmla="*/ 4 w 15"/>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7">
                  <a:moveTo>
                    <a:pt x="4" y="16"/>
                  </a:moveTo>
                  <a:lnTo>
                    <a:pt x="2" y="10"/>
                  </a:lnTo>
                  <a:lnTo>
                    <a:pt x="0" y="8"/>
                  </a:lnTo>
                  <a:lnTo>
                    <a:pt x="2" y="4"/>
                  </a:lnTo>
                  <a:lnTo>
                    <a:pt x="4" y="0"/>
                  </a:lnTo>
                  <a:lnTo>
                    <a:pt x="9" y="0"/>
                  </a:lnTo>
                  <a:lnTo>
                    <a:pt x="11" y="4"/>
                  </a:lnTo>
                  <a:lnTo>
                    <a:pt x="14" y="8"/>
                  </a:lnTo>
                  <a:lnTo>
                    <a:pt x="11" y="10"/>
                  </a:lnTo>
                  <a:lnTo>
                    <a:pt x="9" y="16"/>
                  </a:lnTo>
                  <a:lnTo>
                    <a:pt x="4" y="16"/>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8984" name="Freeform 200"/>
            <p:cNvSpPr>
              <a:spLocks/>
            </p:cNvSpPr>
            <p:nvPr/>
          </p:nvSpPr>
          <p:spPr bwMode="auto">
            <a:xfrm>
              <a:off x="2892" y="2670"/>
              <a:ext cx="19" cy="109"/>
            </a:xfrm>
            <a:custGeom>
              <a:avLst/>
              <a:gdLst>
                <a:gd name="T0" fmla="*/ 0 w 19"/>
                <a:gd name="T1" fmla="*/ 106 h 109"/>
                <a:gd name="T2" fmla="*/ 0 w 19"/>
                <a:gd name="T3" fmla="*/ 102 h 109"/>
                <a:gd name="T4" fmla="*/ 2 w 19"/>
                <a:gd name="T5" fmla="*/ 98 h 109"/>
                <a:gd name="T6" fmla="*/ 4 w 19"/>
                <a:gd name="T7" fmla="*/ 90 h 109"/>
                <a:gd name="T8" fmla="*/ 5 w 19"/>
                <a:gd name="T9" fmla="*/ 84 h 109"/>
                <a:gd name="T10" fmla="*/ 9 w 19"/>
                <a:gd name="T11" fmla="*/ 67 h 109"/>
                <a:gd name="T12" fmla="*/ 9 w 19"/>
                <a:gd name="T13" fmla="*/ 53 h 109"/>
                <a:gd name="T14" fmla="*/ 9 w 19"/>
                <a:gd name="T15" fmla="*/ 39 h 109"/>
                <a:gd name="T16" fmla="*/ 7 w 19"/>
                <a:gd name="T17" fmla="*/ 24 h 109"/>
                <a:gd name="T18" fmla="*/ 5 w 19"/>
                <a:gd name="T19" fmla="*/ 18 h 109"/>
                <a:gd name="T20" fmla="*/ 4 w 19"/>
                <a:gd name="T21" fmla="*/ 12 h 109"/>
                <a:gd name="T22" fmla="*/ 4 w 19"/>
                <a:gd name="T23" fmla="*/ 8 h 109"/>
                <a:gd name="T24" fmla="*/ 2 w 19"/>
                <a:gd name="T25" fmla="*/ 6 h 109"/>
                <a:gd name="T26" fmla="*/ 2 w 19"/>
                <a:gd name="T27" fmla="*/ 2 h 109"/>
                <a:gd name="T28" fmla="*/ 4 w 19"/>
                <a:gd name="T29" fmla="*/ 2 h 109"/>
                <a:gd name="T30" fmla="*/ 5 w 19"/>
                <a:gd name="T31" fmla="*/ 0 h 109"/>
                <a:gd name="T32" fmla="*/ 7 w 19"/>
                <a:gd name="T33" fmla="*/ 2 h 109"/>
                <a:gd name="T34" fmla="*/ 9 w 19"/>
                <a:gd name="T35" fmla="*/ 4 h 109"/>
                <a:gd name="T36" fmla="*/ 9 w 19"/>
                <a:gd name="T37" fmla="*/ 8 h 109"/>
                <a:gd name="T38" fmla="*/ 11 w 19"/>
                <a:gd name="T39" fmla="*/ 14 h 109"/>
                <a:gd name="T40" fmla="*/ 13 w 19"/>
                <a:gd name="T41" fmla="*/ 20 h 109"/>
                <a:gd name="T42" fmla="*/ 16 w 19"/>
                <a:gd name="T43" fmla="*/ 37 h 109"/>
                <a:gd name="T44" fmla="*/ 18 w 19"/>
                <a:gd name="T45" fmla="*/ 53 h 109"/>
                <a:gd name="T46" fmla="*/ 16 w 19"/>
                <a:gd name="T47" fmla="*/ 71 h 109"/>
                <a:gd name="T48" fmla="*/ 13 w 19"/>
                <a:gd name="T49" fmla="*/ 86 h 109"/>
                <a:gd name="T50" fmla="*/ 11 w 19"/>
                <a:gd name="T51" fmla="*/ 94 h 109"/>
                <a:gd name="T52" fmla="*/ 9 w 19"/>
                <a:gd name="T53" fmla="*/ 100 h 109"/>
                <a:gd name="T54" fmla="*/ 9 w 19"/>
                <a:gd name="T55" fmla="*/ 104 h 109"/>
                <a:gd name="T56" fmla="*/ 7 w 19"/>
                <a:gd name="T57" fmla="*/ 108 h 109"/>
                <a:gd name="T58" fmla="*/ 5 w 19"/>
                <a:gd name="T59" fmla="*/ 108 h 109"/>
                <a:gd name="T60" fmla="*/ 4 w 19"/>
                <a:gd name="T61" fmla="*/ 108 h 109"/>
                <a:gd name="T62" fmla="*/ 0 w 19"/>
                <a:gd name="T63" fmla="*/ 106 h 1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 h="109">
                  <a:moveTo>
                    <a:pt x="0" y="106"/>
                  </a:moveTo>
                  <a:lnTo>
                    <a:pt x="0" y="102"/>
                  </a:lnTo>
                  <a:lnTo>
                    <a:pt x="2" y="98"/>
                  </a:lnTo>
                  <a:lnTo>
                    <a:pt x="4" y="90"/>
                  </a:lnTo>
                  <a:lnTo>
                    <a:pt x="5" y="84"/>
                  </a:lnTo>
                  <a:lnTo>
                    <a:pt x="9" y="67"/>
                  </a:lnTo>
                  <a:lnTo>
                    <a:pt x="9" y="53"/>
                  </a:lnTo>
                  <a:lnTo>
                    <a:pt x="9" y="39"/>
                  </a:lnTo>
                  <a:lnTo>
                    <a:pt x="7" y="24"/>
                  </a:lnTo>
                  <a:lnTo>
                    <a:pt x="5" y="18"/>
                  </a:lnTo>
                  <a:lnTo>
                    <a:pt x="4" y="12"/>
                  </a:lnTo>
                  <a:lnTo>
                    <a:pt x="4" y="8"/>
                  </a:lnTo>
                  <a:lnTo>
                    <a:pt x="2" y="6"/>
                  </a:lnTo>
                  <a:lnTo>
                    <a:pt x="2" y="2"/>
                  </a:lnTo>
                  <a:lnTo>
                    <a:pt x="4" y="2"/>
                  </a:lnTo>
                  <a:lnTo>
                    <a:pt x="5" y="0"/>
                  </a:lnTo>
                  <a:lnTo>
                    <a:pt x="7" y="2"/>
                  </a:lnTo>
                  <a:lnTo>
                    <a:pt x="9" y="4"/>
                  </a:lnTo>
                  <a:lnTo>
                    <a:pt x="9" y="8"/>
                  </a:lnTo>
                  <a:lnTo>
                    <a:pt x="11" y="14"/>
                  </a:lnTo>
                  <a:lnTo>
                    <a:pt x="13" y="20"/>
                  </a:lnTo>
                  <a:lnTo>
                    <a:pt x="16" y="37"/>
                  </a:lnTo>
                  <a:lnTo>
                    <a:pt x="18" y="53"/>
                  </a:lnTo>
                  <a:lnTo>
                    <a:pt x="16" y="71"/>
                  </a:lnTo>
                  <a:lnTo>
                    <a:pt x="13" y="86"/>
                  </a:lnTo>
                  <a:lnTo>
                    <a:pt x="11" y="94"/>
                  </a:lnTo>
                  <a:lnTo>
                    <a:pt x="9" y="100"/>
                  </a:lnTo>
                  <a:lnTo>
                    <a:pt x="9" y="104"/>
                  </a:lnTo>
                  <a:lnTo>
                    <a:pt x="7" y="108"/>
                  </a:lnTo>
                  <a:lnTo>
                    <a:pt x="5" y="108"/>
                  </a:lnTo>
                  <a:lnTo>
                    <a:pt x="4" y="108"/>
                  </a:lnTo>
                  <a:lnTo>
                    <a:pt x="0" y="106"/>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8985" name="Freeform 201"/>
            <p:cNvSpPr>
              <a:spLocks/>
            </p:cNvSpPr>
            <p:nvPr/>
          </p:nvSpPr>
          <p:spPr bwMode="auto">
            <a:xfrm>
              <a:off x="2708" y="2664"/>
              <a:ext cx="49" cy="17"/>
            </a:xfrm>
            <a:custGeom>
              <a:avLst/>
              <a:gdLst>
                <a:gd name="T0" fmla="*/ 45 w 49"/>
                <a:gd name="T1" fmla="*/ 16 h 17"/>
                <a:gd name="T2" fmla="*/ 48 w 49"/>
                <a:gd name="T3" fmla="*/ 16 h 17"/>
                <a:gd name="T4" fmla="*/ 48 w 49"/>
                <a:gd name="T5" fmla="*/ 14 h 17"/>
                <a:gd name="T6" fmla="*/ 48 w 49"/>
                <a:gd name="T7" fmla="*/ 2 h 17"/>
                <a:gd name="T8" fmla="*/ 48 w 49"/>
                <a:gd name="T9" fmla="*/ 0 h 17"/>
                <a:gd name="T10" fmla="*/ 45 w 49"/>
                <a:gd name="T11" fmla="*/ 0 h 17"/>
                <a:gd name="T12" fmla="*/ 2 w 49"/>
                <a:gd name="T13" fmla="*/ 0 h 17"/>
                <a:gd name="T14" fmla="*/ 0 w 49"/>
                <a:gd name="T15" fmla="*/ 0 h 17"/>
                <a:gd name="T16" fmla="*/ 0 w 49"/>
                <a:gd name="T17" fmla="*/ 2 h 17"/>
                <a:gd name="T18" fmla="*/ 0 w 49"/>
                <a:gd name="T19" fmla="*/ 14 h 17"/>
                <a:gd name="T20" fmla="*/ 0 w 49"/>
                <a:gd name="T21" fmla="*/ 16 h 17"/>
                <a:gd name="T22" fmla="*/ 2 w 49"/>
                <a:gd name="T23" fmla="*/ 16 h 17"/>
                <a:gd name="T24" fmla="*/ 45 w 49"/>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17">
                  <a:moveTo>
                    <a:pt x="45" y="16"/>
                  </a:moveTo>
                  <a:lnTo>
                    <a:pt x="48" y="16"/>
                  </a:lnTo>
                  <a:lnTo>
                    <a:pt x="48" y="14"/>
                  </a:lnTo>
                  <a:lnTo>
                    <a:pt x="48" y="2"/>
                  </a:lnTo>
                  <a:lnTo>
                    <a:pt x="48" y="0"/>
                  </a:lnTo>
                  <a:lnTo>
                    <a:pt x="45" y="0"/>
                  </a:lnTo>
                  <a:lnTo>
                    <a:pt x="2" y="0"/>
                  </a:lnTo>
                  <a:lnTo>
                    <a:pt x="0" y="0"/>
                  </a:lnTo>
                  <a:lnTo>
                    <a:pt x="0" y="2"/>
                  </a:lnTo>
                  <a:lnTo>
                    <a:pt x="0" y="14"/>
                  </a:lnTo>
                  <a:lnTo>
                    <a:pt x="0" y="16"/>
                  </a:lnTo>
                  <a:lnTo>
                    <a:pt x="2" y="16"/>
                  </a:lnTo>
                  <a:lnTo>
                    <a:pt x="45" y="16"/>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8986" name="Freeform 202"/>
            <p:cNvSpPr>
              <a:spLocks/>
            </p:cNvSpPr>
            <p:nvPr/>
          </p:nvSpPr>
          <p:spPr bwMode="auto">
            <a:xfrm>
              <a:off x="2710" y="2769"/>
              <a:ext cx="48" cy="18"/>
            </a:xfrm>
            <a:custGeom>
              <a:avLst/>
              <a:gdLst>
                <a:gd name="T0" fmla="*/ 44 w 48"/>
                <a:gd name="T1" fmla="*/ 17 h 18"/>
                <a:gd name="T2" fmla="*/ 47 w 48"/>
                <a:gd name="T3" fmla="*/ 17 h 18"/>
                <a:gd name="T4" fmla="*/ 47 w 48"/>
                <a:gd name="T5" fmla="*/ 15 h 18"/>
                <a:gd name="T6" fmla="*/ 47 w 48"/>
                <a:gd name="T7" fmla="*/ 4 h 18"/>
                <a:gd name="T8" fmla="*/ 47 w 48"/>
                <a:gd name="T9" fmla="*/ 2 h 18"/>
                <a:gd name="T10" fmla="*/ 44 w 48"/>
                <a:gd name="T11" fmla="*/ 0 h 18"/>
                <a:gd name="T12" fmla="*/ 2 w 48"/>
                <a:gd name="T13" fmla="*/ 0 h 18"/>
                <a:gd name="T14" fmla="*/ 0 w 48"/>
                <a:gd name="T15" fmla="*/ 2 h 18"/>
                <a:gd name="T16" fmla="*/ 0 w 48"/>
                <a:gd name="T17" fmla="*/ 4 h 18"/>
                <a:gd name="T18" fmla="*/ 0 w 48"/>
                <a:gd name="T19" fmla="*/ 15 h 18"/>
                <a:gd name="T20" fmla="*/ 0 w 48"/>
                <a:gd name="T21" fmla="*/ 17 h 18"/>
                <a:gd name="T22" fmla="*/ 2 w 48"/>
                <a:gd name="T23" fmla="*/ 17 h 18"/>
                <a:gd name="T24" fmla="*/ 44 w 48"/>
                <a:gd name="T25" fmla="*/ 17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18">
                  <a:moveTo>
                    <a:pt x="44" y="17"/>
                  </a:moveTo>
                  <a:lnTo>
                    <a:pt x="47" y="17"/>
                  </a:lnTo>
                  <a:lnTo>
                    <a:pt x="47" y="15"/>
                  </a:lnTo>
                  <a:lnTo>
                    <a:pt x="47" y="4"/>
                  </a:lnTo>
                  <a:lnTo>
                    <a:pt x="47" y="2"/>
                  </a:lnTo>
                  <a:lnTo>
                    <a:pt x="44" y="0"/>
                  </a:lnTo>
                  <a:lnTo>
                    <a:pt x="2" y="0"/>
                  </a:lnTo>
                  <a:lnTo>
                    <a:pt x="0" y="2"/>
                  </a:lnTo>
                  <a:lnTo>
                    <a:pt x="0" y="4"/>
                  </a:lnTo>
                  <a:lnTo>
                    <a:pt x="0" y="15"/>
                  </a:lnTo>
                  <a:lnTo>
                    <a:pt x="0" y="17"/>
                  </a:lnTo>
                  <a:lnTo>
                    <a:pt x="2" y="17"/>
                  </a:lnTo>
                  <a:lnTo>
                    <a:pt x="44" y="17"/>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87" name="Freeform 203"/>
            <p:cNvSpPr>
              <a:spLocks/>
            </p:cNvSpPr>
            <p:nvPr/>
          </p:nvSpPr>
          <p:spPr bwMode="auto">
            <a:xfrm>
              <a:off x="2831" y="2662"/>
              <a:ext cx="48" cy="17"/>
            </a:xfrm>
            <a:custGeom>
              <a:avLst/>
              <a:gdLst>
                <a:gd name="T0" fmla="*/ 44 w 48"/>
                <a:gd name="T1" fmla="*/ 16 h 17"/>
                <a:gd name="T2" fmla="*/ 45 w 48"/>
                <a:gd name="T3" fmla="*/ 16 h 17"/>
                <a:gd name="T4" fmla="*/ 47 w 48"/>
                <a:gd name="T5" fmla="*/ 14 h 17"/>
                <a:gd name="T6" fmla="*/ 47 w 48"/>
                <a:gd name="T7" fmla="*/ 2 h 17"/>
                <a:gd name="T8" fmla="*/ 45 w 48"/>
                <a:gd name="T9" fmla="*/ 0 h 17"/>
                <a:gd name="T10" fmla="*/ 44 w 48"/>
                <a:gd name="T11" fmla="*/ 0 h 17"/>
                <a:gd name="T12" fmla="*/ 2 w 48"/>
                <a:gd name="T13" fmla="*/ 0 h 17"/>
                <a:gd name="T14" fmla="*/ 0 w 48"/>
                <a:gd name="T15" fmla="*/ 0 h 17"/>
                <a:gd name="T16" fmla="*/ 0 w 48"/>
                <a:gd name="T17" fmla="*/ 2 h 17"/>
                <a:gd name="T18" fmla="*/ 0 w 48"/>
                <a:gd name="T19" fmla="*/ 14 h 17"/>
                <a:gd name="T20" fmla="*/ 0 w 48"/>
                <a:gd name="T21" fmla="*/ 16 h 17"/>
                <a:gd name="T22" fmla="*/ 2 w 48"/>
                <a:gd name="T23" fmla="*/ 16 h 17"/>
                <a:gd name="T24" fmla="*/ 44 w 48"/>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17">
                  <a:moveTo>
                    <a:pt x="44" y="16"/>
                  </a:moveTo>
                  <a:lnTo>
                    <a:pt x="45" y="16"/>
                  </a:lnTo>
                  <a:lnTo>
                    <a:pt x="47" y="14"/>
                  </a:lnTo>
                  <a:lnTo>
                    <a:pt x="47" y="2"/>
                  </a:lnTo>
                  <a:lnTo>
                    <a:pt x="45" y="0"/>
                  </a:lnTo>
                  <a:lnTo>
                    <a:pt x="44" y="0"/>
                  </a:lnTo>
                  <a:lnTo>
                    <a:pt x="2" y="0"/>
                  </a:lnTo>
                  <a:lnTo>
                    <a:pt x="0" y="0"/>
                  </a:lnTo>
                  <a:lnTo>
                    <a:pt x="0" y="2"/>
                  </a:lnTo>
                  <a:lnTo>
                    <a:pt x="0" y="14"/>
                  </a:lnTo>
                  <a:lnTo>
                    <a:pt x="0" y="16"/>
                  </a:lnTo>
                  <a:lnTo>
                    <a:pt x="2" y="16"/>
                  </a:lnTo>
                  <a:lnTo>
                    <a:pt x="44" y="16"/>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8988" name="Freeform 204"/>
            <p:cNvSpPr>
              <a:spLocks/>
            </p:cNvSpPr>
            <p:nvPr/>
          </p:nvSpPr>
          <p:spPr bwMode="auto">
            <a:xfrm>
              <a:off x="2833" y="2770"/>
              <a:ext cx="48" cy="19"/>
            </a:xfrm>
            <a:custGeom>
              <a:avLst/>
              <a:gdLst>
                <a:gd name="T0" fmla="*/ 44 w 48"/>
                <a:gd name="T1" fmla="*/ 18 h 19"/>
                <a:gd name="T2" fmla="*/ 45 w 48"/>
                <a:gd name="T3" fmla="*/ 16 h 19"/>
                <a:gd name="T4" fmla="*/ 47 w 48"/>
                <a:gd name="T5" fmla="*/ 14 h 19"/>
                <a:gd name="T6" fmla="*/ 47 w 48"/>
                <a:gd name="T7" fmla="*/ 2 h 19"/>
                <a:gd name="T8" fmla="*/ 45 w 48"/>
                <a:gd name="T9" fmla="*/ 0 h 19"/>
                <a:gd name="T10" fmla="*/ 44 w 48"/>
                <a:gd name="T11" fmla="*/ 0 h 19"/>
                <a:gd name="T12" fmla="*/ 2 w 48"/>
                <a:gd name="T13" fmla="*/ 0 h 19"/>
                <a:gd name="T14" fmla="*/ 0 w 48"/>
                <a:gd name="T15" fmla="*/ 0 h 19"/>
                <a:gd name="T16" fmla="*/ 0 w 48"/>
                <a:gd name="T17" fmla="*/ 2 h 19"/>
                <a:gd name="T18" fmla="*/ 0 w 48"/>
                <a:gd name="T19" fmla="*/ 14 h 19"/>
                <a:gd name="T20" fmla="*/ 0 w 48"/>
                <a:gd name="T21" fmla="*/ 16 h 19"/>
                <a:gd name="T22" fmla="*/ 2 w 48"/>
                <a:gd name="T23" fmla="*/ 18 h 19"/>
                <a:gd name="T24" fmla="*/ 44 w 48"/>
                <a:gd name="T25" fmla="*/ 18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19">
                  <a:moveTo>
                    <a:pt x="44" y="18"/>
                  </a:moveTo>
                  <a:lnTo>
                    <a:pt x="45" y="16"/>
                  </a:lnTo>
                  <a:lnTo>
                    <a:pt x="47" y="14"/>
                  </a:lnTo>
                  <a:lnTo>
                    <a:pt x="47" y="2"/>
                  </a:lnTo>
                  <a:lnTo>
                    <a:pt x="45" y="0"/>
                  </a:lnTo>
                  <a:lnTo>
                    <a:pt x="44" y="0"/>
                  </a:lnTo>
                  <a:lnTo>
                    <a:pt x="2" y="0"/>
                  </a:lnTo>
                  <a:lnTo>
                    <a:pt x="0" y="0"/>
                  </a:lnTo>
                  <a:lnTo>
                    <a:pt x="0" y="2"/>
                  </a:lnTo>
                  <a:lnTo>
                    <a:pt x="0" y="14"/>
                  </a:lnTo>
                  <a:lnTo>
                    <a:pt x="0" y="16"/>
                  </a:lnTo>
                  <a:lnTo>
                    <a:pt x="2" y="18"/>
                  </a:lnTo>
                  <a:lnTo>
                    <a:pt x="44" y="18"/>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89" name="Freeform 205"/>
            <p:cNvSpPr>
              <a:spLocks/>
            </p:cNvSpPr>
            <p:nvPr/>
          </p:nvSpPr>
          <p:spPr bwMode="auto">
            <a:xfrm>
              <a:off x="2691" y="2664"/>
              <a:ext cx="211" cy="120"/>
            </a:xfrm>
            <a:custGeom>
              <a:avLst/>
              <a:gdLst>
                <a:gd name="T0" fmla="*/ 210 w 211"/>
                <a:gd name="T1" fmla="*/ 60 h 120"/>
                <a:gd name="T2" fmla="*/ 210 w 211"/>
                <a:gd name="T3" fmla="*/ 45 h 120"/>
                <a:gd name="T4" fmla="*/ 208 w 211"/>
                <a:gd name="T5" fmla="*/ 33 h 120"/>
                <a:gd name="T6" fmla="*/ 206 w 211"/>
                <a:gd name="T7" fmla="*/ 26 h 120"/>
                <a:gd name="T8" fmla="*/ 203 w 211"/>
                <a:gd name="T9" fmla="*/ 23 h 120"/>
                <a:gd name="T10" fmla="*/ 203 w 211"/>
                <a:gd name="T11" fmla="*/ 14 h 120"/>
                <a:gd name="T12" fmla="*/ 201 w 211"/>
                <a:gd name="T13" fmla="*/ 8 h 120"/>
                <a:gd name="T14" fmla="*/ 196 w 211"/>
                <a:gd name="T15" fmla="*/ 6 h 120"/>
                <a:gd name="T16" fmla="*/ 193 w 211"/>
                <a:gd name="T17" fmla="*/ 6 h 120"/>
                <a:gd name="T18" fmla="*/ 189 w 211"/>
                <a:gd name="T19" fmla="*/ 5 h 120"/>
                <a:gd name="T20" fmla="*/ 182 w 211"/>
                <a:gd name="T21" fmla="*/ 2 h 120"/>
                <a:gd name="T22" fmla="*/ 172 w 211"/>
                <a:gd name="T23" fmla="*/ 2 h 120"/>
                <a:gd name="T24" fmla="*/ 161 w 211"/>
                <a:gd name="T25" fmla="*/ 0 h 120"/>
                <a:gd name="T26" fmla="*/ 149 w 211"/>
                <a:gd name="T27" fmla="*/ 2 h 120"/>
                <a:gd name="T28" fmla="*/ 138 w 211"/>
                <a:gd name="T29" fmla="*/ 2 h 120"/>
                <a:gd name="T30" fmla="*/ 134 w 211"/>
                <a:gd name="T31" fmla="*/ 5 h 120"/>
                <a:gd name="T32" fmla="*/ 131 w 211"/>
                <a:gd name="T33" fmla="*/ 5 h 120"/>
                <a:gd name="T34" fmla="*/ 130 w 211"/>
                <a:gd name="T35" fmla="*/ 6 h 120"/>
                <a:gd name="T36" fmla="*/ 75 w 211"/>
                <a:gd name="T37" fmla="*/ 8 h 120"/>
                <a:gd name="T38" fmla="*/ 72 w 211"/>
                <a:gd name="T39" fmla="*/ 6 h 120"/>
                <a:gd name="T40" fmla="*/ 65 w 211"/>
                <a:gd name="T41" fmla="*/ 5 h 120"/>
                <a:gd name="T42" fmla="*/ 56 w 211"/>
                <a:gd name="T43" fmla="*/ 5 h 120"/>
                <a:gd name="T44" fmla="*/ 44 w 211"/>
                <a:gd name="T45" fmla="*/ 2 h 120"/>
                <a:gd name="T46" fmla="*/ 31 w 211"/>
                <a:gd name="T47" fmla="*/ 5 h 120"/>
                <a:gd name="T48" fmla="*/ 22 w 211"/>
                <a:gd name="T49" fmla="*/ 5 h 120"/>
                <a:gd name="T50" fmla="*/ 16 w 211"/>
                <a:gd name="T51" fmla="*/ 6 h 120"/>
                <a:gd name="T52" fmla="*/ 12 w 211"/>
                <a:gd name="T53" fmla="*/ 8 h 120"/>
                <a:gd name="T54" fmla="*/ 6 w 211"/>
                <a:gd name="T55" fmla="*/ 8 h 120"/>
                <a:gd name="T56" fmla="*/ 2 w 211"/>
                <a:gd name="T57" fmla="*/ 10 h 120"/>
                <a:gd name="T58" fmla="*/ 0 w 211"/>
                <a:gd name="T59" fmla="*/ 16 h 120"/>
                <a:gd name="T60" fmla="*/ 0 w 211"/>
                <a:gd name="T61" fmla="*/ 103 h 120"/>
                <a:gd name="T62" fmla="*/ 2 w 211"/>
                <a:gd name="T63" fmla="*/ 108 h 120"/>
                <a:gd name="T64" fmla="*/ 6 w 211"/>
                <a:gd name="T65" fmla="*/ 113 h 120"/>
                <a:gd name="T66" fmla="*/ 13 w 211"/>
                <a:gd name="T67" fmla="*/ 113 h 120"/>
                <a:gd name="T68" fmla="*/ 16 w 211"/>
                <a:gd name="T69" fmla="*/ 114 h 120"/>
                <a:gd name="T70" fmla="*/ 19 w 211"/>
                <a:gd name="T71" fmla="*/ 114 h 120"/>
                <a:gd name="T72" fmla="*/ 22 w 211"/>
                <a:gd name="T73" fmla="*/ 116 h 120"/>
                <a:gd name="T74" fmla="*/ 33 w 211"/>
                <a:gd name="T75" fmla="*/ 116 h 120"/>
                <a:gd name="T76" fmla="*/ 45 w 211"/>
                <a:gd name="T77" fmla="*/ 116 h 120"/>
                <a:gd name="T78" fmla="*/ 58 w 211"/>
                <a:gd name="T79" fmla="*/ 116 h 120"/>
                <a:gd name="T80" fmla="*/ 67 w 211"/>
                <a:gd name="T81" fmla="*/ 116 h 120"/>
                <a:gd name="T82" fmla="*/ 74 w 211"/>
                <a:gd name="T83" fmla="*/ 114 h 120"/>
                <a:gd name="T84" fmla="*/ 77 w 211"/>
                <a:gd name="T85" fmla="*/ 113 h 120"/>
                <a:gd name="T86" fmla="*/ 131 w 211"/>
                <a:gd name="T87" fmla="*/ 113 h 120"/>
                <a:gd name="T88" fmla="*/ 131 w 211"/>
                <a:gd name="T89" fmla="*/ 114 h 120"/>
                <a:gd name="T90" fmla="*/ 133 w 211"/>
                <a:gd name="T91" fmla="*/ 116 h 120"/>
                <a:gd name="T92" fmla="*/ 137 w 211"/>
                <a:gd name="T93" fmla="*/ 116 h 120"/>
                <a:gd name="T94" fmla="*/ 140 w 211"/>
                <a:gd name="T95" fmla="*/ 119 h 120"/>
                <a:gd name="T96" fmla="*/ 150 w 211"/>
                <a:gd name="T97" fmla="*/ 119 h 120"/>
                <a:gd name="T98" fmla="*/ 163 w 211"/>
                <a:gd name="T99" fmla="*/ 119 h 120"/>
                <a:gd name="T100" fmla="*/ 173 w 211"/>
                <a:gd name="T101" fmla="*/ 119 h 120"/>
                <a:gd name="T102" fmla="*/ 184 w 211"/>
                <a:gd name="T103" fmla="*/ 119 h 120"/>
                <a:gd name="T104" fmla="*/ 190 w 211"/>
                <a:gd name="T105" fmla="*/ 116 h 120"/>
                <a:gd name="T106" fmla="*/ 193 w 211"/>
                <a:gd name="T107" fmla="*/ 114 h 120"/>
                <a:gd name="T108" fmla="*/ 196 w 211"/>
                <a:gd name="T109" fmla="*/ 114 h 120"/>
                <a:gd name="T110" fmla="*/ 201 w 211"/>
                <a:gd name="T111" fmla="*/ 113 h 120"/>
                <a:gd name="T112" fmla="*/ 203 w 211"/>
                <a:gd name="T113" fmla="*/ 106 h 120"/>
                <a:gd name="T114" fmla="*/ 203 w 211"/>
                <a:gd name="T115" fmla="*/ 96 h 120"/>
                <a:gd name="T116" fmla="*/ 206 w 211"/>
                <a:gd name="T117" fmla="*/ 93 h 120"/>
                <a:gd name="T118" fmla="*/ 208 w 211"/>
                <a:gd name="T119" fmla="*/ 86 h 120"/>
                <a:gd name="T120" fmla="*/ 210 w 211"/>
                <a:gd name="T121" fmla="*/ 73 h 120"/>
                <a:gd name="T122" fmla="*/ 210 w 211"/>
                <a:gd name="T123" fmla="*/ 60 h 1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1" h="120">
                  <a:moveTo>
                    <a:pt x="210" y="60"/>
                  </a:moveTo>
                  <a:lnTo>
                    <a:pt x="210" y="45"/>
                  </a:lnTo>
                  <a:lnTo>
                    <a:pt x="208" y="33"/>
                  </a:lnTo>
                  <a:lnTo>
                    <a:pt x="206" y="26"/>
                  </a:lnTo>
                  <a:lnTo>
                    <a:pt x="203" y="23"/>
                  </a:lnTo>
                  <a:lnTo>
                    <a:pt x="203" y="14"/>
                  </a:lnTo>
                  <a:lnTo>
                    <a:pt x="201" y="8"/>
                  </a:lnTo>
                  <a:lnTo>
                    <a:pt x="196" y="6"/>
                  </a:lnTo>
                  <a:lnTo>
                    <a:pt x="193" y="6"/>
                  </a:lnTo>
                  <a:lnTo>
                    <a:pt x="189" y="5"/>
                  </a:lnTo>
                  <a:lnTo>
                    <a:pt x="182" y="2"/>
                  </a:lnTo>
                  <a:lnTo>
                    <a:pt x="172" y="2"/>
                  </a:lnTo>
                  <a:lnTo>
                    <a:pt x="161" y="0"/>
                  </a:lnTo>
                  <a:lnTo>
                    <a:pt x="149" y="2"/>
                  </a:lnTo>
                  <a:lnTo>
                    <a:pt x="138" y="2"/>
                  </a:lnTo>
                  <a:lnTo>
                    <a:pt x="134" y="5"/>
                  </a:lnTo>
                  <a:lnTo>
                    <a:pt x="131" y="5"/>
                  </a:lnTo>
                  <a:lnTo>
                    <a:pt x="130" y="6"/>
                  </a:lnTo>
                  <a:lnTo>
                    <a:pt x="75" y="8"/>
                  </a:lnTo>
                  <a:lnTo>
                    <a:pt x="72" y="6"/>
                  </a:lnTo>
                  <a:lnTo>
                    <a:pt x="65" y="5"/>
                  </a:lnTo>
                  <a:lnTo>
                    <a:pt x="56" y="5"/>
                  </a:lnTo>
                  <a:lnTo>
                    <a:pt x="44" y="2"/>
                  </a:lnTo>
                  <a:lnTo>
                    <a:pt x="31" y="5"/>
                  </a:lnTo>
                  <a:lnTo>
                    <a:pt x="22" y="5"/>
                  </a:lnTo>
                  <a:lnTo>
                    <a:pt x="16" y="6"/>
                  </a:lnTo>
                  <a:lnTo>
                    <a:pt x="12" y="8"/>
                  </a:lnTo>
                  <a:lnTo>
                    <a:pt x="6" y="8"/>
                  </a:lnTo>
                  <a:lnTo>
                    <a:pt x="2" y="10"/>
                  </a:lnTo>
                  <a:lnTo>
                    <a:pt x="0" y="16"/>
                  </a:lnTo>
                  <a:lnTo>
                    <a:pt x="0" y="103"/>
                  </a:lnTo>
                  <a:lnTo>
                    <a:pt x="2" y="108"/>
                  </a:lnTo>
                  <a:lnTo>
                    <a:pt x="6" y="113"/>
                  </a:lnTo>
                  <a:lnTo>
                    <a:pt x="13" y="113"/>
                  </a:lnTo>
                  <a:lnTo>
                    <a:pt x="16" y="114"/>
                  </a:lnTo>
                  <a:lnTo>
                    <a:pt x="19" y="114"/>
                  </a:lnTo>
                  <a:lnTo>
                    <a:pt x="22" y="116"/>
                  </a:lnTo>
                  <a:lnTo>
                    <a:pt x="33" y="116"/>
                  </a:lnTo>
                  <a:lnTo>
                    <a:pt x="45" y="116"/>
                  </a:lnTo>
                  <a:lnTo>
                    <a:pt x="58" y="116"/>
                  </a:lnTo>
                  <a:lnTo>
                    <a:pt x="67" y="116"/>
                  </a:lnTo>
                  <a:lnTo>
                    <a:pt x="74" y="114"/>
                  </a:lnTo>
                  <a:lnTo>
                    <a:pt x="77" y="113"/>
                  </a:lnTo>
                  <a:lnTo>
                    <a:pt x="131" y="113"/>
                  </a:lnTo>
                  <a:lnTo>
                    <a:pt x="131" y="114"/>
                  </a:lnTo>
                  <a:lnTo>
                    <a:pt x="133" y="116"/>
                  </a:lnTo>
                  <a:lnTo>
                    <a:pt x="137" y="116"/>
                  </a:lnTo>
                  <a:lnTo>
                    <a:pt x="140" y="119"/>
                  </a:lnTo>
                  <a:lnTo>
                    <a:pt x="150" y="119"/>
                  </a:lnTo>
                  <a:lnTo>
                    <a:pt x="163" y="119"/>
                  </a:lnTo>
                  <a:lnTo>
                    <a:pt x="173" y="119"/>
                  </a:lnTo>
                  <a:lnTo>
                    <a:pt x="184" y="119"/>
                  </a:lnTo>
                  <a:lnTo>
                    <a:pt x="190" y="116"/>
                  </a:lnTo>
                  <a:lnTo>
                    <a:pt x="193" y="114"/>
                  </a:lnTo>
                  <a:lnTo>
                    <a:pt x="196" y="114"/>
                  </a:lnTo>
                  <a:lnTo>
                    <a:pt x="201" y="113"/>
                  </a:lnTo>
                  <a:lnTo>
                    <a:pt x="203" y="106"/>
                  </a:lnTo>
                  <a:lnTo>
                    <a:pt x="203" y="96"/>
                  </a:lnTo>
                  <a:lnTo>
                    <a:pt x="206" y="93"/>
                  </a:lnTo>
                  <a:lnTo>
                    <a:pt x="208" y="86"/>
                  </a:lnTo>
                  <a:lnTo>
                    <a:pt x="210" y="73"/>
                  </a:lnTo>
                  <a:lnTo>
                    <a:pt x="210" y="60"/>
                  </a:lnTo>
                </a:path>
              </a:pathLst>
            </a:custGeom>
            <a:solidFill>
              <a:srgbClr val="618FFD"/>
            </a:solidFill>
            <a:ln w="12700" cap="rnd">
              <a:noFill/>
              <a:round/>
              <a:headEnd/>
              <a:tailEnd/>
            </a:ln>
            <a:effectLst/>
          </p:spPr>
          <p:txBody>
            <a:bodyPr/>
            <a:lstStyle/>
            <a:p>
              <a:endParaRPr lang="en-US"/>
            </a:p>
          </p:txBody>
        </p:sp>
        <p:sp>
          <p:nvSpPr>
            <p:cNvPr id="78990" name="Freeform 206"/>
            <p:cNvSpPr>
              <a:spLocks/>
            </p:cNvSpPr>
            <p:nvPr/>
          </p:nvSpPr>
          <p:spPr bwMode="auto">
            <a:xfrm>
              <a:off x="2684" y="2676"/>
              <a:ext cx="15" cy="97"/>
            </a:xfrm>
            <a:custGeom>
              <a:avLst/>
              <a:gdLst>
                <a:gd name="T0" fmla="*/ 4 w 15"/>
                <a:gd name="T1" fmla="*/ 96 h 97"/>
                <a:gd name="T2" fmla="*/ 9 w 15"/>
                <a:gd name="T3" fmla="*/ 96 h 97"/>
                <a:gd name="T4" fmla="*/ 14 w 15"/>
                <a:gd name="T5" fmla="*/ 94 h 97"/>
                <a:gd name="T6" fmla="*/ 14 w 15"/>
                <a:gd name="T7" fmla="*/ 4 h 97"/>
                <a:gd name="T8" fmla="*/ 9 w 15"/>
                <a:gd name="T9" fmla="*/ 2 h 97"/>
                <a:gd name="T10" fmla="*/ 4 w 15"/>
                <a:gd name="T11" fmla="*/ 0 h 97"/>
                <a:gd name="T12" fmla="*/ 0 w 15"/>
                <a:gd name="T13" fmla="*/ 2 h 97"/>
                <a:gd name="T14" fmla="*/ 0 w 15"/>
                <a:gd name="T15" fmla="*/ 4 h 97"/>
                <a:gd name="T16" fmla="*/ 0 w 15"/>
                <a:gd name="T17" fmla="*/ 94 h 97"/>
                <a:gd name="T18" fmla="*/ 0 w 15"/>
                <a:gd name="T19" fmla="*/ 96 h 97"/>
                <a:gd name="T20" fmla="*/ 4 w 15"/>
                <a:gd name="T21" fmla="*/ 96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97">
                  <a:moveTo>
                    <a:pt x="4" y="96"/>
                  </a:moveTo>
                  <a:lnTo>
                    <a:pt x="9" y="96"/>
                  </a:lnTo>
                  <a:lnTo>
                    <a:pt x="14" y="94"/>
                  </a:lnTo>
                  <a:lnTo>
                    <a:pt x="14" y="4"/>
                  </a:lnTo>
                  <a:lnTo>
                    <a:pt x="9" y="2"/>
                  </a:lnTo>
                  <a:lnTo>
                    <a:pt x="4" y="0"/>
                  </a:lnTo>
                  <a:lnTo>
                    <a:pt x="0" y="2"/>
                  </a:lnTo>
                  <a:lnTo>
                    <a:pt x="0" y="4"/>
                  </a:lnTo>
                  <a:lnTo>
                    <a:pt x="0" y="94"/>
                  </a:lnTo>
                  <a:lnTo>
                    <a:pt x="0" y="96"/>
                  </a:lnTo>
                  <a:lnTo>
                    <a:pt x="4" y="96"/>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8991" name="Freeform 207"/>
            <p:cNvSpPr>
              <a:spLocks/>
            </p:cNvSpPr>
            <p:nvPr/>
          </p:nvSpPr>
          <p:spPr bwMode="auto">
            <a:xfrm>
              <a:off x="2836" y="2669"/>
              <a:ext cx="53" cy="1"/>
            </a:xfrm>
            <a:custGeom>
              <a:avLst/>
              <a:gdLst>
                <a:gd name="T0" fmla="*/ 52 w 53"/>
                <a:gd name="T1" fmla="*/ 0 h 1"/>
                <a:gd name="T2" fmla="*/ 0 w 53"/>
                <a:gd name="T3" fmla="*/ 0 h 1"/>
                <a:gd name="T4" fmla="*/ 52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2" y="0"/>
                  </a:moveTo>
                  <a:lnTo>
                    <a:pt x="0" y="0"/>
                  </a:lnTo>
                  <a:lnTo>
                    <a:pt x="52" y="0"/>
                  </a:lnTo>
                </a:path>
              </a:pathLst>
            </a:custGeom>
            <a:solidFill>
              <a:srgbClr val="FFBFBF"/>
            </a:solidFill>
            <a:ln w="12700" cap="rnd">
              <a:noFill/>
              <a:round/>
              <a:headEnd/>
              <a:tailEnd/>
            </a:ln>
            <a:effectLst/>
          </p:spPr>
          <p:txBody>
            <a:bodyPr/>
            <a:lstStyle/>
            <a:p>
              <a:endParaRPr lang="en-US"/>
            </a:p>
          </p:txBody>
        </p:sp>
        <p:sp>
          <p:nvSpPr>
            <p:cNvPr id="78992" name="Freeform 208"/>
            <p:cNvSpPr>
              <a:spLocks/>
            </p:cNvSpPr>
            <p:nvPr/>
          </p:nvSpPr>
          <p:spPr bwMode="auto">
            <a:xfrm>
              <a:off x="2836" y="2766"/>
              <a:ext cx="53" cy="1"/>
            </a:xfrm>
            <a:custGeom>
              <a:avLst/>
              <a:gdLst>
                <a:gd name="T0" fmla="*/ 52 w 53"/>
                <a:gd name="T1" fmla="*/ 0 h 1"/>
                <a:gd name="T2" fmla="*/ 0 w 53"/>
                <a:gd name="T3" fmla="*/ 0 h 1"/>
                <a:gd name="T4" fmla="*/ 52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2" y="0"/>
                  </a:moveTo>
                  <a:lnTo>
                    <a:pt x="0" y="0"/>
                  </a:lnTo>
                  <a:lnTo>
                    <a:pt x="52" y="0"/>
                  </a:lnTo>
                </a:path>
              </a:pathLst>
            </a:custGeom>
            <a:solidFill>
              <a:srgbClr val="FFBFBF"/>
            </a:solidFill>
            <a:ln w="12700" cap="rnd">
              <a:noFill/>
              <a:round/>
              <a:headEnd/>
              <a:tailEnd/>
            </a:ln>
            <a:effectLst/>
          </p:spPr>
          <p:txBody>
            <a:bodyPr/>
            <a:lstStyle/>
            <a:p>
              <a:endParaRPr lang="en-US"/>
            </a:p>
          </p:txBody>
        </p:sp>
        <p:sp>
          <p:nvSpPr>
            <p:cNvPr id="78993" name="Freeform 209"/>
            <p:cNvSpPr>
              <a:spLocks/>
            </p:cNvSpPr>
            <p:nvPr/>
          </p:nvSpPr>
          <p:spPr bwMode="auto">
            <a:xfrm>
              <a:off x="2836" y="2766"/>
              <a:ext cx="53" cy="16"/>
            </a:xfrm>
            <a:custGeom>
              <a:avLst/>
              <a:gdLst>
                <a:gd name="T0" fmla="*/ 52 w 53"/>
                <a:gd name="T1" fmla="*/ 0 h 16"/>
                <a:gd name="T2" fmla="*/ 52 w 53"/>
                <a:gd name="T3" fmla="*/ 15 h 16"/>
                <a:gd name="T4" fmla="*/ 0 w 53"/>
                <a:gd name="T5" fmla="*/ 15 h 16"/>
                <a:gd name="T6" fmla="*/ 0 w 53"/>
                <a:gd name="T7" fmla="*/ 0 h 16"/>
                <a:gd name="T8" fmla="*/ 52 w 53"/>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6">
                  <a:moveTo>
                    <a:pt x="52" y="0"/>
                  </a:moveTo>
                  <a:lnTo>
                    <a:pt x="52" y="15"/>
                  </a:lnTo>
                  <a:lnTo>
                    <a:pt x="0" y="15"/>
                  </a:lnTo>
                  <a:lnTo>
                    <a:pt x="0" y="0"/>
                  </a:lnTo>
                  <a:lnTo>
                    <a:pt x="52" y="0"/>
                  </a:lnTo>
                </a:path>
              </a:pathLst>
            </a:custGeom>
            <a:solidFill>
              <a:srgbClr val="FF4040"/>
            </a:solidFill>
            <a:ln w="12700" cap="rnd">
              <a:noFill/>
              <a:round/>
              <a:headEnd/>
              <a:tailEnd/>
            </a:ln>
            <a:effectLst/>
          </p:spPr>
          <p:txBody>
            <a:bodyPr/>
            <a:lstStyle/>
            <a:p>
              <a:endParaRPr lang="en-US"/>
            </a:p>
          </p:txBody>
        </p:sp>
        <p:sp>
          <p:nvSpPr>
            <p:cNvPr id="78994" name="Freeform 210"/>
            <p:cNvSpPr>
              <a:spLocks/>
            </p:cNvSpPr>
            <p:nvPr/>
          </p:nvSpPr>
          <p:spPr bwMode="auto">
            <a:xfrm>
              <a:off x="2813" y="2673"/>
              <a:ext cx="85" cy="26"/>
            </a:xfrm>
            <a:custGeom>
              <a:avLst/>
              <a:gdLst>
                <a:gd name="T0" fmla="*/ 82 w 85"/>
                <a:gd name="T1" fmla="*/ 8 h 26"/>
                <a:gd name="T2" fmla="*/ 82 w 85"/>
                <a:gd name="T3" fmla="*/ 4 h 26"/>
                <a:gd name="T4" fmla="*/ 82 w 85"/>
                <a:gd name="T5" fmla="*/ 2 h 26"/>
                <a:gd name="T6" fmla="*/ 81 w 85"/>
                <a:gd name="T7" fmla="*/ 0 h 26"/>
                <a:gd name="T8" fmla="*/ 80 w 85"/>
                <a:gd name="T9" fmla="*/ 0 h 26"/>
                <a:gd name="T10" fmla="*/ 4 w 85"/>
                <a:gd name="T11" fmla="*/ 0 h 26"/>
                <a:gd name="T12" fmla="*/ 0 w 85"/>
                <a:gd name="T13" fmla="*/ 2 h 26"/>
                <a:gd name="T14" fmla="*/ 0 w 85"/>
                <a:gd name="T15" fmla="*/ 8 h 26"/>
                <a:gd name="T16" fmla="*/ 0 w 85"/>
                <a:gd name="T17" fmla="*/ 17 h 26"/>
                <a:gd name="T18" fmla="*/ 2 w 85"/>
                <a:gd name="T19" fmla="*/ 22 h 26"/>
                <a:gd name="T20" fmla="*/ 6 w 85"/>
                <a:gd name="T21" fmla="*/ 25 h 26"/>
                <a:gd name="T22" fmla="*/ 77 w 85"/>
                <a:gd name="T23" fmla="*/ 25 h 26"/>
                <a:gd name="T24" fmla="*/ 82 w 85"/>
                <a:gd name="T25" fmla="*/ 22 h 26"/>
                <a:gd name="T26" fmla="*/ 84 w 85"/>
                <a:gd name="T27" fmla="*/ 17 h 26"/>
                <a:gd name="T28" fmla="*/ 82 w 85"/>
                <a:gd name="T29" fmla="*/ 8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5" h="26">
                  <a:moveTo>
                    <a:pt x="82" y="8"/>
                  </a:moveTo>
                  <a:lnTo>
                    <a:pt x="82" y="4"/>
                  </a:lnTo>
                  <a:lnTo>
                    <a:pt x="82" y="2"/>
                  </a:lnTo>
                  <a:lnTo>
                    <a:pt x="81" y="0"/>
                  </a:lnTo>
                  <a:lnTo>
                    <a:pt x="80" y="0"/>
                  </a:lnTo>
                  <a:lnTo>
                    <a:pt x="4" y="0"/>
                  </a:lnTo>
                  <a:lnTo>
                    <a:pt x="0" y="2"/>
                  </a:lnTo>
                  <a:lnTo>
                    <a:pt x="0" y="8"/>
                  </a:lnTo>
                  <a:lnTo>
                    <a:pt x="0" y="17"/>
                  </a:lnTo>
                  <a:lnTo>
                    <a:pt x="2" y="22"/>
                  </a:lnTo>
                  <a:lnTo>
                    <a:pt x="6" y="25"/>
                  </a:lnTo>
                  <a:lnTo>
                    <a:pt x="77" y="25"/>
                  </a:lnTo>
                  <a:lnTo>
                    <a:pt x="82" y="22"/>
                  </a:lnTo>
                  <a:lnTo>
                    <a:pt x="84" y="17"/>
                  </a:lnTo>
                  <a:lnTo>
                    <a:pt x="82" y="8"/>
                  </a:lnTo>
                </a:path>
              </a:pathLst>
            </a:custGeom>
            <a:solidFill>
              <a:srgbClr val="3365FB"/>
            </a:solidFill>
            <a:ln w="12700" cap="rnd">
              <a:noFill/>
              <a:round/>
              <a:headEnd/>
              <a:tailEnd/>
            </a:ln>
            <a:effectLst/>
          </p:spPr>
          <p:txBody>
            <a:bodyPr/>
            <a:lstStyle/>
            <a:p>
              <a:endParaRPr lang="en-US"/>
            </a:p>
          </p:txBody>
        </p:sp>
        <p:sp>
          <p:nvSpPr>
            <p:cNvPr id="78995" name="Freeform 211"/>
            <p:cNvSpPr>
              <a:spLocks/>
            </p:cNvSpPr>
            <p:nvPr/>
          </p:nvSpPr>
          <p:spPr bwMode="auto">
            <a:xfrm>
              <a:off x="2740" y="2678"/>
              <a:ext cx="25" cy="95"/>
            </a:xfrm>
            <a:custGeom>
              <a:avLst/>
              <a:gdLst>
                <a:gd name="T0" fmla="*/ 17 w 25"/>
                <a:gd name="T1" fmla="*/ 0 h 95"/>
                <a:gd name="T2" fmla="*/ 20 w 25"/>
                <a:gd name="T3" fmla="*/ 0 h 95"/>
                <a:gd name="T4" fmla="*/ 22 w 25"/>
                <a:gd name="T5" fmla="*/ 2 h 95"/>
                <a:gd name="T6" fmla="*/ 24 w 25"/>
                <a:gd name="T7" fmla="*/ 2 h 95"/>
                <a:gd name="T8" fmla="*/ 24 w 25"/>
                <a:gd name="T9" fmla="*/ 5 h 95"/>
                <a:gd name="T10" fmla="*/ 24 w 25"/>
                <a:gd name="T11" fmla="*/ 89 h 95"/>
                <a:gd name="T12" fmla="*/ 22 w 25"/>
                <a:gd name="T13" fmla="*/ 92 h 95"/>
                <a:gd name="T14" fmla="*/ 17 w 25"/>
                <a:gd name="T15" fmla="*/ 94 h 95"/>
                <a:gd name="T16" fmla="*/ 7 w 25"/>
                <a:gd name="T17" fmla="*/ 94 h 95"/>
                <a:gd name="T18" fmla="*/ 2 w 25"/>
                <a:gd name="T19" fmla="*/ 92 h 95"/>
                <a:gd name="T20" fmla="*/ 0 w 25"/>
                <a:gd name="T21" fmla="*/ 87 h 95"/>
                <a:gd name="T22" fmla="*/ 0 w 25"/>
                <a:gd name="T23" fmla="*/ 8 h 95"/>
                <a:gd name="T24" fmla="*/ 2 w 25"/>
                <a:gd name="T25" fmla="*/ 2 h 95"/>
                <a:gd name="T26" fmla="*/ 7 w 25"/>
                <a:gd name="T27" fmla="*/ 0 h 95"/>
                <a:gd name="T28" fmla="*/ 17 w 25"/>
                <a:gd name="T29" fmla="*/ 0 h 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 h="95">
                  <a:moveTo>
                    <a:pt x="17" y="0"/>
                  </a:moveTo>
                  <a:lnTo>
                    <a:pt x="20" y="0"/>
                  </a:lnTo>
                  <a:lnTo>
                    <a:pt x="22" y="2"/>
                  </a:lnTo>
                  <a:lnTo>
                    <a:pt x="24" y="2"/>
                  </a:lnTo>
                  <a:lnTo>
                    <a:pt x="24" y="5"/>
                  </a:lnTo>
                  <a:lnTo>
                    <a:pt x="24" y="89"/>
                  </a:lnTo>
                  <a:lnTo>
                    <a:pt x="22" y="92"/>
                  </a:lnTo>
                  <a:lnTo>
                    <a:pt x="17" y="94"/>
                  </a:lnTo>
                  <a:lnTo>
                    <a:pt x="7" y="94"/>
                  </a:lnTo>
                  <a:lnTo>
                    <a:pt x="2" y="92"/>
                  </a:lnTo>
                  <a:lnTo>
                    <a:pt x="0" y="87"/>
                  </a:lnTo>
                  <a:lnTo>
                    <a:pt x="0" y="8"/>
                  </a:lnTo>
                  <a:lnTo>
                    <a:pt x="2" y="2"/>
                  </a:lnTo>
                  <a:lnTo>
                    <a:pt x="7" y="0"/>
                  </a:lnTo>
                  <a:lnTo>
                    <a:pt x="17" y="0"/>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8996" name="Freeform 212"/>
            <p:cNvSpPr>
              <a:spLocks/>
            </p:cNvSpPr>
            <p:nvPr/>
          </p:nvSpPr>
          <p:spPr bwMode="auto">
            <a:xfrm>
              <a:off x="2816" y="2751"/>
              <a:ext cx="83" cy="24"/>
            </a:xfrm>
            <a:custGeom>
              <a:avLst/>
              <a:gdLst>
                <a:gd name="T0" fmla="*/ 80 w 83"/>
                <a:gd name="T1" fmla="*/ 7 h 24"/>
                <a:gd name="T2" fmla="*/ 80 w 83"/>
                <a:gd name="T3" fmla="*/ 4 h 24"/>
                <a:gd name="T4" fmla="*/ 80 w 83"/>
                <a:gd name="T5" fmla="*/ 2 h 24"/>
                <a:gd name="T6" fmla="*/ 78 w 83"/>
                <a:gd name="T7" fmla="*/ 0 h 24"/>
                <a:gd name="T8" fmla="*/ 78 w 83"/>
                <a:gd name="T9" fmla="*/ 0 h 24"/>
                <a:gd name="T10" fmla="*/ 4 w 83"/>
                <a:gd name="T11" fmla="*/ 0 h 24"/>
                <a:gd name="T12" fmla="*/ 0 w 83"/>
                <a:gd name="T13" fmla="*/ 2 h 24"/>
                <a:gd name="T14" fmla="*/ 0 w 83"/>
                <a:gd name="T15" fmla="*/ 7 h 24"/>
                <a:gd name="T16" fmla="*/ 0 w 83"/>
                <a:gd name="T17" fmla="*/ 16 h 24"/>
                <a:gd name="T18" fmla="*/ 2 w 83"/>
                <a:gd name="T19" fmla="*/ 20 h 24"/>
                <a:gd name="T20" fmla="*/ 6 w 83"/>
                <a:gd name="T21" fmla="*/ 23 h 24"/>
                <a:gd name="T22" fmla="*/ 75 w 83"/>
                <a:gd name="T23" fmla="*/ 23 h 24"/>
                <a:gd name="T24" fmla="*/ 80 w 83"/>
                <a:gd name="T25" fmla="*/ 20 h 24"/>
                <a:gd name="T26" fmla="*/ 82 w 83"/>
                <a:gd name="T27" fmla="*/ 16 h 24"/>
                <a:gd name="T28" fmla="*/ 80 w 83"/>
                <a:gd name="T29" fmla="*/ 7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3" h="24">
                  <a:moveTo>
                    <a:pt x="80" y="7"/>
                  </a:moveTo>
                  <a:lnTo>
                    <a:pt x="80" y="4"/>
                  </a:lnTo>
                  <a:lnTo>
                    <a:pt x="80" y="2"/>
                  </a:lnTo>
                  <a:lnTo>
                    <a:pt x="78" y="0"/>
                  </a:lnTo>
                  <a:lnTo>
                    <a:pt x="4" y="0"/>
                  </a:lnTo>
                  <a:lnTo>
                    <a:pt x="0" y="2"/>
                  </a:lnTo>
                  <a:lnTo>
                    <a:pt x="0" y="7"/>
                  </a:lnTo>
                  <a:lnTo>
                    <a:pt x="0" y="16"/>
                  </a:lnTo>
                  <a:lnTo>
                    <a:pt x="2" y="20"/>
                  </a:lnTo>
                  <a:lnTo>
                    <a:pt x="6" y="23"/>
                  </a:lnTo>
                  <a:lnTo>
                    <a:pt x="75" y="23"/>
                  </a:lnTo>
                  <a:lnTo>
                    <a:pt x="80" y="20"/>
                  </a:lnTo>
                  <a:lnTo>
                    <a:pt x="82" y="16"/>
                  </a:lnTo>
                  <a:lnTo>
                    <a:pt x="80" y="7"/>
                  </a:lnTo>
                </a:path>
              </a:pathLst>
            </a:custGeom>
            <a:solidFill>
              <a:srgbClr val="3365FB"/>
            </a:solidFill>
            <a:ln w="12700" cap="rnd">
              <a:noFill/>
              <a:round/>
              <a:headEnd/>
              <a:tailEnd/>
            </a:ln>
            <a:effectLst/>
          </p:spPr>
          <p:txBody>
            <a:bodyPr/>
            <a:lstStyle/>
            <a:p>
              <a:endParaRPr lang="en-US"/>
            </a:p>
          </p:txBody>
        </p:sp>
        <p:sp>
          <p:nvSpPr>
            <p:cNvPr id="78997" name="Freeform 213"/>
            <p:cNvSpPr>
              <a:spLocks/>
            </p:cNvSpPr>
            <p:nvPr/>
          </p:nvSpPr>
          <p:spPr bwMode="auto">
            <a:xfrm>
              <a:off x="2808" y="2676"/>
              <a:ext cx="26" cy="95"/>
            </a:xfrm>
            <a:custGeom>
              <a:avLst/>
              <a:gdLst>
                <a:gd name="T0" fmla="*/ 7 w 26"/>
                <a:gd name="T1" fmla="*/ 2 h 95"/>
                <a:gd name="T2" fmla="*/ 4 w 26"/>
                <a:gd name="T3" fmla="*/ 2 h 95"/>
                <a:gd name="T4" fmla="*/ 2 w 26"/>
                <a:gd name="T5" fmla="*/ 2 h 95"/>
                <a:gd name="T6" fmla="*/ 0 w 26"/>
                <a:gd name="T7" fmla="*/ 4 h 95"/>
                <a:gd name="T8" fmla="*/ 0 w 26"/>
                <a:gd name="T9" fmla="*/ 5 h 95"/>
                <a:gd name="T10" fmla="*/ 0 w 26"/>
                <a:gd name="T11" fmla="*/ 89 h 95"/>
                <a:gd name="T12" fmla="*/ 2 w 26"/>
                <a:gd name="T13" fmla="*/ 94 h 95"/>
                <a:gd name="T14" fmla="*/ 7 w 26"/>
                <a:gd name="T15" fmla="*/ 94 h 95"/>
                <a:gd name="T16" fmla="*/ 18 w 26"/>
                <a:gd name="T17" fmla="*/ 94 h 95"/>
                <a:gd name="T18" fmla="*/ 21 w 26"/>
                <a:gd name="T19" fmla="*/ 92 h 95"/>
                <a:gd name="T20" fmla="*/ 25 w 26"/>
                <a:gd name="T21" fmla="*/ 87 h 95"/>
                <a:gd name="T22" fmla="*/ 25 w 26"/>
                <a:gd name="T23" fmla="*/ 8 h 95"/>
                <a:gd name="T24" fmla="*/ 21 w 26"/>
                <a:gd name="T25" fmla="*/ 2 h 95"/>
                <a:gd name="T26" fmla="*/ 18 w 26"/>
                <a:gd name="T27" fmla="*/ 0 h 95"/>
                <a:gd name="T28" fmla="*/ 7 w 26"/>
                <a:gd name="T29" fmla="*/ 2 h 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95">
                  <a:moveTo>
                    <a:pt x="7" y="2"/>
                  </a:moveTo>
                  <a:lnTo>
                    <a:pt x="4" y="2"/>
                  </a:lnTo>
                  <a:lnTo>
                    <a:pt x="2" y="2"/>
                  </a:lnTo>
                  <a:lnTo>
                    <a:pt x="0" y="4"/>
                  </a:lnTo>
                  <a:lnTo>
                    <a:pt x="0" y="5"/>
                  </a:lnTo>
                  <a:lnTo>
                    <a:pt x="0" y="89"/>
                  </a:lnTo>
                  <a:lnTo>
                    <a:pt x="2" y="94"/>
                  </a:lnTo>
                  <a:lnTo>
                    <a:pt x="7" y="94"/>
                  </a:lnTo>
                  <a:lnTo>
                    <a:pt x="18" y="94"/>
                  </a:lnTo>
                  <a:lnTo>
                    <a:pt x="21" y="92"/>
                  </a:lnTo>
                  <a:lnTo>
                    <a:pt x="25" y="87"/>
                  </a:lnTo>
                  <a:lnTo>
                    <a:pt x="25" y="8"/>
                  </a:lnTo>
                  <a:lnTo>
                    <a:pt x="21" y="2"/>
                  </a:lnTo>
                  <a:lnTo>
                    <a:pt x="18" y="0"/>
                  </a:lnTo>
                  <a:lnTo>
                    <a:pt x="7" y="2"/>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8998" name="Freeform 214"/>
            <p:cNvSpPr>
              <a:spLocks/>
            </p:cNvSpPr>
            <p:nvPr/>
          </p:nvSpPr>
          <p:spPr bwMode="auto">
            <a:xfrm>
              <a:off x="2836" y="2680"/>
              <a:ext cx="53" cy="16"/>
            </a:xfrm>
            <a:custGeom>
              <a:avLst/>
              <a:gdLst>
                <a:gd name="T0" fmla="*/ 52 w 53"/>
                <a:gd name="T1" fmla="*/ 15 h 16"/>
                <a:gd name="T2" fmla="*/ 52 w 53"/>
                <a:gd name="T3" fmla="*/ 0 h 16"/>
                <a:gd name="T4" fmla="*/ 0 w 53"/>
                <a:gd name="T5" fmla="*/ 0 h 16"/>
                <a:gd name="T6" fmla="*/ 0 w 53"/>
                <a:gd name="T7" fmla="*/ 15 h 16"/>
                <a:gd name="T8" fmla="*/ 52 w 53"/>
                <a:gd name="T9" fmla="*/ 15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6">
                  <a:moveTo>
                    <a:pt x="52" y="15"/>
                  </a:moveTo>
                  <a:lnTo>
                    <a:pt x="52" y="0"/>
                  </a:lnTo>
                  <a:lnTo>
                    <a:pt x="0" y="0"/>
                  </a:lnTo>
                  <a:lnTo>
                    <a:pt x="0" y="15"/>
                  </a:lnTo>
                  <a:lnTo>
                    <a:pt x="52" y="15"/>
                  </a:lnTo>
                </a:path>
              </a:pathLst>
            </a:custGeom>
            <a:solidFill>
              <a:srgbClr val="063DE8"/>
            </a:solidFill>
            <a:ln w="12700" cap="rnd">
              <a:noFill/>
              <a:round/>
              <a:headEnd/>
              <a:tailEnd/>
            </a:ln>
            <a:effectLst/>
          </p:spPr>
          <p:txBody>
            <a:bodyPr/>
            <a:lstStyle/>
            <a:p>
              <a:endParaRPr lang="en-US"/>
            </a:p>
          </p:txBody>
        </p:sp>
        <p:sp>
          <p:nvSpPr>
            <p:cNvPr id="78999" name="Freeform 215"/>
            <p:cNvSpPr>
              <a:spLocks/>
            </p:cNvSpPr>
            <p:nvPr/>
          </p:nvSpPr>
          <p:spPr bwMode="auto">
            <a:xfrm>
              <a:off x="2838" y="2762"/>
              <a:ext cx="53" cy="16"/>
            </a:xfrm>
            <a:custGeom>
              <a:avLst/>
              <a:gdLst>
                <a:gd name="T0" fmla="*/ 52 w 53"/>
                <a:gd name="T1" fmla="*/ 15 h 16"/>
                <a:gd name="T2" fmla="*/ 52 w 53"/>
                <a:gd name="T3" fmla="*/ 0 h 16"/>
                <a:gd name="T4" fmla="*/ 0 w 53"/>
                <a:gd name="T5" fmla="*/ 0 h 16"/>
                <a:gd name="T6" fmla="*/ 0 w 53"/>
                <a:gd name="T7" fmla="*/ 15 h 16"/>
                <a:gd name="T8" fmla="*/ 52 w 53"/>
                <a:gd name="T9" fmla="*/ 15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6">
                  <a:moveTo>
                    <a:pt x="52" y="15"/>
                  </a:moveTo>
                  <a:lnTo>
                    <a:pt x="52" y="0"/>
                  </a:lnTo>
                  <a:lnTo>
                    <a:pt x="0" y="0"/>
                  </a:lnTo>
                  <a:lnTo>
                    <a:pt x="0" y="15"/>
                  </a:lnTo>
                  <a:lnTo>
                    <a:pt x="52" y="15"/>
                  </a:lnTo>
                </a:path>
              </a:pathLst>
            </a:custGeom>
            <a:solidFill>
              <a:srgbClr val="063DE8"/>
            </a:solidFill>
            <a:ln w="12700" cap="rnd">
              <a:noFill/>
              <a:round/>
              <a:headEnd/>
              <a:tailEnd/>
            </a:ln>
            <a:effectLst/>
          </p:spPr>
          <p:txBody>
            <a:bodyPr/>
            <a:lstStyle/>
            <a:p>
              <a:endParaRPr lang="en-US"/>
            </a:p>
          </p:txBody>
        </p:sp>
      </p:grpSp>
      <p:sp>
        <p:nvSpPr>
          <p:cNvPr id="78874" name="Freeform 216"/>
          <p:cNvSpPr>
            <a:spLocks/>
          </p:cNvSpPr>
          <p:nvPr/>
        </p:nvSpPr>
        <p:spPr bwMode="auto">
          <a:xfrm>
            <a:off x="6107113" y="2152650"/>
            <a:ext cx="1373187" cy="2430463"/>
          </a:xfrm>
          <a:custGeom>
            <a:avLst/>
            <a:gdLst>
              <a:gd name="T0" fmla="*/ 2147483647 w 769"/>
              <a:gd name="T1" fmla="*/ 2147483647 h 1361"/>
              <a:gd name="T2" fmla="*/ 0 w 769"/>
              <a:gd name="T3" fmla="*/ 2147483647 h 1361"/>
              <a:gd name="T4" fmla="*/ 2147483647 w 769"/>
              <a:gd name="T5" fmla="*/ 0 h 1361"/>
              <a:gd name="T6" fmla="*/ 2147483647 w 769"/>
              <a:gd name="T7" fmla="*/ 2147483647 h 1361"/>
              <a:gd name="T8" fmla="*/ 2147483647 w 769"/>
              <a:gd name="T9" fmla="*/ 2147483647 h 13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9" h="1361">
                <a:moveTo>
                  <a:pt x="416" y="1336"/>
                </a:moveTo>
                <a:lnTo>
                  <a:pt x="0" y="8"/>
                </a:lnTo>
                <a:lnTo>
                  <a:pt x="336" y="0"/>
                </a:lnTo>
                <a:lnTo>
                  <a:pt x="768" y="1360"/>
                </a:lnTo>
                <a:lnTo>
                  <a:pt x="416" y="1336"/>
                </a:lnTo>
              </a:path>
            </a:pathLst>
          </a:custGeom>
          <a:solidFill>
            <a:schemeClr val="accent2"/>
          </a:solidFill>
          <a:ln w="25400" cap="rnd" cmpd="sng">
            <a:solidFill>
              <a:schemeClr val="tx1"/>
            </a:solidFill>
            <a:prstDash val="solid"/>
            <a:round/>
            <a:headEnd type="none" w="med" len="med"/>
            <a:tailEnd type="none" w="med" len="med"/>
          </a:ln>
          <a:effectLst/>
        </p:spPr>
        <p:txBody>
          <a:bodyPr/>
          <a:lstStyle/>
          <a:p>
            <a:endParaRPr lang="en-US"/>
          </a:p>
        </p:txBody>
      </p:sp>
      <p:sp>
        <p:nvSpPr>
          <p:cNvPr id="78875" name="Freeform 217"/>
          <p:cNvSpPr>
            <a:spLocks/>
          </p:cNvSpPr>
          <p:nvPr/>
        </p:nvSpPr>
        <p:spPr bwMode="auto">
          <a:xfrm>
            <a:off x="6623050" y="4357688"/>
            <a:ext cx="1714500" cy="1323975"/>
          </a:xfrm>
          <a:custGeom>
            <a:avLst/>
            <a:gdLst>
              <a:gd name="T0" fmla="*/ 2147483647 w 960"/>
              <a:gd name="T1" fmla="*/ 2147483647 h 742"/>
              <a:gd name="T2" fmla="*/ 2147483647 w 960"/>
              <a:gd name="T3" fmla="*/ 2147483647 h 742"/>
              <a:gd name="T4" fmla="*/ 0 w 960"/>
              <a:gd name="T5" fmla="*/ 0 h 742"/>
              <a:gd name="T6" fmla="*/ 2147483647 w 960"/>
              <a:gd name="T7" fmla="*/ 2147483647 h 742"/>
              <a:gd name="T8" fmla="*/ 2147483647 w 960"/>
              <a:gd name="T9" fmla="*/ 2147483647 h 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742">
                <a:moveTo>
                  <a:pt x="959" y="534"/>
                </a:moveTo>
                <a:lnTo>
                  <a:pt x="463" y="37"/>
                </a:lnTo>
                <a:lnTo>
                  <a:pt x="0" y="0"/>
                </a:lnTo>
                <a:lnTo>
                  <a:pt x="743" y="741"/>
                </a:lnTo>
                <a:lnTo>
                  <a:pt x="959" y="534"/>
                </a:lnTo>
              </a:path>
            </a:pathLst>
          </a:custGeom>
          <a:solidFill>
            <a:schemeClr val="accent2"/>
          </a:solidFill>
          <a:ln w="25400" cap="rnd" cmpd="sng">
            <a:solidFill>
              <a:schemeClr val="tx2"/>
            </a:solidFill>
            <a:prstDash val="solid"/>
            <a:round/>
            <a:headEnd type="none" w="med" len="med"/>
            <a:tailEnd type="none" w="med" len="med"/>
          </a:ln>
          <a:effectLst/>
        </p:spPr>
        <p:txBody>
          <a:bodyPr/>
          <a:lstStyle/>
          <a:p>
            <a:endParaRPr lang="en-US"/>
          </a:p>
        </p:txBody>
      </p:sp>
      <p:sp>
        <p:nvSpPr>
          <p:cNvPr id="78876" name="Line 218"/>
          <p:cNvSpPr>
            <a:spLocks noChangeShapeType="1"/>
          </p:cNvSpPr>
          <p:nvPr/>
        </p:nvSpPr>
        <p:spPr bwMode="auto">
          <a:xfrm>
            <a:off x="7264400" y="4581525"/>
            <a:ext cx="971550" cy="955675"/>
          </a:xfrm>
          <a:prstGeom prst="line">
            <a:avLst/>
          </a:prstGeom>
          <a:noFill/>
          <a:ln w="25400">
            <a:solidFill>
              <a:schemeClr val="tx1"/>
            </a:solidFill>
            <a:prstDash val="dash"/>
            <a:round/>
            <a:headEnd/>
            <a:tailEnd/>
          </a:ln>
          <a:effectLst/>
        </p:spPr>
        <p:txBody>
          <a:bodyPr wrap="none" anchor="ctr"/>
          <a:lstStyle/>
          <a:p>
            <a:endParaRPr lang="en-US"/>
          </a:p>
        </p:txBody>
      </p:sp>
      <p:sp>
        <p:nvSpPr>
          <p:cNvPr id="78877" name="Freeform 219"/>
          <p:cNvSpPr>
            <a:spLocks/>
          </p:cNvSpPr>
          <p:nvPr/>
        </p:nvSpPr>
        <p:spPr bwMode="auto">
          <a:xfrm>
            <a:off x="6197600" y="3414713"/>
            <a:ext cx="601663" cy="2768600"/>
          </a:xfrm>
          <a:custGeom>
            <a:avLst/>
            <a:gdLst>
              <a:gd name="T0" fmla="*/ 2147483647 w 337"/>
              <a:gd name="T1" fmla="*/ 2147483647 h 1672"/>
              <a:gd name="T2" fmla="*/ 0 w 337"/>
              <a:gd name="T3" fmla="*/ 2147483647 h 1672"/>
              <a:gd name="T4" fmla="*/ 2147483647 w 337"/>
              <a:gd name="T5" fmla="*/ 0 h 1672"/>
              <a:gd name="T6" fmla="*/ 2147483647 w 337"/>
              <a:gd name="T7" fmla="*/ 2147483647 h 1672"/>
              <a:gd name="T8" fmla="*/ 2147483647 w 337"/>
              <a:gd name="T9" fmla="*/ 2147483647 h 16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7" h="1672">
                <a:moveTo>
                  <a:pt x="1" y="1671"/>
                </a:moveTo>
                <a:lnTo>
                  <a:pt x="0" y="443"/>
                </a:lnTo>
                <a:lnTo>
                  <a:pt x="336" y="0"/>
                </a:lnTo>
                <a:lnTo>
                  <a:pt x="336" y="1671"/>
                </a:lnTo>
                <a:lnTo>
                  <a:pt x="1" y="1671"/>
                </a:lnTo>
              </a:path>
            </a:pathLst>
          </a:custGeom>
          <a:solidFill>
            <a:srgbClr val="E7EDED"/>
          </a:solidFill>
          <a:ln w="25400" cap="rnd" cmpd="sng">
            <a:solidFill>
              <a:schemeClr val="tx2"/>
            </a:solidFill>
            <a:prstDash val="solid"/>
            <a:round/>
            <a:headEnd type="none" w="med" len="med"/>
            <a:tailEnd type="none" w="med" len="med"/>
          </a:ln>
          <a:effectLst/>
        </p:spPr>
        <p:txBody>
          <a:bodyPr/>
          <a:lstStyle/>
          <a:p>
            <a:endParaRPr lang="en-US"/>
          </a:p>
        </p:txBody>
      </p:sp>
      <p:sp>
        <p:nvSpPr>
          <p:cNvPr id="78878" name="Line 220"/>
          <p:cNvSpPr>
            <a:spLocks noChangeShapeType="1"/>
          </p:cNvSpPr>
          <p:nvPr/>
        </p:nvSpPr>
        <p:spPr bwMode="auto">
          <a:xfrm>
            <a:off x="6492875" y="4567238"/>
            <a:ext cx="0" cy="1698625"/>
          </a:xfrm>
          <a:prstGeom prst="line">
            <a:avLst/>
          </a:prstGeom>
          <a:noFill/>
          <a:ln w="25400">
            <a:solidFill>
              <a:schemeClr val="tx2"/>
            </a:solidFill>
            <a:prstDash val="dash"/>
            <a:round/>
            <a:headEnd/>
            <a:tailEnd/>
          </a:ln>
          <a:effectLst/>
        </p:spPr>
        <p:txBody>
          <a:bodyPr wrap="none" anchor="ctr"/>
          <a:lstStyle/>
          <a:p>
            <a:endParaRPr lang="en-US"/>
          </a:p>
        </p:txBody>
      </p:sp>
      <p:sp>
        <p:nvSpPr>
          <p:cNvPr id="78879" name="Freeform 221"/>
          <p:cNvSpPr>
            <a:spLocks/>
          </p:cNvSpPr>
          <p:nvPr/>
        </p:nvSpPr>
        <p:spPr bwMode="auto">
          <a:xfrm>
            <a:off x="4591050" y="4381500"/>
            <a:ext cx="1719263" cy="1117600"/>
          </a:xfrm>
          <a:custGeom>
            <a:avLst/>
            <a:gdLst>
              <a:gd name="T0" fmla="*/ 0 w 962"/>
              <a:gd name="T1" fmla="*/ 2147483647 h 626"/>
              <a:gd name="T2" fmla="*/ 2147483647 w 962"/>
              <a:gd name="T3" fmla="*/ 0 h 626"/>
              <a:gd name="T4" fmla="*/ 2147483647 w 962"/>
              <a:gd name="T5" fmla="*/ 2147483647 h 626"/>
              <a:gd name="T6" fmla="*/ 2147483647 w 962"/>
              <a:gd name="T7" fmla="*/ 2147483647 h 626"/>
              <a:gd name="T8" fmla="*/ 0 w 962"/>
              <a:gd name="T9" fmla="*/ 2147483647 h 6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2" h="626">
                <a:moveTo>
                  <a:pt x="0" y="440"/>
                </a:moveTo>
                <a:lnTo>
                  <a:pt x="545" y="0"/>
                </a:lnTo>
                <a:lnTo>
                  <a:pt x="961" y="8"/>
                </a:lnTo>
                <a:lnTo>
                  <a:pt x="241" y="625"/>
                </a:lnTo>
                <a:lnTo>
                  <a:pt x="0" y="440"/>
                </a:lnTo>
              </a:path>
            </a:pathLst>
          </a:custGeom>
          <a:solidFill>
            <a:schemeClr val="accent2"/>
          </a:solidFill>
          <a:ln w="25400" cap="rnd" cmpd="sng">
            <a:solidFill>
              <a:schemeClr val="tx2"/>
            </a:solidFill>
            <a:prstDash val="solid"/>
            <a:round/>
            <a:headEnd type="none" w="med" len="med"/>
            <a:tailEnd type="none" w="med" len="med"/>
          </a:ln>
          <a:effectLst/>
        </p:spPr>
        <p:txBody>
          <a:bodyPr/>
          <a:lstStyle/>
          <a:p>
            <a:endParaRPr lang="en-US"/>
          </a:p>
        </p:txBody>
      </p:sp>
      <p:sp>
        <p:nvSpPr>
          <p:cNvPr id="78880" name="Freeform 222"/>
          <p:cNvSpPr>
            <a:spLocks/>
          </p:cNvSpPr>
          <p:nvPr/>
        </p:nvSpPr>
        <p:spPr bwMode="auto">
          <a:xfrm>
            <a:off x="7143750" y="1993900"/>
            <a:ext cx="1304925" cy="1263650"/>
          </a:xfrm>
          <a:custGeom>
            <a:avLst/>
            <a:gdLst>
              <a:gd name="T0" fmla="*/ 0 w 774"/>
              <a:gd name="T1" fmla="*/ 2147483647 h 749"/>
              <a:gd name="T2" fmla="*/ 2147483647 w 774"/>
              <a:gd name="T3" fmla="*/ 0 h 749"/>
              <a:gd name="T4" fmla="*/ 2147483647 w 774"/>
              <a:gd name="T5" fmla="*/ 2147483647 h 749"/>
              <a:gd name="T6" fmla="*/ 2147483647 w 774"/>
              <a:gd name="T7" fmla="*/ 2147483647 h 749"/>
              <a:gd name="T8" fmla="*/ 0 w 774"/>
              <a:gd name="T9" fmla="*/ 2147483647 h 7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4" h="749">
                <a:moveTo>
                  <a:pt x="0" y="740"/>
                </a:moveTo>
                <a:lnTo>
                  <a:pt x="465" y="0"/>
                </a:lnTo>
                <a:lnTo>
                  <a:pt x="773" y="131"/>
                </a:lnTo>
                <a:lnTo>
                  <a:pt x="393" y="748"/>
                </a:lnTo>
                <a:lnTo>
                  <a:pt x="0" y="740"/>
                </a:lnTo>
              </a:path>
            </a:pathLst>
          </a:custGeom>
          <a:solidFill>
            <a:schemeClr val="accent2"/>
          </a:solidFill>
          <a:ln w="25400" cap="rnd" cmpd="sng">
            <a:solidFill>
              <a:schemeClr val="tx2"/>
            </a:solidFill>
            <a:prstDash val="solid"/>
            <a:round/>
            <a:headEnd type="none" w="med" len="med"/>
            <a:tailEnd type="none" w="med" len="med"/>
          </a:ln>
          <a:effectLst/>
        </p:spPr>
        <p:txBody>
          <a:bodyPr/>
          <a:lstStyle/>
          <a:p>
            <a:endParaRPr lang="en-US"/>
          </a:p>
        </p:txBody>
      </p:sp>
      <p:sp>
        <p:nvSpPr>
          <p:cNvPr id="78881" name="Rectangle 223"/>
          <p:cNvSpPr>
            <a:spLocks noChangeArrowheads="1"/>
          </p:cNvSpPr>
          <p:nvPr/>
        </p:nvSpPr>
        <p:spPr bwMode="auto">
          <a:xfrm>
            <a:off x="4465638" y="3217863"/>
            <a:ext cx="3741737" cy="1325562"/>
          </a:xfrm>
          <a:prstGeom prst="rect">
            <a:avLst/>
          </a:prstGeom>
          <a:solidFill>
            <a:srgbClr val="FAFD00"/>
          </a:solidFill>
          <a:ln w="12700">
            <a:solidFill>
              <a:schemeClr val="tx1"/>
            </a:solidFill>
            <a:miter lim="800000"/>
            <a:headEnd/>
            <a:tailEnd/>
          </a:ln>
          <a:effectLst>
            <a:outerShdw dist="35921" dir="2700000" algn="ctr" rotWithShape="0">
              <a:schemeClr val="tx1"/>
            </a:outerShdw>
          </a:effectLst>
        </p:spPr>
        <p:txBody>
          <a:bodyPr wrap="none" anchor="ctr"/>
          <a:lstStyle/>
          <a:p>
            <a:endParaRPr lang="fr-FR"/>
          </a:p>
        </p:txBody>
      </p:sp>
      <p:sp>
        <p:nvSpPr>
          <p:cNvPr id="78882" name="Rectangle 224"/>
          <p:cNvSpPr>
            <a:spLocks noChangeArrowheads="1"/>
          </p:cNvSpPr>
          <p:nvPr/>
        </p:nvSpPr>
        <p:spPr bwMode="auto">
          <a:xfrm>
            <a:off x="4729163" y="3484563"/>
            <a:ext cx="2482850" cy="788987"/>
          </a:xfrm>
          <a:prstGeom prst="rect">
            <a:avLst/>
          </a:prstGeom>
          <a:solidFill>
            <a:schemeClr val="hlink"/>
          </a:solidFill>
          <a:ln w="12700">
            <a:solidFill>
              <a:schemeClr val="tx2"/>
            </a:solidFill>
            <a:miter lim="800000"/>
            <a:headEnd/>
            <a:tailEnd/>
          </a:ln>
          <a:effectLst>
            <a:outerShdw dist="35921" dir="2700000" algn="ctr" rotWithShape="0">
              <a:schemeClr val="tx1"/>
            </a:outerShdw>
          </a:effectLst>
        </p:spPr>
        <p:txBody>
          <a:bodyPr wrap="none" anchor="ctr"/>
          <a:lstStyle/>
          <a:p>
            <a:endParaRPr lang="fr-FR"/>
          </a:p>
        </p:txBody>
      </p:sp>
      <p:grpSp>
        <p:nvGrpSpPr>
          <p:cNvPr id="15" name="Group 225"/>
          <p:cNvGrpSpPr>
            <a:grpSpLocks/>
          </p:cNvGrpSpPr>
          <p:nvPr/>
        </p:nvGrpSpPr>
        <p:grpSpPr bwMode="auto">
          <a:xfrm>
            <a:off x="4779963" y="3522663"/>
            <a:ext cx="612775" cy="341312"/>
            <a:chOff x="1870" y="2008"/>
            <a:chExt cx="343" cy="191"/>
          </a:xfrm>
        </p:grpSpPr>
        <p:sp>
          <p:nvSpPr>
            <p:cNvPr id="78960" name="Freeform 226"/>
            <p:cNvSpPr>
              <a:spLocks/>
            </p:cNvSpPr>
            <p:nvPr/>
          </p:nvSpPr>
          <p:spPr bwMode="auto">
            <a:xfrm>
              <a:off x="2185" y="2130"/>
              <a:ext cx="25" cy="24"/>
            </a:xfrm>
            <a:custGeom>
              <a:avLst/>
              <a:gdLst>
                <a:gd name="T0" fmla="*/ 19 w 25"/>
                <a:gd name="T1" fmla="*/ 1 h 24"/>
                <a:gd name="T2" fmla="*/ 23 w 25"/>
                <a:gd name="T3" fmla="*/ 0 h 24"/>
                <a:gd name="T4" fmla="*/ 24 w 25"/>
                <a:gd name="T5" fmla="*/ 14 h 24"/>
                <a:gd name="T6" fmla="*/ 19 w 25"/>
                <a:gd name="T7" fmla="*/ 22 h 24"/>
                <a:gd name="T8" fmla="*/ 15 w 25"/>
                <a:gd name="T9" fmla="*/ 19 h 24"/>
                <a:gd name="T10" fmla="*/ 9 w 25"/>
                <a:gd name="T11" fmla="*/ 23 h 24"/>
                <a:gd name="T12" fmla="*/ 6 w 25"/>
                <a:gd name="T13" fmla="*/ 23 h 24"/>
                <a:gd name="T14" fmla="*/ 0 w 25"/>
                <a:gd name="T15" fmla="*/ 17 h 24"/>
                <a:gd name="T16" fmla="*/ 6 w 25"/>
                <a:gd name="T17" fmla="*/ 1 h 24"/>
                <a:gd name="T18" fmla="*/ 6 w 25"/>
                <a:gd name="T19" fmla="*/ 6 h 24"/>
                <a:gd name="T20" fmla="*/ 19 w 25"/>
                <a:gd name="T21" fmla="*/ 1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 h="24">
                  <a:moveTo>
                    <a:pt x="19" y="1"/>
                  </a:moveTo>
                  <a:lnTo>
                    <a:pt x="23" y="0"/>
                  </a:lnTo>
                  <a:lnTo>
                    <a:pt x="24" y="14"/>
                  </a:lnTo>
                  <a:lnTo>
                    <a:pt x="19" y="22"/>
                  </a:lnTo>
                  <a:lnTo>
                    <a:pt x="15" y="19"/>
                  </a:lnTo>
                  <a:lnTo>
                    <a:pt x="9" y="23"/>
                  </a:lnTo>
                  <a:lnTo>
                    <a:pt x="6" y="23"/>
                  </a:lnTo>
                  <a:lnTo>
                    <a:pt x="0" y="17"/>
                  </a:lnTo>
                  <a:lnTo>
                    <a:pt x="6" y="1"/>
                  </a:lnTo>
                  <a:lnTo>
                    <a:pt x="6" y="6"/>
                  </a:lnTo>
                  <a:lnTo>
                    <a:pt x="19" y="1"/>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61" name="Freeform 227"/>
            <p:cNvSpPr>
              <a:spLocks/>
            </p:cNvSpPr>
            <p:nvPr/>
          </p:nvSpPr>
          <p:spPr bwMode="auto">
            <a:xfrm>
              <a:off x="2188" y="2049"/>
              <a:ext cx="25" cy="24"/>
            </a:xfrm>
            <a:custGeom>
              <a:avLst/>
              <a:gdLst>
                <a:gd name="T0" fmla="*/ 20 w 25"/>
                <a:gd name="T1" fmla="*/ 0 h 24"/>
                <a:gd name="T2" fmla="*/ 20 w 25"/>
                <a:gd name="T3" fmla="*/ 9 h 24"/>
                <a:gd name="T4" fmla="*/ 24 w 25"/>
                <a:gd name="T5" fmla="*/ 12 h 24"/>
                <a:gd name="T6" fmla="*/ 19 w 25"/>
                <a:gd name="T7" fmla="*/ 20 h 24"/>
                <a:gd name="T8" fmla="*/ 15 w 25"/>
                <a:gd name="T9" fmla="*/ 18 h 24"/>
                <a:gd name="T10" fmla="*/ 9 w 25"/>
                <a:gd name="T11" fmla="*/ 23 h 24"/>
                <a:gd name="T12" fmla="*/ 0 w 25"/>
                <a:gd name="T13" fmla="*/ 14 h 24"/>
                <a:gd name="T14" fmla="*/ 8 w 25"/>
                <a:gd name="T15" fmla="*/ 5 h 24"/>
                <a:gd name="T16" fmla="*/ 11 w 25"/>
                <a:gd name="T17" fmla="*/ 3 h 24"/>
                <a:gd name="T18" fmla="*/ 20 w 2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24">
                  <a:moveTo>
                    <a:pt x="20" y="0"/>
                  </a:moveTo>
                  <a:lnTo>
                    <a:pt x="20" y="9"/>
                  </a:lnTo>
                  <a:lnTo>
                    <a:pt x="24" y="12"/>
                  </a:lnTo>
                  <a:lnTo>
                    <a:pt x="19" y="20"/>
                  </a:lnTo>
                  <a:lnTo>
                    <a:pt x="15" y="18"/>
                  </a:lnTo>
                  <a:lnTo>
                    <a:pt x="9" y="23"/>
                  </a:lnTo>
                  <a:lnTo>
                    <a:pt x="0" y="14"/>
                  </a:lnTo>
                  <a:lnTo>
                    <a:pt x="8" y="5"/>
                  </a:lnTo>
                  <a:lnTo>
                    <a:pt x="11" y="3"/>
                  </a:lnTo>
                  <a:lnTo>
                    <a:pt x="20" y="0"/>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62" name="Freeform 228"/>
            <p:cNvSpPr>
              <a:spLocks/>
            </p:cNvSpPr>
            <p:nvPr/>
          </p:nvSpPr>
          <p:spPr bwMode="auto">
            <a:xfrm>
              <a:off x="1871" y="2035"/>
              <a:ext cx="29" cy="24"/>
            </a:xfrm>
            <a:custGeom>
              <a:avLst/>
              <a:gdLst>
                <a:gd name="T0" fmla="*/ 19 w 29"/>
                <a:gd name="T1" fmla="*/ 0 h 24"/>
                <a:gd name="T2" fmla="*/ 23 w 29"/>
                <a:gd name="T3" fmla="*/ 6 h 24"/>
                <a:gd name="T4" fmla="*/ 28 w 29"/>
                <a:gd name="T5" fmla="*/ 10 h 24"/>
                <a:gd name="T6" fmla="*/ 23 w 29"/>
                <a:gd name="T7" fmla="*/ 17 h 24"/>
                <a:gd name="T8" fmla="*/ 20 w 29"/>
                <a:gd name="T9" fmla="*/ 20 h 24"/>
                <a:gd name="T10" fmla="*/ 8 w 29"/>
                <a:gd name="T11" fmla="*/ 23 h 24"/>
                <a:gd name="T12" fmla="*/ 4 w 29"/>
                <a:gd name="T13" fmla="*/ 20 h 24"/>
                <a:gd name="T14" fmla="*/ 0 w 29"/>
                <a:gd name="T15" fmla="*/ 10 h 24"/>
                <a:gd name="T16" fmla="*/ 5 w 29"/>
                <a:gd name="T17" fmla="*/ 4 h 24"/>
                <a:gd name="T18" fmla="*/ 8 w 29"/>
                <a:gd name="T19" fmla="*/ 0 h 24"/>
                <a:gd name="T20" fmla="*/ 19 w 29"/>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 h="24">
                  <a:moveTo>
                    <a:pt x="19" y="0"/>
                  </a:moveTo>
                  <a:lnTo>
                    <a:pt x="23" y="6"/>
                  </a:lnTo>
                  <a:lnTo>
                    <a:pt x="28" y="10"/>
                  </a:lnTo>
                  <a:lnTo>
                    <a:pt x="23" y="17"/>
                  </a:lnTo>
                  <a:lnTo>
                    <a:pt x="20" y="20"/>
                  </a:lnTo>
                  <a:lnTo>
                    <a:pt x="8" y="23"/>
                  </a:lnTo>
                  <a:lnTo>
                    <a:pt x="4" y="20"/>
                  </a:lnTo>
                  <a:lnTo>
                    <a:pt x="0" y="10"/>
                  </a:lnTo>
                  <a:lnTo>
                    <a:pt x="5" y="4"/>
                  </a:lnTo>
                  <a:lnTo>
                    <a:pt x="8" y="0"/>
                  </a:lnTo>
                  <a:lnTo>
                    <a:pt x="19" y="0"/>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63" name="Freeform 229"/>
            <p:cNvSpPr>
              <a:spLocks/>
            </p:cNvSpPr>
            <p:nvPr/>
          </p:nvSpPr>
          <p:spPr bwMode="auto">
            <a:xfrm>
              <a:off x="1870" y="2114"/>
              <a:ext cx="23" cy="23"/>
            </a:xfrm>
            <a:custGeom>
              <a:avLst/>
              <a:gdLst>
                <a:gd name="T0" fmla="*/ 17 w 23"/>
                <a:gd name="T1" fmla="*/ 0 h 23"/>
                <a:gd name="T2" fmla="*/ 18 w 23"/>
                <a:gd name="T3" fmla="*/ 6 h 23"/>
                <a:gd name="T4" fmla="*/ 22 w 23"/>
                <a:gd name="T5" fmla="*/ 12 h 23"/>
                <a:gd name="T6" fmla="*/ 18 w 23"/>
                <a:gd name="T7" fmla="*/ 14 h 23"/>
                <a:gd name="T8" fmla="*/ 16 w 23"/>
                <a:gd name="T9" fmla="*/ 22 h 23"/>
                <a:gd name="T10" fmla="*/ 8 w 23"/>
                <a:gd name="T11" fmla="*/ 22 h 23"/>
                <a:gd name="T12" fmla="*/ 1 w 23"/>
                <a:gd name="T13" fmla="*/ 18 h 23"/>
                <a:gd name="T14" fmla="*/ 0 w 23"/>
                <a:gd name="T15" fmla="*/ 12 h 23"/>
                <a:gd name="T16" fmla="*/ 0 w 23"/>
                <a:gd name="T17" fmla="*/ 4 h 23"/>
                <a:gd name="T18" fmla="*/ 8 w 23"/>
                <a:gd name="T19" fmla="*/ 0 h 23"/>
                <a:gd name="T20" fmla="*/ 17 w 23"/>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 h="23">
                  <a:moveTo>
                    <a:pt x="17" y="0"/>
                  </a:moveTo>
                  <a:lnTo>
                    <a:pt x="18" y="6"/>
                  </a:lnTo>
                  <a:lnTo>
                    <a:pt x="22" y="12"/>
                  </a:lnTo>
                  <a:lnTo>
                    <a:pt x="18" y="14"/>
                  </a:lnTo>
                  <a:lnTo>
                    <a:pt x="16" y="22"/>
                  </a:lnTo>
                  <a:lnTo>
                    <a:pt x="8" y="22"/>
                  </a:lnTo>
                  <a:lnTo>
                    <a:pt x="1" y="18"/>
                  </a:lnTo>
                  <a:lnTo>
                    <a:pt x="0" y="12"/>
                  </a:lnTo>
                  <a:lnTo>
                    <a:pt x="0" y="4"/>
                  </a:lnTo>
                  <a:lnTo>
                    <a:pt x="8" y="0"/>
                  </a:lnTo>
                  <a:lnTo>
                    <a:pt x="17" y="0"/>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64" name="Freeform 230"/>
            <p:cNvSpPr>
              <a:spLocks/>
            </p:cNvSpPr>
            <p:nvPr/>
          </p:nvSpPr>
          <p:spPr bwMode="auto">
            <a:xfrm>
              <a:off x="1877" y="2020"/>
              <a:ext cx="29" cy="152"/>
            </a:xfrm>
            <a:custGeom>
              <a:avLst/>
              <a:gdLst>
                <a:gd name="T0" fmla="*/ 27 w 29"/>
                <a:gd name="T1" fmla="*/ 4 h 152"/>
                <a:gd name="T2" fmla="*/ 28 w 29"/>
                <a:gd name="T3" fmla="*/ 10 h 152"/>
                <a:gd name="T4" fmla="*/ 28 w 29"/>
                <a:gd name="T5" fmla="*/ 17 h 152"/>
                <a:gd name="T6" fmla="*/ 22 w 29"/>
                <a:gd name="T7" fmla="*/ 25 h 152"/>
                <a:gd name="T8" fmla="*/ 19 w 29"/>
                <a:gd name="T9" fmla="*/ 32 h 152"/>
                <a:gd name="T10" fmla="*/ 12 w 29"/>
                <a:gd name="T11" fmla="*/ 58 h 152"/>
                <a:gd name="T12" fmla="*/ 12 w 29"/>
                <a:gd name="T13" fmla="*/ 78 h 152"/>
                <a:gd name="T14" fmla="*/ 11 w 29"/>
                <a:gd name="T15" fmla="*/ 98 h 152"/>
                <a:gd name="T16" fmla="*/ 13 w 29"/>
                <a:gd name="T17" fmla="*/ 119 h 152"/>
                <a:gd name="T18" fmla="*/ 13 w 29"/>
                <a:gd name="T19" fmla="*/ 126 h 152"/>
                <a:gd name="T20" fmla="*/ 17 w 29"/>
                <a:gd name="T21" fmla="*/ 136 h 152"/>
                <a:gd name="T22" fmla="*/ 18 w 29"/>
                <a:gd name="T23" fmla="*/ 140 h 152"/>
                <a:gd name="T24" fmla="*/ 18 w 29"/>
                <a:gd name="T25" fmla="*/ 145 h 152"/>
                <a:gd name="T26" fmla="*/ 19 w 29"/>
                <a:gd name="T27" fmla="*/ 148 h 152"/>
                <a:gd name="T28" fmla="*/ 18 w 29"/>
                <a:gd name="T29" fmla="*/ 148 h 152"/>
                <a:gd name="T30" fmla="*/ 15 w 29"/>
                <a:gd name="T31" fmla="*/ 151 h 152"/>
                <a:gd name="T32" fmla="*/ 13 w 29"/>
                <a:gd name="T33" fmla="*/ 148 h 152"/>
                <a:gd name="T34" fmla="*/ 10 w 29"/>
                <a:gd name="T35" fmla="*/ 147 h 152"/>
                <a:gd name="T36" fmla="*/ 9 w 29"/>
                <a:gd name="T37" fmla="*/ 140 h 152"/>
                <a:gd name="T38" fmla="*/ 9 w 29"/>
                <a:gd name="T39" fmla="*/ 130 h 152"/>
                <a:gd name="T40" fmla="*/ 4 w 29"/>
                <a:gd name="T41" fmla="*/ 123 h 152"/>
                <a:gd name="T42" fmla="*/ 1 w 29"/>
                <a:gd name="T43" fmla="*/ 100 h 152"/>
                <a:gd name="T44" fmla="*/ 0 w 29"/>
                <a:gd name="T45" fmla="*/ 75 h 152"/>
                <a:gd name="T46" fmla="*/ 5 w 29"/>
                <a:gd name="T47" fmla="*/ 51 h 152"/>
                <a:gd name="T48" fmla="*/ 11 w 29"/>
                <a:gd name="T49" fmla="*/ 28 h 152"/>
                <a:gd name="T50" fmla="*/ 12 w 29"/>
                <a:gd name="T51" fmla="*/ 18 h 152"/>
                <a:gd name="T52" fmla="*/ 16 w 29"/>
                <a:gd name="T53" fmla="*/ 10 h 152"/>
                <a:gd name="T54" fmla="*/ 16 w 29"/>
                <a:gd name="T55" fmla="*/ 6 h 152"/>
                <a:gd name="T56" fmla="*/ 19 w 29"/>
                <a:gd name="T57" fmla="*/ 0 h 152"/>
                <a:gd name="T58" fmla="*/ 22 w 29"/>
                <a:gd name="T59" fmla="*/ 1 h 152"/>
                <a:gd name="T60" fmla="*/ 26 w 29"/>
                <a:gd name="T61" fmla="*/ 1 h 152"/>
                <a:gd name="T62" fmla="*/ 27 w 29"/>
                <a:gd name="T63" fmla="*/ 4 h 1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 h="152">
                  <a:moveTo>
                    <a:pt x="27" y="4"/>
                  </a:moveTo>
                  <a:lnTo>
                    <a:pt x="28" y="10"/>
                  </a:lnTo>
                  <a:lnTo>
                    <a:pt x="28" y="17"/>
                  </a:lnTo>
                  <a:lnTo>
                    <a:pt x="22" y="25"/>
                  </a:lnTo>
                  <a:lnTo>
                    <a:pt x="19" y="32"/>
                  </a:lnTo>
                  <a:lnTo>
                    <a:pt x="12" y="58"/>
                  </a:lnTo>
                  <a:lnTo>
                    <a:pt x="12" y="78"/>
                  </a:lnTo>
                  <a:lnTo>
                    <a:pt x="11" y="98"/>
                  </a:lnTo>
                  <a:lnTo>
                    <a:pt x="13" y="119"/>
                  </a:lnTo>
                  <a:lnTo>
                    <a:pt x="13" y="126"/>
                  </a:lnTo>
                  <a:lnTo>
                    <a:pt x="17" y="136"/>
                  </a:lnTo>
                  <a:lnTo>
                    <a:pt x="18" y="140"/>
                  </a:lnTo>
                  <a:lnTo>
                    <a:pt x="18" y="145"/>
                  </a:lnTo>
                  <a:lnTo>
                    <a:pt x="19" y="148"/>
                  </a:lnTo>
                  <a:lnTo>
                    <a:pt x="18" y="148"/>
                  </a:lnTo>
                  <a:lnTo>
                    <a:pt x="15" y="151"/>
                  </a:lnTo>
                  <a:lnTo>
                    <a:pt x="13" y="148"/>
                  </a:lnTo>
                  <a:lnTo>
                    <a:pt x="10" y="147"/>
                  </a:lnTo>
                  <a:lnTo>
                    <a:pt x="9" y="140"/>
                  </a:lnTo>
                  <a:lnTo>
                    <a:pt x="9" y="130"/>
                  </a:lnTo>
                  <a:lnTo>
                    <a:pt x="4" y="123"/>
                  </a:lnTo>
                  <a:lnTo>
                    <a:pt x="1" y="100"/>
                  </a:lnTo>
                  <a:lnTo>
                    <a:pt x="0" y="75"/>
                  </a:lnTo>
                  <a:lnTo>
                    <a:pt x="5" y="51"/>
                  </a:lnTo>
                  <a:lnTo>
                    <a:pt x="11" y="28"/>
                  </a:lnTo>
                  <a:lnTo>
                    <a:pt x="12" y="18"/>
                  </a:lnTo>
                  <a:lnTo>
                    <a:pt x="16" y="10"/>
                  </a:lnTo>
                  <a:lnTo>
                    <a:pt x="16" y="6"/>
                  </a:lnTo>
                  <a:lnTo>
                    <a:pt x="19" y="0"/>
                  </a:lnTo>
                  <a:lnTo>
                    <a:pt x="22" y="1"/>
                  </a:lnTo>
                  <a:lnTo>
                    <a:pt x="26" y="1"/>
                  </a:lnTo>
                  <a:lnTo>
                    <a:pt x="27" y="4"/>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8965" name="Freeform 231"/>
            <p:cNvSpPr>
              <a:spLocks/>
            </p:cNvSpPr>
            <p:nvPr/>
          </p:nvSpPr>
          <p:spPr bwMode="auto">
            <a:xfrm>
              <a:off x="2091" y="2170"/>
              <a:ext cx="72" cy="29"/>
            </a:xfrm>
            <a:custGeom>
              <a:avLst/>
              <a:gdLst>
                <a:gd name="T0" fmla="*/ 6 w 72"/>
                <a:gd name="T1" fmla="*/ 0 h 29"/>
                <a:gd name="T2" fmla="*/ 3 w 72"/>
                <a:gd name="T3" fmla="*/ 3 h 29"/>
                <a:gd name="T4" fmla="*/ 4 w 72"/>
                <a:gd name="T5" fmla="*/ 3 h 29"/>
                <a:gd name="T6" fmla="*/ 0 w 72"/>
                <a:gd name="T7" fmla="*/ 22 h 29"/>
                <a:gd name="T8" fmla="*/ 1 w 72"/>
                <a:gd name="T9" fmla="*/ 24 h 29"/>
                <a:gd name="T10" fmla="*/ 4 w 72"/>
                <a:gd name="T11" fmla="*/ 27 h 29"/>
                <a:gd name="T12" fmla="*/ 67 w 72"/>
                <a:gd name="T13" fmla="*/ 28 h 29"/>
                <a:gd name="T14" fmla="*/ 71 w 72"/>
                <a:gd name="T15" fmla="*/ 28 h 29"/>
                <a:gd name="T16" fmla="*/ 68 w 72"/>
                <a:gd name="T17" fmla="*/ 25 h 29"/>
                <a:gd name="T18" fmla="*/ 71 w 72"/>
                <a:gd name="T19" fmla="*/ 7 h 29"/>
                <a:gd name="T20" fmla="*/ 68 w 72"/>
                <a:gd name="T21" fmla="*/ 3 h 29"/>
                <a:gd name="T22" fmla="*/ 6 w 72"/>
                <a:gd name="T23" fmla="*/ 0 h 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2" h="29">
                  <a:moveTo>
                    <a:pt x="6" y="0"/>
                  </a:moveTo>
                  <a:lnTo>
                    <a:pt x="3" y="3"/>
                  </a:lnTo>
                  <a:lnTo>
                    <a:pt x="4" y="3"/>
                  </a:lnTo>
                  <a:lnTo>
                    <a:pt x="0" y="22"/>
                  </a:lnTo>
                  <a:lnTo>
                    <a:pt x="1" y="24"/>
                  </a:lnTo>
                  <a:lnTo>
                    <a:pt x="4" y="27"/>
                  </a:lnTo>
                  <a:lnTo>
                    <a:pt x="67" y="28"/>
                  </a:lnTo>
                  <a:lnTo>
                    <a:pt x="71" y="28"/>
                  </a:lnTo>
                  <a:lnTo>
                    <a:pt x="68" y="25"/>
                  </a:lnTo>
                  <a:lnTo>
                    <a:pt x="71" y="7"/>
                  </a:lnTo>
                  <a:lnTo>
                    <a:pt x="68" y="3"/>
                  </a:lnTo>
                  <a:lnTo>
                    <a:pt x="6" y="0"/>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8966" name="Freeform 232"/>
            <p:cNvSpPr>
              <a:spLocks/>
            </p:cNvSpPr>
            <p:nvPr/>
          </p:nvSpPr>
          <p:spPr bwMode="auto">
            <a:xfrm>
              <a:off x="2097" y="2020"/>
              <a:ext cx="69" cy="28"/>
            </a:xfrm>
            <a:custGeom>
              <a:avLst/>
              <a:gdLst>
                <a:gd name="T0" fmla="*/ 6 w 69"/>
                <a:gd name="T1" fmla="*/ 0 h 28"/>
                <a:gd name="T2" fmla="*/ 1 w 69"/>
                <a:gd name="T3" fmla="*/ 1 h 28"/>
                <a:gd name="T4" fmla="*/ 2 w 69"/>
                <a:gd name="T5" fmla="*/ 1 h 28"/>
                <a:gd name="T6" fmla="*/ 0 w 69"/>
                <a:gd name="T7" fmla="*/ 17 h 28"/>
                <a:gd name="T8" fmla="*/ 1 w 69"/>
                <a:gd name="T9" fmla="*/ 18 h 28"/>
                <a:gd name="T10" fmla="*/ 4 w 69"/>
                <a:gd name="T11" fmla="*/ 21 h 28"/>
                <a:gd name="T12" fmla="*/ 66 w 69"/>
                <a:gd name="T13" fmla="*/ 27 h 28"/>
                <a:gd name="T14" fmla="*/ 67 w 69"/>
                <a:gd name="T15" fmla="*/ 23 h 28"/>
                <a:gd name="T16" fmla="*/ 68 w 69"/>
                <a:gd name="T17" fmla="*/ 22 h 28"/>
                <a:gd name="T18" fmla="*/ 66 w 69"/>
                <a:gd name="T19" fmla="*/ 6 h 28"/>
                <a:gd name="T20" fmla="*/ 67 w 69"/>
                <a:gd name="T21" fmla="*/ 3 h 28"/>
                <a:gd name="T22" fmla="*/ 64 w 69"/>
                <a:gd name="T23" fmla="*/ 3 h 28"/>
                <a:gd name="T24" fmla="*/ 6 w 69"/>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9" h="28">
                  <a:moveTo>
                    <a:pt x="6" y="0"/>
                  </a:moveTo>
                  <a:lnTo>
                    <a:pt x="1" y="1"/>
                  </a:lnTo>
                  <a:lnTo>
                    <a:pt x="2" y="1"/>
                  </a:lnTo>
                  <a:lnTo>
                    <a:pt x="0" y="17"/>
                  </a:lnTo>
                  <a:lnTo>
                    <a:pt x="1" y="18"/>
                  </a:lnTo>
                  <a:lnTo>
                    <a:pt x="4" y="21"/>
                  </a:lnTo>
                  <a:lnTo>
                    <a:pt x="66" y="27"/>
                  </a:lnTo>
                  <a:lnTo>
                    <a:pt x="67" y="23"/>
                  </a:lnTo>
                  <a:lnTo>
                    <a:pt x="68" y="22"/>
                  </a:lnTo>
                  <a:lnTo>
                    <a:pt x="66" y="6"/>
                  </a:lnTo>
                  <a:lnTo>
                    <a:pt x="67" y="3"/>
                  </a:lnTo>
                  <a:lnTo>
                    <a:pt x="64" y="3"/>
                  </a:lnTo>
                  <a:lnTo>
                    <a:pt x="6" y="0"/>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67" name="Freeform 233"/>
            <p:cNvSpPr>
              <a:spLocks/>
            </p:cNvSpPr>
            <p:nvPr/>
          </p:nvSpPr>
          <p:spPr bwMode="auto">
            <a:xfrm>
              <a:off x="1920" y="2160"/>
              <a:ext cx="68" cy="31"/>
            </a:xfrm>
            <a:custGeom>
              <a:avLst/>
              <a:gdLst>
                <a:gd name="T0" fmla="*/ 5 w 68"/>
                <a:gd name="T1" fmla="*/ 3 h 31"/>
                <a:gd name="T2" fmla="*/ 2 w 68"/>
                <a:gd name="T3" fmla="*/ 0 h 31"/>
                <a:gd name="T4" fmla="*/ 0 w 68"/>
                <a:gd name="T5" fmla="*/ 4 h 31"/>
                <a:gd name="T6" fmla="*/ 1 w 68"/>
                <a:gd name="T7" fmla="*/ 21 h 31"/>
                <a:gd name="T8" fmla="*/ 0 w 68"/>
                <a:gd name="T9" fmla="*/ 27 h 31"/>
                <a:gd name="T10" fmla="*/ 4 w 68"/>
                <a:gd name="T11" fmla="*/ 26 h 31"/>
                <a:gd name="T12" fmla="*/ 62 w 68"/>
                <a:gd name="T13" fmla="*/ 30 h 31"/>
                <a:gd name="T14" fmla="*/ 63 w 68"/>
                <a:gd name="T15" fmla="*/ 30 h 31"/>
                <a:gd name="T16" fmla="*/ 65 w 68"/>
                <a:gd name="T17" fmla="*/ 29 h 31"/>
                <a:gd name="T18" fmla="*/ 67 w 68"/>
                <a:gd name="T19" fmla="*/ 11 h 31"/>
                <a:gd name="T20" fmla="*/ 67 w 68"/>
                <a:gd name="T21" fmla="*/ 10 h 31"/>
                <a:gd name="T22" fmla="*/ 66 w 68"/>
                <a:gd name="T23" fmla="*/ 9 h 31"/>
                <a:gd name="T24" fmla="*/ 5 w 68"/>
                <a:gd name="T25" fmla="*/ 3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 h="31">
                  <a:moveTo>
                    <a:pt x="5" y="3"/>
                  </a:moveTo>
                  <a:lnTo>
                    <a:pt x="2" y="0"/>
                  </a:lnTo>
                  <a:lnTo>
                    <a:pt x="0" y="4"/>
                  </a:lnTo>
                  <a:lnTo>
                    <a:pt x="1" y="21"/>
                  </a:lnTo>
                  <a:lnTo>
                    <a:pt x="0" y="27"/>
                  </a:lnTo>
                  <a:lnTo>
                    <a:pt x="4" y="26"/>
                  </a:lnTo>
                  <a:lnTo>
                    <a:pt x="62" y="30"/>
                  </a:lnTo>
                  <a:lnTo>
                    <a:pt x="63" y="30"/>
                  </a:lnTo>
                  <a:lnTo>
                    <a:pt x="65" y="29"/>
                  </a:lnTo>
                  <a:lnTo>
                    <a:pt x="67" y="11"/>
                  </a:lnTo>
                  <a:lnTo>
                    <a:pt x="67" y="10"/>
                  </a:lnTo>
                  <a:lnTo>
                    <a:pt x="66" y="9"/>
                  </a:lnTo>
                  <a:lnTo>
                    <a:pt x="5" y="3"/>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8968" name="Freeform 234"/>
            <p:cNvSpPr>
              <a:spLocks/>
            </p:cNvSpPr>
            <p:nvPr/>
          </p:nvSpPr>
          <p:spPr bwMode="auto">
            <a:xfrm>
              <a:off x="1923" y="2008"/>
              <a:ext cx="71" cy="27"/>
            </a:xfrm>
            <a:custGeom>
              <a:avLst/>
              <a:gdLst>
                <a:gd name="T0" fmla="*/ 7 w 71"/>
                <a:gd name="T1" fmla="*/ 0 h 27"/>
                <a:gd name="T2" fmla="*/ 5 w 71"/>
                <a:gd name="T3" fmla="*/ 1 h 27"/>
                <a:gd name="T4" fmla="*/ 0 w 71"/>
                <a:gd name="T5" fmla="*/ 4 h 27"/>
                <a:gd name="T6" fmla="*/ 0 w 71"/>
                <a:gd name="T7" fmla="*/ 21 h 27"/>
                <a:gd name="T8" fmla="*/ 2 w 71"/>
                <a:gd name="T9" fmla="*/ 22 h 27"/>
                <a:gd name="T10" fmla="*/ 6 w 71"/>
                <a:gd name="T11" fmla="*/ 23 h 27"/>
                <a:gd name="T12" fmla="*/ 65 w 71"/>
                <a:gd name="T13" fmla="*/ 25 h 27"/>
                <a:gd name="T14" fmla="*/ 66 w 71"/>
                <a:gd name="T15" fmla="*/ 26 h 27"/>
                <a:gd name="T16" fmla="*/ 65 w 71"/>
                <a:gd name="T17" fmla="*/ 23 h 27"/>
                <a:gd name="T18" fmla="*/ 68 w 71"/>
                <a:gd name="T19" fmla="*/ 9 h 27"/>
                <a:gd name="T20" fmla="*/ 70 w 71"/>
                <a:gd name="T21" fmla="*/ 5 h 27"/>
                <a:gd name="T22" fmla="*/ 68 w 71"/>
                <a:gd name="T23" fmla="*/ 3 h 27"/>
                <a:gd name="T24" fmla="*/ 7 w 71"/>
                <a:gd name="T25" fmla="*/ 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27">
                  <a:moveTo>
                    <a:pt x="7" y="0"/>
                  </a:moveTo>
                  <a:lnTo>
                    <a:pt x="5" y="1"/>
                  </a:lnTo>
                  <a:lnTo>
                    <a:pt x="0" y="4"/>
                  </a:lnTo>
                  <a:lnTo>
                    <a:pt x="0" y="21"/>
                  </a:lnTo>
                  <a:lnTo>
                    <a:pt x="2" y="22"/>
                  </a:lnTo>
                  <a:lnTo>
                    <a:pt x="6" y="23"/>
                  </a:lnTo>
                  <a:lnTo>
                    <a:pt x="65" y="25"/>
                  </a:lnTo>
                  <a:lnTo>
                    <a:pt x="66" y="26"/>
                  </a:lnTo>
                  <a:lnTo>
                    <a:pt x="65" y="23"/>
                  </a:lnTo>
                  <a:lnTo>
                    <a:pt x="68" y="9"/>
                  </a:lnTo>
                  <a:lnTo>
                    <a:pt x="70" y="5"/>
                  </a:lnTo>
                  <a:lnTo>
                    <a:pt x="68" y="3"/>
                  </a:lnTo>
                  <a:lnTo>
                    <a:pt x="7" y="0"/>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69" name="Freeform 235"/>
            <p:cNvSpPr>
              <a:spLocks/>
            </p:cNvSpPr>
            <p:nvPr/>
          </p:nvSpPr>
          <p:spPr bwMode="auto">
            <a:xfrm>
              <a:off x="1889" y="2014"/>
              <a:ext cx="302" cy="179"/>
            </a:xfrm>
            <a:custGeom>
              <a:avLst/>
              <a:gdLst>
                <a:gd name="T0" fmla="*/ 1 w 302"/>
                <a:gd name="T1" fmla="*/ 83 h 179"/>
                <a:gd name="T2" fmla="*/ 0 w 302"/>
                <a:gd name="T3" fmla="*/ 104 h 179"/>
                <a:gd name="T4" fmla="*/ 1 w 302"/>
                <a:gd name="T5" fmla="*/ 118 h 179"/>
                <a:gd name="T6" fmla="*/ 4 w 302"/>
                <a:gd name="T7" fmla="*/ 129 h 179"/>
                <a:gd name="T8" fmla="*/ 10 w 302"/>
                <a:gd name="T9" fmla="*/ 135 h 179"/>
                <a:gd name="T10" fmla="*/ 9 w 302"/>
                <a:gd name="T11" fmla="*/ 146 h 179"/>
                <a:gd name="T12" fmla="*/ 7 w 302"/>
                <a:gd name="T13" fmla="*/ 156 h 179"/>
                <a:gd name="T14" fmla="*/ 19 w 302"/>
                <a:gd name="T15" fmla="*/ 160 h 179"/>
                <a:gd name="T16" fmla="*/ 21 w 302"/>
                <a:gd name="T17" fmla="*/ 161 h 179"/>
                <a:gd name="T18" fmla="*/ 29 w 302"/>
                <a:gd name="T19" fmla="*/ 163 h 179"/>
                <a:gd name="T20" fmla="*/ 37 w 302"/>
                <a:gd name="T21" fmla="*/ 165 h 179"/>
                <a:gd name="T22" fmla="*/ 52 w 302"/>
                <a:gd name="T23" fmla="*/ 164 h 179"/>
                <a:gd name="T24" fmla="*/ 66 w 302"/>
                <a:gd name="T25" fmla="*/ 170 h 179"/>
                <a:gd name="T26" fmla="*/ 85 w 302"/>
                <a:gd name="T27" fmla="*/ 168 h 179"/>
                <a:gd name="T28" fmla="*/ 100 w 302"/>
                <a:gd name="T29" fmla="*/ 170 h 179"/>
                <a:gd name="T30" fmla="*/ 104 w 302"/>
                <a:gd name="T31" fmla="*/ 164 h 179"/>
                <a:gd name="T32" fmla="*/ 109 w 302"/>
                <a:gd name="T33" fmla="*/ 167 h 179"/>
                <a:gd name="T34" fmla="*/ 111 w 302"/>
                <a:gd name="T35" fmla="*/ 165 h 179"/>
                <a:gd name="T36" fmla="*/ 189 w 302"/>
                <a:gd name="T37" fmla="*/ 167 h 179"/>
                <a:gd name="T38" fmla="*/ 193 w 302"/>
                <a:gd name="T39" fmla="*/ 171 h 179"/>
                <a:gd name="T40" fmla="*/ 201 w 302"/>
                <a:gd name="T41" fmla="*/ 174 h 179"/>
                <a:gd name="T42" fmla="*/ 215 w 302"/>
                <a:gd name="T43" fmla="*/ 172 h 179"/>
                <a:gd name="T44" fmla="*/ 235 w 302"/>
                <a:gd name="T45" fmla="*/ 177 h 179"/>
                <a:gd name="T46" fmla="*/ 251 w 302"/>
                <a:gd name="T47" fmla="*/ 177 h 179"/>
                <a:gd name="T48" fmla="*/ 262 w 302"/>
                <a:gd name="T49" fmla="*/ 178 h 179"/>
                <a:gd name="T50" fmla="*/ 272 w 302"/>
                <a:gd name="T51" fmla="*/ 175 h 179"/>
                <a:gd name="T52" fmla="*/ 279 w 302"/>
                <a:gd name="T53" fmla="*/ 171 h 179"/>
                <a:gd name="T54" fmla="*/ 286 w 302"/>
                <a:gd name="T55" fmla="*/ 172 h 179"/>
                <a:gd name="T56" fmla="*/ 295 w 302"/>
                <a:gd name="T57" fmla="*/ 171 h 179"/>
                <a:gd name="T58" fmla="*/ 296 w 302"/>
                <a:gd name="T59" fmla="*/ 163 h 179"/>
                <a:gd name="T60" fmla="*/ 301 w 302"/>
                <a:gd name="T61" fmla="*/ 38 h 179"/>
                <a:gd name="T62" fmla="*/ 300 w 302"/>
                <a:gd name="T63" fmla="*/ 32 h 179"/>
                <a:gd name="T64" fmla="*/ 296 w 302"/>
                <a:gd name="T65" fmla="*/ 24 h 179"/>
                <a:gd name="T66" fmla="*/ 286 w 302"/>
                <a:gd name="T67" fmla="*/ 22 h 179"/>
                <a:gd name="T68" fmla="*/ 282 w 302"/>
                <a:gd name="T69" fmla="*/ 22 h 179"/>
                <a:gd name="T70" fmla="*/ 277 w 302"/>
                <a:gd name="T71" fmla="*/ 20 h 179"/>
                <a:gd name="T72" fmla="*/ 270 w 302"/>
                <a:gd name="T73" fmla="*/ 17 h 179"/>
                <a:gd name="T74" fmla="*/ 256 w 302"/>
                <a:gd name="T75" fmla="*/ 20 h 179"/>
                <a:gd name="T76" fmla="*/ 239 w 302"/>
                <a:gd name="T77" fmla="*/ 14 h 179"/>
                <a:gd name="T78" fmla="*/ 221 w 302"/>
                <a:gd name="T79" fmla="*/ 13 h 179"/>
                <a:gd name="T80" fmla="*/ 208 w 302"/>
                <a:gd name="T81" fmla="*/ 13 h 179"/>
                <a:gd name="T82" fmla="*/ 201 w 302"/>
                <a:gd name="T83" fmla="*/ 18 h 179"/>
                <a:gd name="T84" fmla="*/ 197 w 302"/>
                <a:gd name="T85" fmla="*/ 18 h 179"/>
                <a:gd name="T86" fmla="*/ 119 w 302"/>
                <a:gd name="T87" fmla="*/ 14 h 179"/>
                <a:gd name="T88" fmla="*/ 118 w 302"/>
                <a:gd name="T89" fmla="*/ 11 h 179"/>
                <a:gd name="T90" fmla="*/ 114 w 302"/>
                <a:gd name="T91" fmla="*/ 8 h 179"/>
                <a:gd name="T92" fmla="*/ 108 w 302"/>
                <a:gd name="T93" fmla="*/ 8 h 179"/>
                <a:gd name="T94" fmla="*/ 104 w 302"/>
                <a:gd name="T95" fmla="*/ 4 h 179"/>
                <a:gd name="T96" fmla="*/ 92 w 302"/>
                <a:gd name="T97" fmla="*/ 3 h 179"/>
                <a:gd name="T98" fmla="*/ 72 w 302"/>
                <a:gd name="T99" fmla="*/ 1 h 179"/>
                <a:gd name="T100" fmla="*/ 58 w 302"/>
                <a:gd name="T101" fmla="*/ 1 h 179"/>
                <a:gd name="T102" fmla="*/ 42 w 302"/>
                <a:gd name="T103" fmla="*/ 0 h 179"/>
                <a:gd name="T104" fmla="*/ 32 w 302"/>
                <a:gd name="T105" fmla="*/ 3 h 179"/>
                <a:gd name="T106" fmla="*/ 29 w 302"/>
                <a:gd name="T107" fmla="*/ 6 h 179"/>
                <a:gd name="T108" fmla="*/ 25 w 302"/>
                <a:gd name="T109" fmla="*/ 6 h 179"/>
                <a:gd name="T110" fmla="*/ 16 w 302"/>
                <a:gd name="T111" fmla="*/ 8 h 179"/>
                <a:gd name="T112" fmla="*/ 15 w 302"/>
                <a:gd name="T113" fmla="*/ 15 h 179"/>
                <a:gd name="T114" fmla="*/ 11 w 302"/>
                <a:gd name="T115" fmla="*/ 29 h 179"/>
                <a:gd name="T116" fmla="*/ 7 w 302"/>
                <a:gd name="T117" fmla="*/ 35 h 179"/>
                <a:gd name="T118" fmla="*/ 7 w 302"/>
                <a:gd name="T119" fmla="*/ 45 h 179"/>
                <a:gd name="T120" fmla="*/ 2 w 302"/>
                <a:gd name="T121" fmla="*/ 64 h 179"/>
                <a:gd name="T122" fmla="*/ 1 w 302"/>
                <a:gd name="T123" fmla="*/ 83 h 1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2" h="179">
                  <a:moveTo>
                    <a:pt x="1" y="83"/>
                  </a:moveTo>
                  <a:lnTo>
                    <a:pt x="0" y="104"/>
                  </a:lnTo>
                  <a:lnTo>
                    <a:pt x="1" y="118"/>
                  </a:lnTo>
                  <a:lnTo>
                    <a:pt x="4" y="129"/>
                  </a:lnTo>
                  <a:lnTo>
                    <a:pt x="10" y="135"/>
                  </a:lnTo>
                  <a:lnTo>
                    <a:pt x="9" y="146"/>
                  </a:lnTo>
                  <a:lnTo>
                    <a:pt x="7" y="156"/>
                  </a:lnTo>
                  <a:lnTo>
                    <a:pt x="19" y="160"/>
                  </a:lnTo>
                  <a:lnTo>
                    <a:pt x="21" y="161"/>
                  </a:lnTo>
                  <a:lnTo>
                    <a:pt x="29" y="163"/>
                  </a:lnTo>
                  <a:lnTo>
                    <a:pt x="37" y="165"/>
                  </a:lnTo>
                  <a:lnTo>
                    <a:pt x="52" y="164"/>
                  </a:lnTo>
                  <a:lnTo>
                    <a:pt x="66" y="170"/>
                  </a:lnTo>
                  <a:lnTo>
                    <a:pt x="85" y="168"/>
                  </a:lnTo>
                  <a:lnTo>
                    <a:pt x="100" y="170"/>
                  </a:lnTo>
                  <a:lnTo>
                    <a:pt x="104" y="164"/>
                  </a:lnTo>
                  <a:lnTo>
                    <a:pt x="109" y="167"/>
                  </a:lnTo>
                  <a:lnTo>
                    <a:pt x="111" y="165"/>
                  </a:lnTo>
                  <a:lnTo>
                    <a:pt x="189" y="167"/>
                  </a:lnTo>
                  <a:lnTo>
                    <a:pt x="193" y="171"/>
                  </a:lnTo>
                  <a:lnTo>
                    <a:pt x="201" y="174"/>
                  </a:lnTo>
                  <a:lnTo>
                    <a:pt x="215" y="172"/>
                  </a:lnTo>
                  <a:lnTo>
                    <a:pt x="235" y="177"/>
                  </a:lnTo>
                  <a:lnTo>
                    <a:pt x="251" y="177"/>
                  </a:lnTo>
                  <a:lnTo>
                    <a:pt x="262" y="178"/>
                  </a:lnTo>
                  <a:lnTo>
                    <a:pt x="272" y="175"/>
                  </a:lnTo>
                  <a:lnTo>
                    <a:pt x="279" y="171"/>
                  </a:lnTo>
                  <a:lnTo>
                    <a:pt x="286" y="172"/>
                  </a:lnTo>
                  <a:lnTo>
                    <a:pt x="295" y="171"/>
                  </a:lnTo>
                  <a:lnTo>
                    <a:pt x="296" y="163"/>
                  </a:lnTo>
                  <a:lnTo>
                    <a:pt x="301" y="38"/>
                  </a:lnTo>
                  <a:lnTo>
                    <a:pt x="300" y="32"/>
                  </a:lnTo>
                  <a:lnTo>
                    <a:pt x="296" y="24"/>
                  </a:lnTo>
                  <a:lnTo>
                    <a:pt x="286" y="22"/>
                  </a:lnTo>
                  <a:lnTo>
                    <a:pt x="282" y="22"/>
                  </a:lnTo>
                  <a:lnTo>
                    <a:pt x="277" y="20"/>
                  </a:lnTo>
                  <a:lnTo>
                    <a:pt x="270" y="17"/>
                  </a:lnTo>
                  <a:lnTo>
                    <a:pt x="256" y="20"/>
                  </a:lnTo>
                  <a:lnTo>
                    <a:pt x="239" y="14"/>
                  </a:lnTo>
                  <a:lnTo>
                    <a:pt x="221" y="13"/>
                  </a:lnTo>
                  <a:lnTo>
                    <a:pt x="208" y="13"/>
                  </a:lnTo>
                  <a:lnTo>
                    <a:pt x="201" y="18"/>
                  </a:lnTo>
                  <a:lnTo>
                    <a:pt x="197" y="18"/>
                  </a:lnTo>
                  <a:lnTo>
                    <a:pt x="119" y="14"/>
                  </a:lnTo>
                  <a:lnTo>
                    <a:pt x="118" y="11"/>
                  </a:lnTo>
                  <a:lnTo>
                    <a:pt x="114" y="8"/>
                  </a:lnTo>
                  <a:lnTo>
                    <a:pt x="108" y="8"/>
                  </a:lnTo>
                  <a:lnTo>
                    <a:pt x="104" y="4"/>
                  </a:lnTo>
                  <a:lnTo>
                    <a:pt x="92" y="3"/>
                  </a:lnTo>
                  <a:lnTo>
                    <a:pt x="72" y="1"/>
                  </a:lnTo>
                  <a:lnTo>
                    <a:pt x="58" y="1"/>
                  </a:lnTo>
                  <a:lnTo>
                    <a:pt x="42" y="0"/>
                  </a:lnTo>
                  <a:lnTo>
                    <a:pt x="32" y="3"/>
                  </a:lnTo>
                  <a:lnTo>
                    <a:pt x="29" y="6"/>
                  </a:lnTo>
                  <a:lnTo>
                    <a:pt x="25" y="6"/>
                  </a:lnTo>
                  <a:lnTo>
                    <a:pt x="16" y="8"/>
                  </a:lnTo>
                  <a:lnTo>
                    <a:pt x="15" y="15"/>
                  </a:lnTo>
                  <a:lnTo>
                    <a:pt x="11" y="29"/>
                  </a:lnTo>
                  <a:lnTo>
                    <a:pt x="7" y="35"/>
                  </a:lnTo>
                  <a:lnTo>
                    <a:pt x="7" y="45"/>
                  </a:lnTo>
                  <a:lnTo>
                    <a:pt x="2" y="64"/>
                  </a:lnTo>
                  <a:lnTo>
                    <a:pt x="1" y="83"/>
                  </a:lnTo>
                </a:path>
              </a:pathLst>
            </a:custGeom>
            <a:solidFill>
              <a:srgbClr val="51DC00"/>
            </a:solidFill>
            <a:ln w="12700" cap="rnd">
              <a:noFill/>
              <a:round/>
              <a:headEnd/>
              <a:tailEnd/>
            </a:ln>
            <a:effectLst/>
          </p:spPr>
          <p:txBody>
            <a:bodyPr/>
            <a:lstStyle/>
            <a:p>
              <a:endParaRPr lang="en-US"/>
            </a:p>
          </p:txBody>
        </p:sp>
        <p:sp>
          <p:nvSpPr>
            <p:cNvPr id="78970" name="Freeform 236"/>
            <p:cNvSpPr>
              <a:spLocks/>
            </p:cNvSpPr>
            <p:nvPr/>
          </p:nvSpPr>
          <p:spPr bwMode="auto">
            <a:xfrm>
              <a:off x="2177" y="2044"/>
              <a:ext cx="24" cy="137"/>
            </a:xfrm>
            <a:custGeom>
              <a:avLst/>
              <a:gdLst>
                <a:gd name="T0" fmla="*/ 16 w 24"/>
                <a:gd name="T1" fmla="*/ 1 h 137"/>
                <a:gd name="T2" fmla="*/ 12 w 24"/>
                <a:gd name="T3" fmla="*/ 1 h 137"/>
                <a:gd name="T4" fmla="*/ 5 w 24"/>
                <a:gd name="T5" fmla="*/ 3 h 137"/>
                <a:gd name="T6" fmla="*/ 0 w 24"/>
                <a:gd name="T7" fmla="*/ 130 h 137"/>
                <a:gd name="T8" fmla="*/ 8 w 24"/>
                <a:gd name="T9" fmla="*/ 136 h 137"/>
                <a:gd name="T10" fmla="*/ 5 w 24"/>
                <a:gd name="T11" fmla="*/ 136 h 137"/>
                <a:gd name="T12" fmla="*/ 15 w 24"/>
                <a:gd name="T13" fmla="*/ 133 h 137"/>
                <a:gd name="T14" fmla="*/ 17 w 24"/>
                <a:gd name="T15" fmla="*/ 133 h 137"/>
                <a:gd name="T16" fmla="*/ 22 w 24"/>
                <a:gd name="T17" fmla="*/ 4 h 137"/>
                <a:gd name="T18" fmla="*/ 23 w 24"/>
                <a:gd name="T19" fmla="*/ 0 h 137"/>
                <a:gd name="T20" fmla="*/ 16 w 24"/>
                <a:gd name="T21" fmla="*/ 1 h 1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 h="137">
                  <a:moveTo>
                    <a:pt x="16" y="1"/>
                  </a:moveTo>
                  <a:lnTo>
                    <a:pt x="12" y="1"/>
                  </a:lnTo>
                  <a:lnTo>
                    <a:pt x="5" y="3"/>
                  </a:lnTo>
                  <a:lnTo>
                    <a:pt x="0" y="130"/>
                  </a:lnTo>
                  <a:lnTo>
                    <a:pt x="8" y="136"/>
                  </a:lnTo>
                  <a:lnTo>
                    <a:pt x="5" y="136"/>
                  </a:lnTo>
                  <a:lnTo>
                    <a:pt x="15" y="133"/>
                  </a:lnTo>
                  <a:lnTo>
                    <a:pt x="17" y="133"/>
                  </a:lnTo>
                  <a:lnTo>
                    <a:pt x="22" y="4"/>
                  </a:lnTo>
                  <a:lnTo>
                    <a:pt x="23" y="0"/>
                  </a:lnTo>
                  <a:lnTo>
                    <a:pt x="16" y="1"/>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8971" name="Freeform 237"/>
            <p:cNvSpPr>
              <a:spLocks/>
            </p:cNvSpPr>
            <p:nvPr/>
          </p:nvSpPr>
          <p:spPr bwMode="auto">
            <a:xfrm>
              <a:off x="1905" y="2146"/>
              <a:ext cx="75" cy="31"/>
            </a:xfrm>
            <a:custGeom>
              <a:avLst/>
              <a:gdLst>
                <a:gd name="T0" fmla="*/ 0 w 75"/>
                <a:gd name="T1" fmla="*/ 0 h 31"/>
                <a:gd name="T2" fmla="*/ 74 w 75"/>
                <a:gd name="T3" fmla="*/ 30 h 31"/>
                <a:gd name="T4" fmla="*/ 0 w 75"/>
                <a:gd name="T5" fmla="*/ 0 h 31"/>
                <a:gd name="T6" fmla="*/ 0 60000 65536"/>
                <a:gd name="T7" fmla="*/ 0 60000 65536"/>
                <a:gd name="T8" fmla="*/ 0 60000 65536"/>
              </a:gdLst>
              <a:ahLst/>
              <a:cxnLst>
                <a:cxn ang="T6">
                  <a:pos x="T0" y="T1"/>
                </a:cxn>
                <a:cxn ang="T7">
                  <a:pos x="T2" y="T3"/>
                </a:cxn>
                <a:cxn ang="T8">
                  <a:pos x="T4" y="T5"/>
                </a:cxn>
              </a:cxnLst>
              <a:rect l="0" t="0" r="r" b="b"/>
              <a:pathLst>
                <a:path w="75" h="31">
                  <a:moveTo>
                    <a:pt x="0" y="0"/>
                  </a:moveTo>
                  <a:lnTo>
                    <a:pt x="74" y="30"/>
                  </a:lnTo>
                  <a:lnTo>
                    <a:pt x="0" y="0"/>
                  </a:lnTo>
                </a:path>
              </a:pathLst>
            </a:custGeom>
            <a:solidFill>
              <a:srgbClr val="FFBFBF"/>
            </a:solidFill>
            <a:ln w="12700" cap="rnd">
              <a:noFill/>
              <a:round/>
              <a:headEnd/>
              <a:tailEnd/>
            </a:ln>
            <a:effectLst/>
          </p:spPr>
          <p:txBody>
            <a:bodyPr/>
            <a:lstStyle/>
            <a:p>
              <a:endParaRPr lang="en-US"/>
            </a:p>
          </p:txBody>
        </p:sp>
        <p:sp>
          <p:nvSpPr>
            <p:cNvPr id="78972" name="Freeform 238"/>
            <p:cNvSpPr>
              <a:spLocks/>
            </p:cNvSpPr>
            <p:nvPr/>
          </p:nvSpPr>
          <p:spPr bwMode="auto">
            <a:xfrm>
              <a:off x="1913" y="2017"/>
              <a:ext cx="71" cy="31"/>
            </a:xfrm>
            <a:custGeom>
              <a:avLst/>
              <a:gdLst>
                <a:gd name="T0" fmla="*/ 0 w 71"/>
                <a:gd name="T1" fmla="*/ 0 h 31"/>
                <a:gd name="T2" fmla="*/ 70 w 71"/>
                <a:gd name="T3" fmla="*/ 30 h 31"/>
                <a:gd name="T4" fmla="*/ 0 w 71"/>
                <a:gd name="T5" fmla="*/ 0 h 31"/>
                <a:gd name="T6" fmla="*/ 0 60000 65536"/>
                <a:gd name="T7" fmla="*/ 0 60000 65536"/>
                <a:gd name="T8" fmla="*/ 0 60000 65536"/>
              </a:gdLst>
              <a:ahLst/>
              <a:cxnLst>
                <a:cxn ang="T6">
                  <a:pos x="T0" y="T1"/>
                </a:cxn>
                <a:cxn ang="T7">
                  <a:pos x="T2" y="T3"/>
                </a:cxn>
                <a:cxn ang="T8">
                  <a:pos x="T4" y="T5"/>
                </a:cxn>
              </a:cxnLst>
              <a:rect l="0" t="0" r="r" b="b"/>
              <a:pathLst>
                <a:path w="71" h="31">
                  <a:moveTo>
                    <a:pt x="0" y="0"/>
                  </a:moveTo>
                  <a:lnTo>
                    <a:pt x="70" y="30"/>
                  </a:lnTo>
                  <a:lnTo>
                    <a:pt x="0" y="0"/>
                  </a:lnTo>
                </a:path>
              </a:pathLst>
            </a:custGeom>
            <a:solidFill>
              <a:srgbClr val="FFBFBF"/>
            </a:solidFill>
            <a:ln w="12700" cap="rnd">
              <a:noFill/>
              <a:round/>
              <a:headEnd/>
              <a:tailEnd/>
            </a:ln>
            <a:effectLst/>
          </p:spPr>
          <p:txBody>
            <a:bodyPr/>
            <a:lstStyle/>
            <a:p>
              <a:endParaRPr lang="en-US"/>
            </a:p>
          </p:txBody>
        </p:sp>
        <p:sp>
          <p:nvSpPr>
            <p:cNvPr id="78973" name="Freeform 239"/>
            <p:cNvSpPr>
              <a:spLocks/>
            </p:cNvSpPr>
            <p:nvPr/>
          </p:nvSpPr>
          <p:spPr bwMode="auto">
            <a:xfrm>
              <a:off x="1912" y="2022"/>
              <a:ext cx="72" cy="28"/>
            </a:xfrm>
            <a:custGeom>
              <a:avLst/>
              <a:gdLst>
                <a:gd name="T0" fmla="*/ 0 w 72"/>
                <a:gd name="T1" fmla="*/ 22 h 28"/>
                <a:gd name="T2" fmla="*/ 0 w 72"/>
                <a:gd name="T3" fmla="*/ 0 h 28"/>
                <a:gd name="T4" fmla="*/ 71 w 72"/>
                <a:gd name="T5" fmla="*/ 9 h 28"/>
                <a:gd name="T6" fmla="*/ 71 w 72"/>
                <a:gd name="T7" fmla="*/ 27 h 28"/>
                <a:gd name="T8" fmla="*/ 0 w 72"/>
                <a:gd name="T9" fmla="*/ 2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28">
                  <a:moveTo>
                    <a:pt x="0" y="22"/>
                  </a:moveTo>
                  <a:lnTo>
                    <a:pt x="0" y="0"/>
                  </a:lnTo>
                  <a:lnTo>
                    <a:pt x="71" y="9"/>
                  </a:lnTo>
                  <a:lnTo>
                    <a:pt x="71" y="27"/>
                  </a:lnTo>
                  <a:lnTo>
                    <a:pt x="0" y="22"/>
                  </a:lnTo>
                </a:path>
              </a:pathLst>
            </a:custGeom>
            <a:solidFill>
              <a:srgbClr val="FF4040"/>
            </a:solidFill>
            <a:ln w="12700" cap="rnd">
              <a:noFill/>
              <a:round/>
              <a:headEnd/>
              <a:tailEnd/>
            </a:ln>
            <a:effectLst/>
          </p:spPr>
          <p:txBody>
            <a:bodyPr/>
            <a:lstStyle/>
            <a:p>
              <a:endParaRPr lang="en-US"/>
            </a:p>
          </p:txBody>
        </p:sp>
        <p:sp>
          <p:nvSpPr>
            <p:cNvPr id="78974" name="Freeform 240"/>
            <p:cNvSpPr>
              <a:spLocks/>
            </p:cNvSpPr>
            <p:nvPr/>
          </p:nvSpPr>
          <p:spPr bwMode="auto">
            <a:xfrm>
              <a:off x="1895" y="2126"/>
              <a:ext cx="119" cy="40"/>
            </a:xfrm>
            <a:custGeom>
              <a:avLst/>
              <a:gdLst>
                <a:gd name="T0" fmla="*/ 0 w 119"/>
                <a:gd name="T1" fmla="*/ 26 h 40"/>
                <a:gd name="T2" fmla="*/ 0 w 119"/>
                <a:gd name="T3" fmla="*/ 30 h 40"/>
                <a:gd name="T4" fmla="*/ 1 w 119"/>
                <a:gd name="T5" fmla="*/ 32 h 40"/>
                <a:gd name="T6" fmla="*/ 2 w 119"/>
                <a:gd name="T7" fmla="*/ 34 h 40"/>
                <a:gd name="T8" fmla="*/ 4 w 119"/>
                <a:gd name="T9" fmla="*/ 35 h 40"/>
                <a:gd name="T10" fmla="*/ 109 w 119"/>
                <a:gd name="T11" fmla="*/ 39 h 40"/>
                <a:gd name="T12" fmla="*/ 118 w 119"/>
                <a:gd name="T13" fmla="*/ 38 h 40"/>
                <a:gd name="T14" fmla="*/ 116 w 119"/>
                <a:gd name="T15" fmla="*/ 32 h 40"/>
                <a:gd name="T16" fmla="*/ 117 w 119"/>
                <a:gd name="T17" fmla="*/ 19 h 40"/>
                <a:gd name="T18" fmla="*/ 114 w 119"/>
                <a:gd name="T19" fmla="*/ 12 h 40"/>
                <a:gd name="T20" fmla="*/ 109 w 119"/>
                <a:gd name="T21" fmla="*/ 7 h 40"/>
                <a:gd name="T22" fmla="*/ 11 w 119"/>
                <a:gd name="T23" fmla="*/ 0 h 40"/>
                <a:gd name="T24" fmla="*/ 1 w 119"/>
                <a:gd name="T25" fmla="*/ 3 h 40"/>
                <a:gd name="T26" fmla="*/ 0 w 119"/>
                <a:gd name="T27" fmla="*/ 9 h 40"/>
                <a:gd name="T28" fmla="*/ 0 w 119"/>
                <a:gd name="T29" fmla="*/ 26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9" h="40">
                  <a:moveTo>
                    <a:pt x="0" y="26"/>
                  </a:moveTo>
                  <a:lnTo>
                    <a:pt x="0" y="30"/>
                  </a:lnTo>
                  <a:lnTo>
                    <a:pt x="1" y="32"/>
                  </a:lnTo>
                  <a:lnTo>
                    <a:pt x="2" y="34"/>
                  </a:lnTo>
                  <a:lnTo>
                    <a:pt x="4" y="35"/>
                  </a:lnTo>
                  <a:lnTo>
                    <a:pt x="109" y="39"/>
                  </a:lnTo>
                  <a:lnTo>
                    <a:pt x="118" y="38"/>
                  </a:lnTo>
                  <a:lnTo>
                    <a:pt x="116" y="32"/>
                  </a:lnTo>
                  <a:lnTo>
                    <a:pt x="117" y="19"/>
                  </a:lnTo>
                  <a:lnTo>
                    <a:pt x="114" y="12"/>
                  </a:lnTo>
                  <a:lnTo>
                    <a:pt x="109" y="7"/>
                  </a:lnTo>
                  <a:lnTo>
                    <a:pt x="11" y="0"/>
                  </a:lnTo>
                  <a:lnTo>
                    <a:pt x="1" y="3"/>
                  </a:lnTo>
                  <a:lnTo>
                    <a:pt x="0" y="9"/>
                  </a:lnTo>
                  <a:lnTo>
                    <a:pt x="0" y="26"/>
                  </a:lnTo>
                </a:path>
              </a:pathLst>
            </a:custGeom>
            <a:solidFill>
              <a:srgbClr val="00AE00"/>
            </a:solidFill>
            <a:ln w="12700" cap="rnd">
              <a:noFill/>
              <a:round/>
              <a:headEnd/>
              <a:tailEnd/>
            </a:ln>
            <a:effectLst/>
          </p:spPr>
          <p:txBody>
            <a:bodyPr/>
            <a:lstStyle/>
            <a:p>
              <a:endParaRPr lang="en-US"/>
            </a:p>
          </p:txBody>
        </p:sp>
        <p:sp>
          <p:nvSpPr>
            <p:cNvPr id="78975" name="Freeform 241"/>
            <p:cNvSpPr>
              <a:spLocks/>
            </p:cNvSpPr>
            <p:nvPr/>
          </p:nvSpPr>
          <p:spPr bwMode="auto">
            <a:xfrm>
              <a:off x="2082" y="2035"/>
              <a:ext cx="40" cy="139"/>
            </a:xfrm>
            <a:custGeom>
              <a:avLst/>
              <a:gdLst>
                <a:gd name="T0" fmla="*/ 12 w 40"/>
                <a:gd name="T1" fmla="*/ 138 h 139"/>
                <a:gd name="T2" fmla="*/ 6 w 40"/>
                <a:gd name="T3" fmla="*/ 135 h 139"/>
                <a:gd name="T4" fmla="*/ 0 w 40"/>
                <a:gd name="T5" fmla="*/ 137 h 139"/>
                <a:gd name="T6" fmla="*/ 0 w 40"/>
                <a:gd name="T7" fmla="*/ 132 h 139"/>
                <a:gd name="T8" fmla="*/ 5 w 40"/>
                <a:gd name="T9" fmla="*/ 11 h 139"/>
                <a:gd name="T10" fmla="*/ 9 w 40"/>
                <a:gd name="T11" fmla="*/ 4 h 139"/>
                <a:gd name="T12" fmla="*/ 15 w 40"/>
                <a:gd name="T13" fmla="*/ 0 h 139"/>
                <a:gd name="T14" fmla="*/ 30 w 40"/>
                <a:gd name="T15" fmla="*/ 4 h 139"/>
                <a:gd name="T16" fmla="*/ 39 w 40"/>
                <a:gd name="T17" fmla="*/ 7 h 139"/>
                <a:gd name="T18" fmla="*/ 39 w 40"/>
                <a:gd name="T19" fmla="*/ 16 h 139"/>
                <a:gd name="T20" fmla="*/ 34 w 40"/>
                <a:gd name="T21" fmla="*/ 127 h 139"/>
                <a:gd name="T22" fmla="*/ 32 w 40"/>
                <a:gd name="T23" fmla="*/ 138 h 139"/>
                <a:gd name="T24" fmla="*/ 26 w 40"/>
                <a:gd name="T25" fmla="*/ 137 h 139"/>
                <a:gd name="T26" fmla="*/ 12 w 40"/>
                <a:gd name="T27" fmla="*/ 138 h 1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0" h="139">
                  <a:moveTo>
                    <a:pt x="12" y="138"/>
                  </a:moveTo>
                  <a:lnTo>
                    <a:pt x="6" y="135"/>
                  </a:lnTo>
                  <a:lnTo>
                    <a:pt x="0" y="137"/>
                  </a:lnTo>
                  <a:lnTo>
                    <a:pt x="0" y="132"/>
                  </a:lnTo>
                  <a:lnTo>
                    <a:pt x="5" y="11"/>
                  </a:lnTo>
                  <a:lnTo>
                    <a:pt x="9" y="4"/>
                  </a:lnTo>
                  <a:lnTo>
                    <a:pt x="15" y="0"/>
                  </a:lnTo>
                  <a:lnTo>
                    <a:pt x="30" y="4"/>
                  </a:lnTo>
                  <a:lnTo>
                    <a:pt x="39" y="7"/>
                  </a:lnTo>
                  <a:lnTo>
                    <a:pt x="39" y="16"/>
                  </a:lnTo>
                  <a:lnTo>
                    <a:pt x="34" y="127"/>
                  </a:lnTo>
                  <a:lnTo>
                    <a:pt x="32" y="138"/>
                  </a:lnTo>
                  <a:lnTo>
                    <a:pt x="26" y="137"/>
                  </a:lnTo>
                  <a:lnTo>
                    <a:pt x="12" y="138"/>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8976" name="Freeform 242"/>
            <p:cNvSpPr>
              <a:spLocks/>
            </p:cNvSpPr>
            <p:nvPr/>
          </p:nvSpPr>
          <p:spPr bwMode="auto">
            <a:xfrm>
              <a:off x="1895" y="2030"/>
              <a:ext cx="118" cy="40"/>
            </a:xfrm>
            <a:custGeom>
              <a:avLst/>
              <a:gdLst>
                <a:gd name="T0" fmla="*/ 5 w 118"/>
                <a:gd name="T1" fmla="*/ 22 h 40"/>
                <a:gd name="T2" fmla="*/ 6 w 118"/>
                <a:gd name="T3" fmla="*/ 29 h 40"/>
                <a:gd name="T4" fmla="*/ 6 w 118"/>
                <a:gd name="T5" fmla="*/ 32 h 40"/>
                <a:gd name="T6" fmla="*/ 6 w 118"/>
                <a:gd name="T7" fmla="*/ 33 h 40"/>
                <a:gd name="T8" fmla="*/ 7 w 118"/>
                <a:gd name="T9" fmla="*/ 33 h 40"/>
                <a:gd name="T10" fmla="*/ 108 w 118"/>
                <a:gd name="T11" fmla="*/ 39 h 40"/>
                <a:gd name="T12" fmla="*/ 116 w 118"/>
                <a:gd name="T13" fmla="*/ 39 h 40"/>
                <a:gd name="T14" fmla="*/ 116 w 118"/>
                <a:gd name="T15" fmla="*/ 32 h 40"/>
                <a:gd name="T16" fmla="*/ 117 w 118"/>
                <a:gd name="T17" fmla="*/ 20 h 40"/>
                <a:gd name="T18" fmla="*/ 116 w 118"/>
                <a:gd name="T19" fmla="*/ 10 h 40"/>
                <a:gd name="T20" fmla="*/ 111 w 118"/>
                <a:gd name="T21" fmla="*/ 7 h 40"/>
                <a:gd name="T22" fmla="*/ 14 w 118"/>
                <a:gd name="T23" fmla="*/ 0 h 40"/>
                <a:gd name="T24" fmla="*/ 5 w 118"/>
                <a:gd name="T25" fmla="*/ 4 h 40"/>
                <a:gd name="T26" fmla="*/ 0 w 118"/>
                <a:gd name="T27" fmla="*/ 10 h 40"/>
                <a:gd name="T28" fmla="*/ 5 w 118"/>
                <a:gd name="T29" fmla="*/ 2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8" h="40">
                  <a:moveTo>
                    <a:pt x="5" y="22"/>
                  </a:moveTo>
                  <a:lnTo>
                    <a:pt x="6" y="29"/>
                  </a:lnTo>
                  <a:lnTo>
                    <a:pt x="6" y="32"/>
                  </a:lnTo>
                  <a:lnTo>
                    <a:pt x="6" y="33"/>
                  </a:lnTo>
                  <a:lnTo>
                    <a:pt x="7" y="33"/>
                  </a:lnTo>
                  <a:lnTo>
                    <a:pt x="108" y="39"/>
                  </a:lnTo>
                  <a:lnTo>
                    <a:pt x="116" y="39"/>
                  </a:lnTo>
                  <a:lnTo>
                    <a:pt x="116" y="32"/>
                  </a:lnTo>
                  <a:lnTo>
                    <a:pt x="117" y="20"/>
                  </a:lnTo>
                  <a:lnTo>
                    <a:pt x="116" y="10"/>
                  </a:lnTo>
                  <a:lnTo>
                    <a:pt x="111" y="7"/>
                  </a:lnTo>
                  <a:lnTo>
                    <a:pt x="14" y="0"/>
                  </a:lnTo>
                  <a:lnTo>
                    <a:pt x="5" y="4"/>
                  </a:lnTo>
                  <a:lnTo>
                    <a:pt x="0" y="10"/>
                  </a:lnTo>
                  <a:lnTo>
                    <a:pt x="5" y="22"/>
                  </a:lnTo>
                </a:path>
              </a:pathLst>
            </a:custGeom>
            <a:solidFill>
              <a:srgbClr val="00AE00"/>
            </a:solidFill>
            <a:ln w="12700" cap="rnd">
              <a:noFill/>
              <a:round/>
              <a:headEnd/>
              <a:tailEnd/>
            </a:ln>
            <a:effectLst/>
          </p:spPr>
          <p:txBody>
            <a:bodyPr/>
            <a:lstStyle/>
            <a:p>
              <a:endParaRPr lang="en-US"/>
            </a:p>
          </p:txBody>
        </p:sp>
        <p:sp>
          <p:nvSpPr>
            <p:cNvPr id="78977" name="Freeform 243"/>
            <p:cNvSpPr>
              <a:spLocks/>
            </p:cNvSpPr>
            <p:nvPr/>
          </p:nvSpPr>
          <p:spPr bwMode="auto">
            <a:xfrm>
              <a:off x="1982" y="2033"/>
              <a:ext cx="44" cy="137"/>
            </a:xfrm>
            <a:custGeom>
              <a:avLst/>
              <a:gdLst>
                <a:gd name="T0" fmla="*/ 27 w 44"/>
                <a:gd name="T1" fmla="*/ 133 h 137"/>
                <a:gd name="T2" fmla="*/ 32 w 44"/>
                <a:gd name="T3" fmla="*/ 133 h 137"/>
                <a:gd name="T4" fmla="*/ 35 w 44"/>
                <a:gd name="T5" fmla="*/ 133 h 137"/>
                <a:gd name="T6" fmla="*/ 38 w 44"/>
                <a:gd name="T7" fmla="*/ 135 h 137"/>
                <a:gd name="T8" fmla="*/ 35 w 44"/>
                <a:gd name="T9" fmla="*/ 132 h 137"/>
                <a:gd name="T10" fmla="*/ 43 w 44"/>
                <a:gd name="T11" fmla="*/ 13 h 137"/>
                <a:gd name="T12" fmla="*/ 38 w 44"/>
                <a:gd name="T13" fmla="*/ 3 h 137"/>
                <a:gd name="T14" fmla="*/ 32 w 44"/>
                <a:gd name="T15" fmla="*/ 6 h 137"/>
                <a:gd name="T16" fmla="*/ 18 w 44"/>
                <a:gd name="T17" fmla="*/ 0 h 137"/>
                <a:gd name="T18" fmla="*/ 11 w 44"/>
                <a:gd name="T19" fmla="*/ 6 h 137"/>
                <a:gd name="T20" fmla="*/ 6 w 44"/>
                <a:gd name="T21" fmla="*/ 11 h 137"/>
                <a:gd name="T22" fmla="*/ 0 w 44"/>
                <a:gd name="T23" fmla="*/ 125 h 137"/>
                <a:gd name="T24" fmla="*/ 6 w 44"/>
                <a:gd name="T25" fmla="*/ 135 h 137"/>
                <a:gd name="T26" fmla="*/ 11 w 44"/>
                <a:gd name="T27" fmla="*/ 136 h 137"/>
                <a:gd name="T28" fmla="*/ 27 w 44"/>
                <a:gd name="T29" fmla="*/ 133 h 1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 h="137">
                  <a:moveTo>
                    <a:pt x="27" y="133"/>
                  </a:moveTo>
                  <a:lnTo>
                    <a:pt x="32" y="133"/>
                  </a:lnTo>
                  <a:lnTo>
                    <a:pt x="35" y="133"/>
                  </a:lnTo>
                  <a:lnTo>
                    <a:pt x="38" y="135"/>
                  </a:lnTo>
                  <a:lnTo>
                    <a:pt x="35" y="132"/>
                  </a:lnTo>
                  <a:lnTo>
                    <a:pt x="43" y="13"/>
                  </a:lnTo>
                  <a:lnTo>
                    <a:pt x="38" y="3"/>
                  </a:lnTo>
                  <a:lnTo>
                    <a:pt x="32" y="6"/>
                  </a:lnTo>
                  <a:lnTo>
                    <a:pt x="18" y="0"/>
                  </a:lnTo>
                  <a:lnTo>
                    <a:pt x="11" y="6"/>
                  </a:lnTo>
                  <a:lnTo>
                    <a:pt x="6" y="11"/>
                  </a:lnTo>
                  <a:lnTo>
                    <a:pt x="0" y="125"/>
                  </a:lnTo>
                  <a:lnTo>
                    <a:pt x="6" y="135"/>
                  </a:lnTo>
                  <a:lnTo>
                    <a:pt x="11" y="136"/>
                  </a:lnTo>
                  <a:lnTo>
                    <a:pt x="27" y="133"/>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8978" name="Freeform 244"/>
            <p:cNvSpPr>
              <a:spLocks/>
            </p:cNvSpPr>
            <p:nvPr/>
          </p:nvSpPr>
          <p:spPr bwMode="auto">
            <a:xfrm>
              <a:off x="1904" y="2127"/>
              <a:ext cx="75" cy="27"/>
            </a:xfrm>
            <a:custGeom>
              <a:avLst/>
              <a:gdLst>
                <a:gd name="T0" fmla="*/ 0 w 75"/>
                <a:gd name="T1" fmla="*/ 0 h 27"/>
                <a:gd name="T2" fmla="*/ 0 w 75"/>
                <a:gd name="T3" fmla="*/ 22 h 27"/>
                <a:gd name="T4" fmla="*/ 74 w 75"/>
                <a:gd name="T5" fmla="*/ 26 h 27"/>
                <a:gd name="T6" fmla="*/ 74 w 75"/>
                <a:gd name="T7" fmla="*/ 4 h 27"/>
                <a:gd name="T8" fmla="*/ 0 w 7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27">
                  <a:moveTo>
                    <a:pt x="0" y="0"/>
                  </a:moveTo>
                  <a:lnTo>
                    <a:pt x="0" y="22"/>
                  </a:lnTo>
                  <a:lnTo>
                    <a:pt x="74" y="26"/>
                  </a:lnTo>
                  <a:lnTo>
                    <a:pt x="74" y="4"/>
                  </a:lnTo>
                  <a:lnTo>
                    <a:pt x="0" y="0"/>
                  </a:lnTo>
                </a:path>
              </a:pathLst>
            </a:custGeom>
            <a:solidFill>
              <a:srgbClr val="037C03"/>
            </a:solidFill>
            <a:ln w="12700" cap="rnd">
              <a:noFill/>
              <a:round/>
              <a:headEnd/>
              <a:tailEnd/>
            </a:ln>
            <a:effectLst/>
          </p:spPr>
          <p:txBody>
            <a:bodyPr/>
            <a:lstStyle/>
            <a:p>
              <a:endParaRPr lang="en-US"/>
            </a:p>
          </p:txBody>
        </p:sp>
        <p:sp>
          <p:nvSpPr>
            <p:cNvPr id="78979" name="Freeform 245"/>
            <p:cNvSpPr>
              <a:spLocks/>
            </p:cNvSpPr>
            <p:nvPr/>
          </p:nvSpPr>
          <p:spPr bwMode="auto">
            <a:xfrm>
              <a:off x="1905" y="2027"/>
              <a:ext cx="78" cy="31"/>
            </a:xfrm>
            <a:custGeom>
              <a:avLst/>
              <a:gdLst>
                <a:gd name="T0" fmla="*/ 0 w 78"/>
                <a:gd name="T1" fmla="*/ 0 h 31"/>
                <a:gd name="T2" fmla="*/ 1 w 78"/>
                <a:gd name="T3" fmla="*/ 19 h 31"/>
                <a:gd name="T4" fmla="*/ 77 w 78"/>
                <a:gd name="T5" fmla="*/ 30 h 31"/>
                <a:gd name="T6" fmla="*/ 77 w 78"/>
                <a:gd name="T7" fmla="*/ 10 h 31"/>
                <a:gd name="T8" fmla="*/ 0 w 78"/>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31">
                  <a:moveTo>
                    <a:pt x="0" y="0"/>
                  </a:moveTo>
                  <a:lnTo>
                    <a:pt x="1" y="19"/>
                  </a:lnTo>
                  <a:lnTo>
                    <a:pt x="77" y="30"/>
                  </a:lnTo>
                  <a:lnTo>
                    <a:pt x="77" y="10"/>
                  </a:lnTo>
                  <a:lnTo>
                    <a:pt x="0" y="0"/>
                  </a:lnTo>
                </a:path>
              </a:pathLst>
            </a:custGeom>
            <a:solidFill>
              <a:srgbClr val="037C03"/>
            </a:solidFill>
            <a:ln w="12700" cap="rnd">
              <a:noFill/>
              <a:round/>
              <a:headEnd/>
              <a:tailEnd/>
            </a:ln>
            <a:effectLst/>
          </p:spPr>
          <p:txBody>
            <a:bodyPr/>
            <a:lstStyle/>
            <a:p>
              <a:endParaRPr lang="en-US"/>
            </a:p>
          </p:txBody>
        </p:sp>
      </p:grpSp>
      <p:sp>
        <p:nvSpPr>
          <p:cNvPr id="78884" name="Rectangle 246"/>
          <p:cNvSpPr>
            <a:spLocks noChangeArrowheads="1"/>
          </p:cNvSpPr>
          <p:nvPr/>
        </p:nvSpPr>
        <p:spPr bwMode="auto">
          <a:xfrm>
            <a:off x="5330825" y="3454400"/>
            <a:ext cx="1112838" cy="404813"/>
          </a:xfrm>
          <a:prstGeom prst="rect">
            <a:avLst/>
          </a:prstGeom>
          <a:noFill/>
          <a:ln w="12700">
            <a:noFill/>
            <a:miter lim="800000"/>
            <a:headEnd/>
            <a:tailEnd/>
          </a:ln>
          <a:effectLst/>
        </p:spPr>
        <p:txBody>
          <a:bodyPr wrap="none" lIns="142824" tIns="73198" rIns="142824" bIns="73198">
            <a:spAutoFit/>
          </a:bodyPr>
          <a:lstStyle/>
          <a:p>
            <a:pPr defTabSz="2270125" eaLnBrk="0" hangingPunct="0"/>
            <a:r>
              <a:rPr lang="en-US" sz="1700">
                <a:latin typeface="Helvetica" pitchFamily="34" charset="0"/>
              </a:rPr>
              <a:t>Memory</a:t>
            </a:r>
          </a:p>
        </p:txBody>
      </p:sp>
      <p:grpSp>
        <p:nvGrpSpPr>
          <p:cNvPr id="16" name="Group 247"/>
          <p:cNvGrpSpPr>
            <a:grpSpLocks/>
          </p:cNvGrpSpPr>
          <p:nvPr/>
        </p:nvGrpSpPr>
        <p:grpSpPr bwMode="auto">
          <a:xfrm>
            <a:off x="4765675" y="3917950"/>
            <a:ext cx="612775" cy="334963"/>
            <a:chOff x="1862" y="2230"/>
            <a:chExt cx="343" cy="187"/>
          </a:xfrm>
        </p:grpSpPr>
        <p:sp>
          <p:nvSpPr>
            <p:cNvPr id="78940" name="Freeform 248"/>
            <p:cNvSpPr>
              <a:spLocks/>
            </p:cNvSpPr>
            <p:nvPr/>
          </p:nvSpPr>
          <p:spPr bwMode="auto">
            <a:xfrm>
              <a:off x="1866" y="2248"/>
              <a:ext cx="26" cy="26"/>
            </a:xfrm>
            <a:custGeom>
              <a:avLst/>
              <a:gdLst>
                <a:gd name="T0" fmla="*/ 16 w 26"/>
                <a:gd name="T1" fmla="*/ 1 h 26"/>
                <a:gd name="T2" fmla="*/ 21 w 26"/>
                <a:gd name="T3" fmla="*/ 6 h 26"/>
                <a:gd name="T4" fmla="*/ 25 w 26"/>
                <a:gd name="T5" fmla="*/ 10 h 26"/>
                <a:gd name="T6" fmla="*/ 20 w 26"/>
                <a:gd name="T7" fmla="*/ 21 h 26"/>
                <a:gd name="T8" fmla="*/ 18 w 26"/>
                <a:gd name="T9" fmla="*/ 25 h 26"/>
                <a:gd name="T10" fmla="*/ 8 w 26"/>
                <a:gd name="T11" fmla="*/ 24 h 26"/>
                <a:gd name="T12" fmla="*/ 4 w 26"/>
                <a:gd name="T13" fmla="*/ 22 h 26"/>
                <a:gd name="T14" fmla="*/ 0 w 26"/>
                <a:gd name="T15" fmla="*/ 12 h 26"/>
                <a:gd name="T16" fmla="*/ 5 w 26"/>
                <a:gd name="T17" fmla="*/ 7 h 26"/>
                <a:gd name="T18" fmla="*/ 5 w 26"/>
                <a:gd name="T19" fmla="*/ 0 h 26"/>
                <a:gd name="T20" fmla="*/ 16 w 26"/>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6">
                  <a:moveTo>
                    <a:pt x="16" y="1"/>
                  </a:moveTo>
                  <a:lnTo>
                    <a:pt x="21" y="6"/>
                  </a:lnTo>
                  <a:lnTo>
                    <a:pt x="25" y="10"/>
                  </a:lnTo>
                  <a:lnTo>
                    <a:pt x="20" y="21"/>
                  </a:lnTo>
                  <a:lnTo>
                    <a:pt x="18" y="25"/>
                  </a:lnTo>
                  <a:lnTo>
                    <a:pt x="8" y="24"/>
                  </a:lnTo>
                  <a:lnTo>
                    <a:pt x="4" y="22"/>
                  </a:lnTo>
                  <a:lnTo>
                    <a:pt x="0" y="12"/>
                  </a:lnTo>
                  <a:lnTo>
                    <a:pt x="5" y="7"/>
                  </a:lnTo>
                  <a:lnTo>
                    <a:pt x="5" y="0"/>
                  </a:lnTo>
                  <a:lnTo>
                    <a:pt x="16" y="1"/>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41" name="Freeform 249"/>
            <p:cNvSpPr>
              <a:spLocks/>
            </p:cNvSpPr>
            <p:nvPr/>
          </p:nvSpPr>
          <p:spPr bwMode="auto">
            <a:xfrm>
              <a:off x="1862" y="2349"/>
              <a:ext cx="26" cy="24"/>
            </a:xfrm>
            <a:custGeom>
              <a:avLst/>
              <a:gdLst>
                <a:gd name="T0" fmla="*/ 18 w 26"/>
                <a:gd name="T1" fmla="*/ 0 h 24"/>
                <a:gd name="T2" fmla="*/ 19 w 26"/>
                <a:gd name="T3" fmla="*/ 7 h 24"/>
                <a:gd name="T4" fmla="*/ 25 w 26"/>
                <a:gd name="T5" fmla="*/ 10 h 24"/>
                <a:gd name="T6" fmla="*/ 18 w 26"/>
                <a:gd name="T7" fmla="*/ 23 h 24"/>
                <a:gd name="T8" fmla="*/ 7 w 26"/>
                <a:gd name="T9" fmla="*/ 23 h 24"/>
                <a:gd name="T10" fmla="*/ 4 w 26"/>
                <a:gd name="T11" fmla="*/ 22 h 24"/>
                <a:gd name="T12" fmla="*/ 0 w 26"/>
                <a:gd name="T13" fmla="*/ 12 h 24"/>
                <a:gd name="T14" fmla="*/ 5 w 26"/>
                <a:gd name="T15" fmla="*/ 6 h 24"/>
                <a:gd name="T16" fmla="*/ 6 w 26"/>
                <a:gd name="T17" fmla="*/ 1 h 24"/>
                <a:gd name="T18" fmla="*/ 18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18" y="0"/>
                  </a:moveTo>
                  <a:lnTo>
                    <a:pt x="19" y="7"/>
                  </a:lnTo>
                  <a:lnTo>
                    <a:pt x="25" y="10"/>
                  </a:lnTo>
                  <a:lnTo>
                    <a:pt x="18" y="23"/>
                  </a:lnTo>
                  <a:lnTo>
                    <a:pt x="7" y="23"/>
                  </a:lnTo>
                  <a:lnTo>
                    <a:pt x="4" y="22"/>
                  </a:lnTo>
                  <a:lnTo>
                    <a:pt x="0" y="12"/>
                  </a:lnTo>
                  <a:lnTo>
                    <a:pt x="5" y="6"/>
                  </a:lnTo>
                  <a:lnTo>
                    <a:pt x="6" y="1"/>
                  </a:lnTo>
                  <a:lnTo>
                    <a:pt x="18" y="0"/>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42" name="Freeform 250"/>
            <p:cNvSpPr>
              <a:spLocks/>
            </p:cNvSpPr>
            <p:nvPr/>
          </p:nvSpPr>
          <p:spPr bwMode="auto">
            <a:xfrm>
              <a:off x="1872" y="2243"/>
              <a:ext cx="27" cy="156"/>
            </a:xfrm>
            <a:custGeom>
              <a:avLst/>
              <a:gdLst>
                <a:gd name="T0" fmla="*/ 24 w 27"/>
                <a:gd name="T1" fmla="*/ 4 h 156"/>
                <a:gd name="T2" fmla="*/ 26 w 27"/>
                <a:gd name="T3" fmla="*/ 13 h 156"/>
                <a:gd name="T4" fmla="*/ 24 w 27"/>
                <a:gd name="T5" fmla="*/ 16 h 156"/>
                <a:gd name="T6" fmla="*/ 20 w 27"/>
                <a:gd name="T7" fmla="*/ 27 h 156"/>
                <a:gd name="T8" fmla="*/ 17 w 27"/>
                <a:gd name="T9" fmla="*/ 37 h 156"/>
                <a:gd name="T10" fmla="*/ 11 w 27"/>
                <a:gd name="T11" fmla="*/ 61 h 156"/>
                <a:gd name="T12" fmla="*/ 11 w 27"/>
                <a:gd name="T13" fmla="*/ 78 h 156"/>
                <a:gd name="T14" fmla="*/ 11 w 27"/>
                <a:gd name="T15" fmla="*/ 99 h 156"/>
                <a:gd name="T16" fmla="*/ 14 w 27"/>
                <a:gd name="T17" fmla="*/ 123 h 156"/>
                <a:gd name="T18" fmla="*/ 16 w 27"/>
                <a:gd name="T19" fmla="*/ 130 h 156"/>
                <a:gd name="T20" fmla="*/ 19 w 27"/>
                <a:gd name="T21" fmla="*/ 141 h 156"/>
                <a:gd name="T22" fmla="*/ 16 w 27"/>
                <a:gd name="T23" fmla="*/ 144 h 156"/>
                <a:gd name="T24" fmla="*/ 19 w 27"/>
                <a:gd name="T25" fmla="*/ 147 h 156"/>
                <a:gd name="T26" fmla="*/ 21 w 27"/>
                <a:gd name="T27" fmla="*/ 155 h 156"/>
                <a:gd name="T28" fmla="*/ 19 w 27"/>
                <a:gd name="T29" fmla="*/ 154 h 156"/>
                <a:gd name="T30" fmla="*/ 17 w 27"/>
                <a:gd name="T31" fmla="*/ 155 h 156"/>
                <a:gd name="T32" fmla="*/ 15 w 27"/>
                <a:gd name="T33" fmla="*/ 154 h 156"/>
                <a:gd name="T34" fmla="*/ 9 w 27"/>
                <a:gd name="T35" fmla="*/ 149 h 156"/>
                <a:gd name="T36" fmla="*/ 11 w 27"/>
                <a:gd name="T37" fmla="*/ 144 h 156"/>
                <a:gd name="T38" fmla="*/ 9 w 27"/>
                <a:gd name="T39" fmla="*/ 134 h 156"/>
                <a:gd name="T40" fmla="*/ 7 w 27"/>
                <a:gd name="T41" fmla="*/ 128 h 156"/>
                <a:gd name="T42" fmla="*/ 0 w 27"/>
                <a:gd name="T43" fmla="*/ 101 h 156"/>
                <a:gd name="T44" fmla="*/ 0 w 27"/>
                <a:gd name="T45" fmla="*/ 79 h 156"/>
                <a:gd name="T46" fmla="*/ 2 w 27"/>
                <a:gd name="T47" fmla="*/ 56 h 156"/>
                <a:gd name="T48" fmla="*/ 6 w 27"/>
                <a:gd name="T49" fmla="*/ 32 h 156"/>
                <a:gd name="T50" fmla="*/ 12 w 27"/>
                <a:gd name="T51" fmla="*/ 21 h 156"/>
                <a:gd name="T52" fmla="*/ 14 w 27"/>
                <a:gd name="T53" fmla="*/ 13 h 156"/>
                <a:gd name="T54" fmla="*/ 14 w 27"/>
                <a:gd name="T55" fmla="*/ 6 h 156"/>
                <a:gd name="T56" fmla="*/ 16 w 27"/>
                <a:gd name="T57" fmla="*/ 0 h 156"/>
                <a:gd name="T58" fmla="*/ 20 w 27"/>
                <a:gd name="T59" fmla="*/ 3 h 156"/>
                <a:gd name="T60" fmla="*/ 21 w 27"/>
                <a:gd name="T61" fmla="*/ 3 h 156"/>
                <a:gd name="T62" fmla="*/ 24 w 27"/>
                <a:gd name="T63" fmla="*/ 4 h 1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7" h="156">
                  <a:moveTo>
                    <a:pt x="24" y="4"/>
                  </a:moveTo>
                  <a:lnTo>
                    <a:pt x="26" y="13"/>
                  </a:lnTo>
                  <a:lnTo>
                    <a:pt x="24" y="16"/>
                  </a:lnTo>
                  <a:lnTo>
                    <a:pt x="20" y="27"/>
                  </a:lnTo>
                  <a:lnTo>
                    <a:pt x="17" y="37"/>
                  </a:lnTo>
                  <a:lnTo>
                    <a:pt x="11" y="61"/>
                  </a:lnTo>
                  <a:lnTo>
                    <a:pt x="11" y="78"/>
                  </a:lnTo>
                  <a:lnTo>
                    <a:pt x="11" y="99"/>
                  </a:lnTo>
                  <a:lnTo>
                    <a:pt x="14" y="123"/>
                  </a:lnTo>
                  <a:lnTo>
                    <a:pt x="16" y="130"/>
                  </a:lnTo>
                  <a:lnTo>
                    <a:pt x="19" y="141"/>
                  </a:lnTo>
                  <a:lnTo>
                    <a:pt x="16" y="144"/>
                  </a:lnTo>
                  <a:lnTo>
                    <a:pt x="19" y="147"/>
                  </a:lnTo>
                  <a:lnTo>
                    <a:pt x="21" y="155"/>
                  </a:lnTo>
                  <a:lnTo>
                    <a:pt x="19" y="154"/>
                  </a:lnTo>
                  <a:lnTo>
                    <a:pt x="17" y="155"/>
                  </a:lnTo>
                  <a:lnTo>
                    <a:pt x="15" y="154"/>
                  </a:lnTo>
                  <a:lnTo>
                    <a:pt x="9" y="149"/>
                  </a:lnTo>
                  <a:lnTo>
                    <a:pt x="11" y="144"/>
                  </a:lnTo>
                  <a:lnTo>
                    <a:pt x="9" y="134"/>
                  </a:lnTo>
                  <a:lnTo>
                    <a:pt x="7" y="128"/>
                  </a:lnTo>
                  <a:lnTo>
                    <a:pt x="0" y="101"/>
                  </a:lnTo>
                  <a:lnTo>
                    <a:pt x="0" y="79"/>
                  </a:lnTo>
                  <a:lnTo>
                    <a:pt x="2" y="56"/>
                  </a:lnTo>
                  <a:lnTo>
                    <a:pt x="6" y="32"/>
                  </a:lnTo>
                  <a:lnTo>
                    <a:pt x="12" y="21"/>
                  </a:lnTo>
                  <a:lnTo>
                    <a:pt x="14" y="13"/>
                  </a:lnTo>
                  <a:lnTo>
                    <a:pt x="14" y="6"/>
                  </a:lnTo>
                  <a:lnTo>
                    <a:pt x="16" y="0"/>
                  </a:lnTo>
                  <a:lnTo>
                    <a:pt x="20" y="3"/>
                  </a:lnTo>
                  <a:lnTo>
                    <a:pt x="21" y="3"/>
                  </a:lnTo>
                  <a:lnTo>
                    <a:pt x="24" y="4"/>
                  </a:lnTo>
                </a:path>
              </a:pathLst>
            </a:custGeom>
            <a:solidFill>
              <a:srgbClr val="919191"/>
            </a:solidFill>
            <a:ln w="12700" cap="rnd" cmpd="sng">
              <a:solidFill>
                <a:srgbClr val="919191"/>
              </a:solidFill>
              <a:prstDash val="solid"/>
              <a:round/>
              <a:headEnd type="none" w="med" len="med"/>
              <a:tailEnd type="none" w="med" len="med"/>
            </a:ln>
            <a:effectLst/>
          </p:spPr>
          <p:txBody>
            <a:bodyPr/>
            <a:lstStyle/>
            <a:p>
              <a:endParaRPr lang="en-US"/>
            </a:p>
          </p:txBody>
        </p:sp>
        <p:sp>
          <p:nvSpPr>
            <p:cNvPr id="78943" name="Freeform 251"/>
            <p:cNvSpPr>
              <a:spLocks/>
            </p:cNvSpPr>
            <p:nvPr/>
          </p:nvSpPr>
          <p:spPr bwMode="auto">
            <a:xfrm>
              <a:off x="2178" y="2347"/>
              <a:ext cx="23" cy="25"/>
            </a:xfrm>
            <a:custGeom>
              <a:avLst/>
              <a:gdLst>
                <a:gd name="T0" fmla="*/ 16 w 23"/>
                <a:gd name="T1" fmla="*/ 6 h 25"/>
                <a:gd name="T2" fmla="*/ 20 w 23"/>
                <a:gd name="T3" fmla="*/ 0 h 25"/>
                <a:gd name="T4" fmla="*/ 22 w 23"/>
                <a:gd name="T5" fmla="*/ 18 h 25"/>
                <a:gd name="T6" fmla="*/ 20 w 23"/>
                <a:gd name="T7" fmla="*/ 24 h 25"/>
                <a:gd name="T8" fmla="*/ 17 w 23"/>
                <a:gd name="T9" fmla="*/ 24 h 25"/>
                <a:gd name="T10" fmla="*/ 7 w 23"/>
                <a:gd name="T11" fmla="*/ 24 h 25"/>
                <a:gd name="T12" fmla="*/ 5 w 23"/>
                <a:gd name="T13" fmla="*/ 24 h 25"/>
                <a:gd name="T14" fmla="*/ 0 w 23"/>
                <a:gd name="T15" fmla="*/ 20 h 25"/>
                <a:gd name="T16" fmla="*/ 4 w 23"/>
                <a:gd name="T17" fmla="*/ 0 h 25"/>
                <a:gd name="T18" fmla="*/ 6 w 23"/>
                <a:gd name="T19" fmla="*/ 5 h 25"/>
                <a:gd name="T20" fmla="*/ 16 w 23"/>
                <a:gd name="T21" fmla="*/ 6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 h="25">
                  <a:moveTo>
                    <a:pt x="16" y="6"/>
                  </a:moveTo>
                  <a:lnTo>
                    <a:pt x="20" y="0"/>
                  </a:lnTo>
                  <a:lnTo>
                    <a:pt x="22" y="18"/>
                  </a:lnTo>
                  <a:lnTo>
                    <a:pt x="20" y="24"/>
                  </a:lnTo>
                  <a:lnTo>
                    <a:pt x="17" y="24"/>
                  </a:lnTo>
                  <a:lnTo>
                    <a:pt x="7" y="24"/>
                  </a:lnTo>
                  <a:lnTo>
                    <a:pt x="5" y="24"/>
                  </a:lnTo>
                  <a:lnTo>
                    <a:pt x="0" y="20"/>
                  </a:lnTo>
                  <a:lnTo>
                    <a:pt x="4" y="0"/>
                  </a:lnTo>
                  <a:lnTo>
                    <a:pt x="6" y="5"/>
                  </a:lnTo>
                  <a:lnTo>
                    <a:pt x="16" y="6"/>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44" name="Freeform 252"/>
            <p:cNvSpPr>
              <a:spLocks/>
            </p:cNvSpPr>
            <p:nvPr/>
          </p:nvSpPr>
          <p:spPr bwMode="auto">
            <a:xfrm>
              <a:off x="2181" y="2272"/>
              <a:ext cx="24" cy="24"/>
            </a:xfrm>
            <a:custGeom>
              <a:avLst/>
              <a:gdLst>
                <a:gd name="T0" fmla="*/ 15 w 24"/>
                <a:gd name="T1" fmla="*/ 0 h 24"/>
                <a:gd name="T2" fmla="*/ 19 w 24"/>
                <a:gd name="T3" fmla="*/ 4 h 24"/>
                <a:gd name="T4" fmla="*/ 23 w 24"/>
                <a:gd name="T5" fmla="*/ 12 h 24"/>
                <a:gd name="T6" fmla="*/ 19 w 24"/>
                <a:gd name="T7" fmla="*/ 20 h 24"/>
                <a:gd name="T8" fmla="*/ 17 w 24"/>
                <a:gd name="T9" fmla="*/ 19 h 24"/>
                <a:gd name="T10" fmla="*/ 4 w 24"/>
                <a:gd name="T11" fmla="*/ 23 h 24"/>
                <a:gd name="T12" fmla="*/ 3 w 24"/>
                <a:gd name="T13" fmla="*/ 22 h 24"/>
                <a:gd name="T14" fmla="*/ 0 w 24"/>
                <a:gd name="T15" fmla="*/ 15 h 24"/>
                <a:gd name="T16" fmla="*/ 4 w 24"/>
                <a:gd name="T17" fmla="*/ 7 h 24"/>
                <a:gd name="T18" fmla="*/ 5 w 24"/>
                <a:gd name="T19" fmla="*/ 3 h 24"/>
                <a:gd name="T20" fmla="*/ 15 w 24"/>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 h="24">
                  <a:moveTo>
                    <a:pt x="15" y="0"/>
                  </a:moveTo>
                  <a:lnTo>
                    <a:pt x="19" y="4"/>
                  </a:lnTo>
                  <a:lnTo>
                    <a:pt x="23" y="12"/>
                  </a:lnTo>
                  <a:lnTo>
                    <a:pt x="19" y="20"/>
                  </a:lnTo>
                  <a:lnTo>
                    <a:pt x="17" y="19"/>
                  </a:lnTo>
                  <a:lnTo>
                    <a:pt x="4" y="23"/>
                  </a:lnTo>
                  <a:lnTo>
                    <a:pt x="3" y="22"/>
                  </a:lnTo>
                  <a:lnTo>
                    <a:pt x="0" y="15"/>
                  </a:lnTo>
                  <a:lnTo>
                    <a:pt x="4" y="7"/>
                  </a:lnTo>
                  <a:lnTo>
                    <a:pt x="5" y="3"/>
                  </a:lnTo>
                  <a:lnTo>
                    <a:pt x="15" y="0"/>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45" name="Freeform 253"/>
            <p:cNvSpPr>
              <a:spLocks/>
            </p:cNvSpPr>
            <p:nvPr/>
          </p:nvSpPr>
          <p:spPr bwMode="auto">
            <a:xfrm>
              <a:off x="2089" y="2390"/>
              <a:ext cx="69" cy="26"/>
            </a:xfrm>
            <a:custGeom>
              <a:avLst/>
              <a:gdLst>
                <a:gd name="T0" fmla="*/ 4 w 69"/>
                <a:gd name="T1" fmla="*/ 0 h 26"/>
                <a:gd name="T2" fmla="*/ 2 w 69"/>
                <a:gd name="T3" fmla="*/ 1 h 26"/>
                <a:gd name="T4" fmla="*/ 1 w 69"/>
                <a:gd name="T5" fmla="*/ 6 h 26"/>
                <a:gd name="T6" fmla="*/ 0 w 69"/>
                <a:gd name="T7" fmla="*/ 22 h 26"/>
                <a:gd name="T8" fmla="*/ 1 w 69"/>
                <a:gd name="T9" fmla="*/ 24 h 26"/>
                <a:gd name="T10" fmla="*/ 4 w 69"/>
                <a:gd name="T11" fmla="*/ 24 h 26"/>
                <a:gd name="T12" fmla="*/ 67 w 69"/>
                <a:gd name="T13" fmla="*/ 25 h 26"/>
                <a:gd name="T14" fmla="*/ 67 w 69"/>
                <a:gd name="T15" fmla="*/ 22 h 26"/>
                <a:gd name="T16" fmla="*/ 67 w 69"/>
                <a:gd name="T17" fmla="*/ 6 h 26"/>
                <a:gd name="T18" fmla="*/ 68 w 69"/>
                <a:gd name="T19" fmla="*/ 3 h 26"/>
                <a:gd name="T20" fmla="*/ 64 w 69"/>
                <a:gd name="T21" fmla="*/ 3 h 26"/>
                <a:gd name="T22" fmla="*/ 4 w 69"/>
                <a:gd name="T23" fmla="*/ 0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9" h="26">
                  <a:moveTo>
                    <a:pt x="4" y="0"/>
                  </a:moveTo>
                  <a:lnTo>
                    <a:pt x="2" y="1"/>
                  </a:lnTo>
                  <a:lnTo>
                    <a:pt x="1" y="6"/>
                  </a:lnTo>
                  <a:lnTo>
                    <a:pt x="0" y="22"/>
                  </a:lnTo>
                  <a:lnTo>
                    <a:pt x="1" y="24"/>
                  </a:lnTo>
                  <a:lnTo>
                    <a:pt x="4" y="24"/>
                  </a:lnTo>
                  <a:lnTo>
                    <a:pt x="67" y="25"/>
                  </a:lnTo>
                  <a:lnTo>
                    <a:pt x="67" y="22"/>
                  </a:lnTo>
                  <a:lnTo>
                    <a:pt x="67" y="6"/>
                  </a:lnTo>
                  <a:lnTo>
                    <a:pt x="68" y="3"/>
                  </a:lnTo>
                  <a:lnTo>
                    <a:pt x="64" y="3"/>
                  </a:lnTo>
                  <a:lnTo>
                    <a:pt x="4" y="0"/>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46" name="Freeform 254"/>
            <p:cNvSpPr>
              <a:spLocks/>
            </p:cNvSpPr>
            <p:nvPr/>
          </p:nvSpPr>
          <p:spPr bwMode="auto">
            <a:xfrm>
              <a:off x="2092" y="2234"/>
              <a:ext cx="67" cy="26"/>
            </a:xfrm>
            <a:custGeom>
              <a:avLst/>
              <a:gdLst>
                <a:gd name="T0" fmla="*/ 4 w 67"/>
                <a:gd name="T1" fmla="*/ 0 h 26"/>
                <a:gd name="T2" fmla="*/ 0 w 67"/>
                <a:gd name="T3" fmla="*/ 0 h 26"/>
                <a:gd name="T4" fmla="*/ 1 w 67"/>
                <a:gd name="T5" fmla="*/ 19 h 26"/>
                <a:gd name="T6" fmla="*/ 1 w 67"/>
                <a:gd name="T7" fmla="*/ 22 h 26"/>
                <a:gd name="T8" fmla="*/ 4 w 67"/>
                <a:gd name="T9" fmla="*/ 22 h 26"/>
                <a:gd name="T10" fmla="*/ 65 w 67"/>
                <a:gd name="T11" fmla="*/ 25 h 26"/>
                <a:gd name="T12" fmla="*/ 66 w 67"/>
                <a:gd name="T13" fmla="*/ 24 h 26"/>
                <a:gd name="T14" fmla="*/ 64 w 67"/>
                <a:gd name="T15" fmla="*/ 21 h 26"/>
                <a:gd name="T16" fmla="*/ 65 w 67"/>
                <a:gd name="T17" fmla="*/ 3 h 26"/>
                <a:gd name="T18" fmla="*/ 66 w 67"/>
                <a:gd name="T19" fmla="*/ 3 h 26"/>
                <a:gd name="T20" fmla="*/ 64 w 67"/>
                <a:gd name="T21" fmla="*/ 3 h 26"/>
                <a:gd name="T22" fmla="*/ 4 w 67"/>
                <a:gd name="T23" fmla="*/ 0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7" h="26">
                  <a:moveTo>
                    <a:pt x="4" y="0"/>
                  </a:moveTo>
                  <a:lnTo>
                    <a:pt x="0" y="0"/>
                  </a:lnTo>
                  <a:lnTo>
                    <a:pt x="1" y="19"/>
                  </a:lnTo>
                  <a:lnTo>
                    <a:pt x="1" y="22"/>
                  </a:lnTo>
                  <a:lnTo>
                    <a:pt x="4" y="22"/>
                  </a:lnTo>
                  <a:lnTo>
                    <a:pt x="65" y="25"/>
                  </a:lnTo>
                  <a:lnTo>
                    <a:pt x="66" y="24"/>
                  </a:lnTo>
                  <a:lnTo>
                    <a:pt x="64" y="21"/>
                  </a:lnTo>
                  <a:lnTo>
                    <a:pt x="65" y="3"/>
                  </a:lnTo>
                  <a:lnTo>
                    <a:pt x="66" y="3"/>
                  </a:lnTo>
                  <a:lnTo>
                    <a:pt x="64" y="3"/>
                  </a:lnTo>
                  <a:lnTo>
                    <a:pt x="4" y="0"/>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47" name="Freeform 255"/>
            <p:cNvSpPr>
              <a:spLocks/>
            </p:cNvSpPr>
            <p:nvPr/>
          </p:nvSpPr>
          <p:spPr bwMode="auto">
            <a:xfrm>
              <a:off x="1918" y="2391"/>
              <a:ext cx="69" cy="26"/>
            </a:xfrm>
            <a:custGeom>
              <a:avLst/>
              <a:gdLst>
                <a:gd name="T0" fmla="*/ 3 w 69"/>
                <a:gd name="T1" fmla="*/ 0 h 26"/>
                <a:gd name="T2" fmla="*/ 0 w 69"/>
                <a:gd name="T3" fmla="*/ 0 h 26"/>
                <a:gd name="T4" fmla="*/ 0 w 69"/>
                <a:gd name="T5" fmla="*/ 1 h 26"/>
                <a:gd name="T6" fmla="*/ 0 w 69"/>
                <a:gd name="T7" fmla="*/ 21 h 26"/>
                <a:gd name="T8" fmla="*/ 1 w 69"/>
                <a:gd name="T9" fmla="*/ 24 h 26"/>
                <a:gd name="T10" fmla="*/ 4 w 69"/>
                <a:gd name="T11" fmla="*/ 21 h 26"/>
                <a:gd name="T12" fmla="*/ 64 w 69"/>
                <a:gd name="T13" fmla="*/ 21 h 26"/>
                <a:gd name="T14" fmla="*/ 67 w 69"/>
                <a:gd name="T15" fmla="*/ 25 h 26"/>
                <a:gd name="T16" fmla="*/ 67 w 69"/>
                <a:gd name="T17" fmla="*/ 22 h 26"/>
                <a:gd name="T18" fmla="*/ 68 w 69"/>
                <a:gd name="T19" fmla="*/ 4 h 26"/>
                <a:gd name="T20" fmla="*/ 68 w 69"/>
                <a:gd name="T21" fmla="*/ 1 h 26"/>
                <a:gd name="T22" fmla="*/ 64 w 69"/>
                <a:gd name="T23" fmla="*/ 0 h 26"/>
                <a:gd name="T24" fmla="*/ 3 w 69"/>
                <a:gd name="T25" fmla="*/ 0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9" h="26">
                  <a:moveTo>
                    <a:pt x="3" y="0"/>
                  </a:moveTo>
                  <a:lnTo>
                    <a:pt x="0" y="0"/>
                  </a:lnTo>
                  <a:lnTo>
                    <a:pt x="0" y="1"/>
                  </a:lnTo>
                  <a:lnTo>
                    <a:pt x="0" y="21"/>
                  </a:lnTo>
                  <a:lnTo>
                    <a:pt x="1" y="24"/>
                  </a:lnTo>
                  <a:lnTo>
                    <a:pt x="4" y="21"/>
                  </a:lnTo>
                  <a:lnTo>
                    <a:pt x="64" y="21"/>
                  </a:lnTo>
                  <a:lnTo>
                    <a:pt x="67" y="25"/>
                  </a:lnTo>
                  <a:lnTo>
                    <a:pt x="67" y="22"/>
                  </a:lnTo>
                  <a:lnTo>
                    <a:pt x="68" y="4"/>
                  </a:lnTo>
                  <a:lnTo>
                    <a:pt x="68" y="1"/>
                  </a:lnTo>
                  <a:lnTo>
                    <a:pt x="64" y="0"/>
                  </a:lnTo>
                  <a:lnTo>
                    <a:pt x="3" y="0"/>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48" name="Freeform 256"/>
            <p:cNvSpPr>
              <a:spLocks/>
            </p:cNvSpPr>
            <p:nvPr/>
          </p:nvSpPr>
          <p:spPr bwMode="auto">
            <a:xfrm>
              <a:off x="1915" y="2230"/>
              <a:ext cx="72" cy="28"/>
            </a:xfrm>
            <a:custGeom>
              <a:avLst/>
              <a:gdLst>
                <a:gd name="T0" fmla="*/ 5 w 72"/>
                <a:gd name="T1" fmla="*/ 3 h 28"/>
                <a:gd name="T2" fmla="*/ 3 w 72"/>
                <a:gd name="T3" fmla="*/ 1 h 28"/>
                <a:gd name="T4" fmla="*/ 3 w 72"/>
                <a:gd name="T5" fmla="*/ 6 h 28"/>
                <a:gd name="T6" fmla="*/ 0 w 72"/>
                <a:gd name="T7" fmla="*/ 21 h 28"/>
                <a:gd name="T8" fmla="*/ 4 w 72"/>
                <a:gd name="T9" fmla="*/ 26 h 28"/>
                <a:gd name="T10" fmla="*/ 6 w 72"/>
                <a:gd name="T11" fmla="*/ 26 h 28"/>
                <a:gd name="T12" fmla="*/ 67 w 72"/>
                <a:gd name="T13" fmla="*/ 27 h 28"/>
                <a:gd name="T14" fmla="*/ 70 w 72"/>
                <a:gd name="T15" fmla="*/ 26 h 28"/>
                <a:gd name="T16" fmla="*/ 71 w 72"/>
                <a:gd name="T17" fmla="*/ 6 h 28"/>
                <a:gd name="T18" fmla="*/ 70 w 72"/>
                <a:gd name="T19" fmla="*/ 4 h 28"/>
                <a:gd name="T20" fmla="*/ 67 w 72"/>
                <a:gd name="T21" fmla="*/ 0 h 28"/>
                <a:gd name="T22" fmla="*/ 5 w 72"/>
                <a:gd name="T23" fmla="*/ 3 h 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2" h="28">
                  <a:moveTo>
                    <a:pt x="5" y="3"/>
                  </a:moveTo>
                  <a:lnTo>
                    <a:pt x="3" y="1"/>
                  </a:lnTo>
                  <a:lnTo>
                    <a:pt x="3" y="6"/>
                  </a:lnTo>
                  <a:lnTo>
                    <a:pt x="0" y="21"/>
                  </a:lnTo>
                  <a:lnTo>
                    <a:pt x="4" y="26"/>
                  </a:lnTo>
                  <a:lnTo>
                    <a:pt x="6" y="26"/>
                  </a:lnTo>
                  <a:lnTo>
                    <a:pt x="67" y="27"/>
                  </a:lnTo>
                  <a:lnTo>
                    <a:pt x="70" y="26"/>
                  </a:lnTo>
                  <a:lnTo>
                    <a:pt x="71" y="6"/>
                  </a:lnTo>
                  <a:lnTo>
                    <a:pt x="70" y="4"/>
                  </a:lnTo>
                  <a:lnTo>
                    <a:pt x="67" y="0"/>
                  </a:lnTo>
                  <a:lnTo>
                    <a:pt x="5" y="3"/>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49" name="Freeform 257"/>
            <p:cNvSpPr>
              <a:spLocks/>
            </p:cNvSpPr>
            <p:nvPr/>
          </p:nvSpPr>
          <p:spPr bwMode="auto">
            <a:xfrm>
              <a:off x="1880" y="2235"/>
              <a:ext cx="302" cy="177"/>
            </a:xfrm>
            <a:custGeom>
              <a:avLst/>
              <a:gdLst>
                <a:gd name="T0" fmla="*/ 1 w 302"/>
                <a:gd name="T1" fmla="*/ 85 h 177"/>
                <a:gd name="T2" fmla="*/ 2 w 302"/>
                <a:gd name="T3" fmla="*/ 106 h 177"/>
                <a:gd name="T4" fmla="*/ 2 w 302"/>
                <a:gd name="T5" fmla="*/ 123 h 177"/>
                <a:gd name="T6" fmla="*/ 6 w 302"/>
                <a:gd name="T7" fmla="*/ 138 h 177"/>
                <a:gd name="T8" fmla="*/ 10 w 302"/>
                <a:gd name="T9" fmla="*/ 142 h 177"/>
                <a:gd name="T10" fmla="*/ 10 w 302"/>
                <a:gd name="T11" fmla="*/ 152 h 177"/>
                <a:gd name="T12" fmla="*/ 14 w 302"/>
                <a:gd name="T13" fmla="*/ 162 h 177"/>
                <a:gd name="T14" fmla="*/ 21 w 302"/>
                <a:gd name="T15" fmla="*/ 165 h 177"/>
                <a:gd name="T16" fmla="*/ 26 w 302"/>
                <a:gd name="T17" fmla="*/ 160 h 177"/>
                <a:gd name="T18" fmla="*/ 31 w 302"/>
                <a:gd name="T19" fmla="*/ 167 h 177"/>
                <a:gd name="T20" fmla="*/ 40 w 302"/>
                <a:gd name="T21" fmla="*/ 172 h 177"/>
                <a:gd name="T22" fmla="*/ 55 w 302"/>
                <a:gd name="T23" fmla="*/ 172 h 177"/>
                <a:gd name="T24" fmla="*/ 69 w 302"/>
                <a:gd name="T25" fmla="*/ 175 h 177"/>
                <a:gd name="T26" fmla="*/ 87 w 302"/>
                <a:gd name="T27" fmla="*/ 172 h 177"/>
                <a:gd name="T28" fmla="*/ 102 w 302"/>
                <a:gd name="T29" fmla="*/ 172 h 177"/>
                <a:gd name="T30" fmla="*/ 107 w 302"/>
                <a:gd name="T31" fmla="*/ 170 h 177"/>
                <a:gd name="T32" fmla="*/ 114 w 302"/>
                <a:gd name="T33" fmla="*/ 169 h 177"/>
                <a:gd name="T34" fmla="*/ 116 w 302"/>
                <a:gd name="T35" fmla="*/ 165 h 177"/>
                <a:gd name="T36" fmla="*/ 192 w 302"/>
                <a:gd name="T37" fmla="*/ 165 h 177"/>
                <a:gd name="T38" fmla="*/ 196 w 302"/>
                <a:gd name="T39" fmla="*/ 165 h 177"/>
                <a:gd name="T40" fmla="*/ 206 w 302"/>
                <a:gd name="T41" fmla="*/ 169 h 177"/>
                <a:gd name="T42" fmla="*/ 217 w 302"/>
                <a:gd name="T43" fmla="*/ 172 h 177"/>
                <a:gd name="T44" fmla="*/ 237 w 302"/>
                <a:gd name="T45" fmla="*/ 176 h 177"/>
                <a:gd name="T46" fmla="*/ 256 w 302"/>
                <a:gd name="T47" fmla="*/ 173 h 177"/>
                <a:gd name="T48" fmla="*/ 267 w 302"/>
                <a:gd name="T49" fmla="*/ 170 h 177"/>
                <a:gd name="T50" fmla="*/ 276 w 302"/>
                <a:gd name="T51" fmla="*/ 167 h 177"/>
                <a:gd name="T52" fmla="*/ 282 w 302"/>
                <a:gd name="T53" fmla="*/ 167 h 177"/>
                <a:gd name="T54" fmla="*/ 289 w 302"/>
                <a:gd name="T55" fmla="*/ 166 h 177"/>
                <a:gd name="T56" fmla="*/ 296 w 302"/>
                <a:gd name="T57" fmla="*/ 165 h 177"/>
                <a:gd name="T58" fmla="*/ 299 w 302"/>
                <a:gd name="T59" fmla="*/ 156 h 177"/>
                <a:gd name="T60" fmla="*/ 301 w 302"/>
                <a:gd name="T61" fmla="*/ 33 h 177"/>
                <a:gd name="T62" fmla="*/ 299 w 302"/>
                <a:gd name="T63" fmla="*/ 20 h 177"/>
                <a:gd name="T64" fmla="*/ 292 w 302"/>
                <a:gd name="T65" fmla="*/ 17 h 177"/>
                <a:gd name="T66" fmla="*/ 282 w 302"/>
                <a:gd name="T67" fmla="*/ 16 h 177"/>
                <a:gd name="T68" fmla="*/ 279 w 302"/>
                <a:gd name="T69" fmla="*/ 14 h 177"/>
                <a:gd name="T70" fmla="*/ 274 w 302"/>
                <a:gd name="T71" fmla="*/ 14 h 177"/>
                <a:gd name="T72" fmla="*/ 269 w 302"/>
                <a:gd name="T73" fmla="*/ 9 h 177"/>
                <a:gd name="T74" fmla="*/ 252 w 302"/>
                <a:gd name="T75" fmla="*/ 10 h 177"/>
                <a:gd name="T76" fmla="*/ 236 w 302"/>
                <a:gd name="T77" fmla="*/ 10 h 177"/>
                <a:gd name="T78" fmla="*/ 219 w 302"/>
                <a:gd name="T79" fmla="*/ 9 h 177"/>
                <a:gd name="T80" fmla="*/ 207 w 302"/>
                <a:gd name="T81" fmla="*/ 10 h 177"/>
                <a:gd name="T82" fmla="*/ 196 w 302"/>
                <a:gd name="T83" fmla="*/ 13 h 177"/>
                <a:gd name="T84" fmla="*/ 190 w 302"/>
                <a:gd name="T85" fmla="*/ 13 h 177"/>
                <a:gd name="T86" fmla="*/ 115 w 302"/>
                <a:gd name="T87" fmla="*/ 10 h 177"/>
                <a:gd name="T88" fmla="*/ 112 w 302"/>
                <a:gd name="T89" fmla="*/ 11 h 177"/>
                <a:gd name="T90" fmla="*/ 112 w 302"/>
                <a:gd name="T91" fmla="*/ 9 h 177"/>
                <a:gd name="T92" fmla="*/ 106 w 302"/>
                <a:gd name="T93" fmla="*/ 7 h 177"/>
                <a:gd name="T94" fmla="*/ 104 w 302"/>
                <a:gd name="T95" fmla="*/ 3 h 177"/>
                <a:gd name="T96" fmla="*/ 87 w 302"/>
                <a:gd name="T97" fmla="*/ 4 h 177"/>
                <a:gd name="T98" fmla="*/ 69 w 302"/>
                <a:gd name="T99" fmla="*/ 0 h 177"/>
                <a:gd name="T100" fmla="*/ 55 w 302"/>
                <a:gd name="T101" fmla="*/ 3 h 177"/>
                <a:gd name="T102" fmla="*/ 39 w 302"/>
                <a:gd name="T103" fmla="*/ 3 h 177"/>
                <a:gd name="T104" fmla="*/ 31 w 302"/>
                <a:gd name="T105" fmla="*/ 6 h 177"/>
                <a:gd name="T106" fmla="*/ 26 w 302"/>
                <a:gd name="T107" fmla="*/ 7 h 177"/>
                <a:gd name="T108" fmla="*/ 24 w 302"/>
                <a:gd name="T109" fmla="*/ 9 h 177"/>
                <a:gd name="T110" fmla="*/ 15 w 302"/>
                <a:gd name="T111" fmla="*/ 10 h 177"/>
                <a:gd name="T112" fmla="*/ 11 w 302"/>
                <a:gd name="T113" fmla="*/ 20 h 177"/>
                <a:gd name="T114" fmla="*/ 11 w 302"/>
                <a:gd name="T115" fmla="*/ 34 h 177"/>
                <a:gd name="T116" fmla="*/ 7 w 302"/>
                <a:gd name="T117" fmla="*/ 40 h 177"/>
                <a:gd name="T118" fmla="*/ 4 w 302"/>
                <a:gd name="T119" fmla="*/ 50 h 177"/>
                <a:gd name="T120" fmla="*/ 0 w 302"/>
                <a:gd name="T121" fmla="*/ 65 h 177"/>
                <a:gd name="T122" fmla="*/ 1 w 302"/>
                <a:gd name="T123" fmla="*/ 85 h 17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2" h="177">
                  <a:moveTo>
                    <a:pt x="1" y="85"/>
                  </a:moveTo>
                  <a:lnTo>
                    <a:pt x="2" y="106"/>
                  </a:lnTo>
                  <a:lnTo>
                    <a:pt x="2" y="123"/>
                  </a:lnTo>
                  <a:lnTo>
                    <a:pt x="6" y="138"/>
                  </a:lnTo>
                  <a:lnTo>
                    <a:pt x="10" y="142"/>
                  </a:lnTo>
                  <a:lnTo>
                    <a:pt x="10" y="152"/>
                  </a:lnTo>
                  <a:lnTo>
                    <a:pt x="14" y="162"/>
                  </a:lnTo>
                  <a:lnTo>
                    <a:pt x="21" y="165"/>
                  </a:lnTo>
                  <a:lnTo>
                    <a:pt x="26" y="160"/>
                  </a:lnTo>
                  <a:lnTo>
                    <a:pt x="31" y="167"/>
                  </a:lnTo>
                  <a:lnTo>
                    <a:pt x="40" y="172"/>
                  </a:lnTo>
                  <a:lnTo>
                    <a:pt x="55" y="172"/>
                  </a:lnTo>
                  <a:lnTo>
                    <a:pt x="69" y="175"/>
                  </a:lnTo>
                  <a:lnTo>
                    <a:pt x="87" y="172"/>
                  </a:lnTo>
                  <a:lnTo>
                    <a:pt x="102" y="172"/>
                  </a:lnTo>
                  <a:lnTo>
                    <a:pt x="107" y="170"/>
                  </a:lnTo>
                  <a:lnTo>
                    <a:pt x="114" y="169"/>
                  </a:lnTo>
                  <a:lnTo>
                    <a:pt x="116" y="165"/>
                  </a:lnTo>
                  <a:lnTo>
                    <a:pt x="192" y="165"/>
                  </a:lnTo>
                  <a:lnTo>
                    <a:pt x="196" y="165"/>
                  </a:lnTo>
                  <a:lnTo>
                    <a:pt x="206" y="169"/>
                  </a:lnTo>
                  <a:lnTo>
                    <a:pt x="217" y="172"/>
                  </a:lnTo>
                  <a:lnTo>
                    <a:pt x="237" y="176"/>
                  </a:lnTo>
                  <a:lnTo>
                    <a:pt x="256" y="173"/>
                  </a:lnTo>
                  <a:lnTo>
                    <a:pt x="267" y="170"/>
                  </a:lnTo>
                  <a:lnTo>
                    <a:pt x="276" y="167"/>
                  </a:lnTo>
                  <a:lnTo>
                    <a:pt x="282" y="167"/>
                  </a:lnTo>
                  <a:lnTo>
                    <a:pt x="289" y="166"/>
                  </a:lnTo>
                  <a:lnTo>
                    <a:pt x="296" y="165"/>
                  </a:lnTo>
                  <a:lnTo>
                    <a:pt x="299" y="156"/>
                  </a:lnTo>
                  <a:lnTo>
                    <a:pt x="301" y="33"/>
                  </a:lnTo>
                  <a:lnTo>
                    <a:pt x="299" y="20"/>
                  </a:lnTo>
                  <a:lnTo>
                    <a:pt x="292" y="17"/>
                  </a:lnTo>
                  <a:lnTo>
                    <a:pt x="282" y="16"/>
                  </a:lnTo>
                  <a:lnTo>
                    <a:pt x="279" y="14"/>
                  </a:lnTo>
                  <a:lnTo>
                    <a:pt x="274" y="14"/>
                  </a:lnTo>
                  <a:lnTo>
                    <a:pt x="269" y="9"/>
                  </a:lnTo>
                  <a:lnTo>
                    <a:pt x="252" y="10"/>
                  </a:lnTo>
                  <a:lnTo>
                    <a:pt x="236" y="10"/>
                  </a:lnTo>
                  <a:lnTo>
                    <a:pt x="219" y="9"/>
                  </a:lnTo>
                  <a:lnTo>
                    <a:pt x="207" y="10"/>
                  </a:lnTo>
                  <a:lnTo>
                    <a:pt x="196" y="13"/>
                  </a:lnTo>
                  <a:lnTo>
                    <a:pt x="190" y="13"/>
                  </a:lnTo>
                  <a:lnTo>
                    <a:pt x="115" y="10"/>
                  </a:lnTo>
                  <a:lnTo>
                    <a:pt x="112" y="11"/>
                  </a:lnTo>
                  <a:lnTo>
                    <a:pt x="112" y="9"/>
                  </a:lnTo>
                  <a:lnTo>
                    <a:pt x="106" y="7"/>
                  </a:lnTo>
                  <a:lnTo>
                    <a:pt x="104" y="3"/>
                  </a:lnTo>
                  <a:lnTo>
                    <a:pt x="87" y="4"/>
                  </a:lnTo>
                  <a:lnTo>
                    <a:pt x="69" y="0"/>
                  </a:lnTo>
                  <a:lnTo>
                    <a:pt x="55" y="3"/>
                  </a:lnTo>
                  <a:lnTo>
                    <a:pt x="39" y="3"/>
                  </a:lnTo>
                  <a:lnTo>
                    <a:pt x="31" y="6"/>
                  </a:lnTo>
                  <a:lnTo>
                    <a:pt x="26" y="7"/>
                  </a:lnTo>
                  <a:lnTo>
                    <a:pt x="24" y="9"/>
                  </a:lnTo>
                  <a:lnTo>
                    <a:pt x="15" y="10"/>
                  </a:lnTo>
                  <a:lnTo>
                    <a:pt x="11" y="20"/>
                  </a:lnTo>
                  <a:lnTo>
                    <a:pt x="11" y="34"/>
                  </a:lnTo>
                  <a:lnTo>
                    <a:pt x="7" y="40"/>
                  </a:lnTo>
                  <a:lnTo>
                    <a:pt x="4" y="50"/>
                  </a:lnTo>
                  <a:lnTo>
                    <a:pt x="0" y="65"/>
                  </a:lnTo>
                  <a:lnTo>
                    <a:pt x="1" y="85"/>
                  </a:lnTo>
                </a:path>
              </a:pathLst>
            </a:custGeom>
            <a:solidFill>
              <a:srgbClr val="FDEB62"/>
            </a:solidFill>
            <a:ln w="12700" cap="rnd">
              <a:noFill/>
              <a:round/>
              <a:headEnd/>
              <a:tailEnd/>
            </a:ln>
            <a:effectLst/>
          </p:spPr>
          <p:txBody>
            <a:bodyPr/>
            <a:lstStyle/>
            <a:p>
              <a:endParaRPr lang="en-US"/>
            </a:p>
          </p:txBody>
        </p:sp>
        <p:sp>
          <p:nvSpPr>
            <p:cNvPr id="78950" name="Freeform 258"/>
            <p:cNvSpPr>
              <a:spLocks/>
            </p:cNvSpPr>
            <p:nvPr/>
          </p:nvSpPr>
          <p:spPr bwMode="auto">
            <a:xfrm>
              <a:off x="2171" y="2258"/>
              <a:ext cx="22" cy="138"/>
            </a:xfrm>
            <a:custGeom>
              <a:avLst/>
              <a:gdLst>
                <a:gd name="T0" fmla="*/ 12 w 22"/>
                <a:gd name="T1" fmla="*/ 0 h 138"/>
                <a:gd name="T2" fmla="*/ 7 w 22"/>
                <a:gd name="T3" fmla="*/ 0 h 138"/>
                <a:gd name="T4" fmla="*/ 4 w 22"/>
                <a:gd name="T5" fmla="*/ 3 h 138"/>
                <a:gd name="T6" fmla="*/ 0 w 22"/>
                <a:gd name="T7" fmla="*/ 133 h 138"/>
                <a:gd name="T8" fmla="*/ 7 w 22"/>
                <a:gd name="T9" fmla="*/ 134 h 138"/>
                <a:gd name="T10" fmla="*/ 12 w 22"/>
                <a:gd name="T11" fmla="*/ 137 h 138"/>
                <a:gd name="T12" fmla="*/ 21 w 22"/>
                <a:gd name="T13" fmla="*/ 133 h 138"/>
                <a:gd name="T14" fmla="*/ 18 w 22"/>
                <a:gd name="T15" fmla="*/ 134 h 138"/>
                <a:gd name="T16" fmla="*/ 17 w 22"/>
                <a:gd name="T17" fmla="*/ 3 h 138"/>
                <a:gd name="T18" fmla="*/ 17 w 22"/>
                <a:gd name="T19" fmla="*/ 0 h 138"/>
                <a:gd name="T20" fmla="*/ 12 w 22"/>
                <a:gd name="T21" fmla="*/ 0 h 1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138">
                  <a:moveTo>
                    <a:pt x="12" y="0"/>
                  </a:moveTo>
                  <a:lnTo>
                    <a:pt x="7" y="0"/>
                  </a:lnTo>
                  <a:lnTo>
                    <a:pt x="4" y="3"/>
                  </a:lnTo>
                  <a:lnTo>
                    <a:pt x="0" y="133"/>
                  </a:lnTo>
                  <a:lnTo>
                    <a:pt x="7" y="134"/>
                  </a:lnTo>
                  <a:lnTo>
                    <a:pt x="12" y="137"/>
                  </a:lnTo>
                  <a:lnTo>
                    <a:pt x="21" y="133"/>
                  </a:lnTo>
                  <a:lnTo>
                    <a:pt x="18" y="134"/>
                  </a:lnTo>
                  <a:lnTo>
                    <a:pt x="17" y="3"/>
                  </a:lnTo>
                  <a:lnTo>
                    <a:pt x="17" y="0"/>
                  </a:lnTo>
                  <a:lnTo>
                    <a:pt x="12" y="0"/>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8951" name="Freeform 259"/>
            <p:cNvSpPr>
              <a:spLocks/>
            </p:cNvSpPr>
            <p:nvPr/>
          </p:nvSpPr>
          <p:spPr bwMode="auto">
            <a:xfrm>
              <a:off x="1899" y="2378"/>
              <a:ext cx="77" cy="29"/>
            </a:xfrm>
            <a:custGeom>
              <a:avLst/>
              <a:gdLst>
                <a:gd name="T0" fmla="*/ 0 w 77"/>
                <a:gd name="T1" fmla="*/ 28 h 29"/>
                <a:gd name="T2" fmla="*/ 76 w 77"/>
                <a:gd name="T3" fmla="*/ 0 h 29"/>
                <a:gd name="T4" fmla="*/ 0 w 77"/>
                <a:gd name="T5" fmla="*/ 28 h 29"/>
                <a:gd name="T6" fmla="*/ 0 60000 65536"/>
                <a:gd name="T7" fmla="*/ 0 60000 65536"/>
                <a:gd name="T8" fmla="*/ 0 60000 65536"/>
              </a:gdLst>
              <a:ahLst/>
              <a:cxnLst>
                <a:cxn ang="T6">
                  <a:pos x="T0" y="T1"/>
                </a:cxn>
                <a:cxn ang="T7">
                  <a:pos x="T2" y="T3"/>
                </a:cxn>
                <a:cxn ang="T8">
                  <a:pos x="T4" y="T5"/>
                </a:cxn>
              </a:cxnLst>
              <a:rect l="0" t="0" r="r" b="b"/>
              <a:pathLst>
                <a:path w="77" h="29">
                  <a:moveTo>
                    <a:pt x="0" y="28"/>
                  </a:moveTo>
                  <a:lnTo>
                    <a:pt x="76" y="0"/>
                  </a:lnTo>
                  <a:lnTo>
                    <a:pt x="0" y="28"/>
                  </a:lnTo>
                </a:path>
              </a:pathLst>
            </a:custGeom>
            <a:solidFill>
              <a:srgbClr val="FFBFBF"/>
            </a:solidFill>
            <a:ln w="12700" cap="rnd">
              <a:noFill/>
              <a:round/>
              <a:headEnd/>
              <a:tailEnd/>
            </a:ln>
            <a:effectLst/>
          </p:spPr>
          <p:txBody>
            <a:bodyPr/>
            <a:lstStyle/>
            <a:p>
              <a:endParaRPr lang="en-US"/>
            </a:p>
          </p:txBody>
        </p:sp>
        <p:sp>
          <p:nvSpPr>
            <p:cNvPr id="78952" name="Freeform 260"/>
            <p:cNvSpPr>
              <a:spLocks/>
            </p:cNvSpPr>
            <p:nvPr/>
          </p:nvSpPr>
          <p:spPr bwMode="auto">
            <a:xfrm>
              <a:off x="1902" y="2243"/>
              <a:ext cx="75" cy="28"/>
            </a:xfrm>
            <a:custGeom>
              <a:avLst/>
              <a:gdLst>
                <a:gd name="T0" fmla="*/ 0 w 75"/>
                <a:gd name="T1" fmla="*/ 27 h 28"/>
                <a:gd name="T2" fmla="*/ 74 w 75"/>
                <a:gd name="T3" fmla="*/ 0 h 28"/>
                <a:gd name="T4" fmla="*/ 0 w 75"/>
                <a:gd name="T5" fmla="*/ 27 h 28"/>
                <a:gd name="T6" fmla="*/ 0 60000 65536"/>
                <a:gd name="T7" fmla="*/ 0 60000 65536"/>
                <a:gd name="T8" fmla="*/ 0 60000 65536"/>
              </a:gdLst>
              <a:ahLst/>
              <a:cxnLst>
                <a:cxn ang="T6">
                  <a:pos x="T0" y="T1"/>
                </a:cxn>
                <a:cxn ang="T7">
                  <a:pos x="T2" y="T3"/>
                </a:cxn>
                <a:cxn ang="T8">
                  <a:pos x="T4" y="T5"/>
                </a:cxn>
              </a:cxnLst>
              <a:rect l="0" t="0" r="r" b="b"/>
              <a:pathLst>
                <a:path w="75" h="28">
                  <a:moveTo>
                    <a:pt x="0" y="27"/>
                  </a:moveTo>
                  <a:lnTo>
                    <a:pt x="74" y="0"/>
                  </a:lnTo>
                  <a:lnTo>
                    <a:pt x="0" y="27"/>
                  </a:lnTo>
                </a:path>
              </a:pathLst>
            </a:custGeom>
            <a:solidFill>
              <a:srgbClr val="FFBFBF"/>
            </a:solidFill>
            <a:ln w="12700" cap="rnd">
              <a:noFill/>
              <a:round/>
              <a:headEnd/>
              <a:tailEnd/>
            </a:ln>
            <a:effectLst/>
          </p:spPr>
          <p:txBody>
            <a:bodyPr/>
            <a:lstStyle/>
            <a:p>
              <a:endParaRPr lang="en-US"/>
            </a:p>
          </p:txBody>
        </p:sp>
        <p:sp>
          <p:nvSpPr>
            <p:cNvPr id="78953" name="Freeform 261"/>
            <p:cNvSpPr>
              <a:spLocks/>
            </p:cNvSpPr>
            <p:nvPr/>
          </p:nvSpPr>
          <p:spPr bwMode="auto">
            <a:xfrm>
              <a:off x="1902" y="2245"/>
              <a:ext cx="75" cy="25"/>
            </a:xfrm>
            <a:custGeom>
              <a:avLst/>
              <a:gdLst>
                <a:gd name="T0" fmla="*/ 0 w 75"/>
                <a:gd name="T1" fmla="*/ 24 h 25"/>
                <a:gd name="T2" fmla="*/ 0 w 75"/>
                <a:gd name="T3" fmla="*/ 0 h 25"/>
                <a:gd name="T4" fmla="*/ 73 w 75"/>
                <a:gd name="T5" fmla="*/ 0 h 25"/>
                <a:gd name="T6" fmla="*/ 74 w 75"/>
                <a:gd name="T7" fmla="*/ 21 h 25"/>
                <a:gd name="T8" fmla="*/ 0 w 75"/>
                <a:gd name="T9" fmla="*/ 24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25">
                  <a:moveTo>
                    <a:pt x="0" y="24"/>
                  </a:moveTo>
                  <a:lnTo>
                    <a:pt x="0" y="0"/>
                  </a:lnTo>
                  <a:lnTo>
                    <a:pt x="73" y="0"/>
                  </a:lnTo>
                  <a:lnTo>
                    <a:pt x="74" y="21"/>
                  </a:lnTo>
                  <a:lnTo>
                    <a:pt x="0" y="24"/>
                  </a:lnTo>
                </a:path>
              </a:pathLst>
            </a:custGeom>
            <a:solidFill>
              <a:srgbClr val="FF4040"/>
            </a:solidFill>
            <a:ln w="12700" cap="rnd">
              <a:noFill/>
              <a:round/>
              <a:headEnd/>
              <a:tailEnd/>
            </a:ln>
            <a:effectLst/>
          </p:spPr>
          <p:txBody>
            <a:bodyPr/>
            <a:lstStyle/>
            <a:p>
              <a:endParaRPr lang="en-US"/>
            </a:p>
          </p:txBody>
        </p:sp>
        <p:sp>
          <p:nvSpPr>
            <p:cNvPr id="78954" name="Freeform 262"/>
            <p:cNvSpPr>
              <a:spLocks/>
            </p:cNvSpPr>
            <p:nvPr/>
          </p:nvSpPr>
          <p:spPr bwMode="auto">
            <a:xfrm>
              <a:off x="1885" y="2350"/>
              <a:ext cx="121" cy="41"/>
            </a:xfrm>
            <a:custGeom>
              <a:avLst/>
              <a:gdLst>
                <a:gd name="T0" fmla="*/ 6 w 121"/>
                <a:gd name="T1" fmla="*/ 29 h 41"/>
                <a:gd name="T2" fmla="*/ 3 w 121"/>
                <a:gd name="T3" fmla="*/ 31 h 41"/>
                <a:gd name="T4" fmla="*/ 3 w 121"/>
                <a:gd name="T5" fmla="*/ 36 h 41"/>
                <a:gd name="T6" fmla="*/ 5 w 121"/>
                <a:gd name="T7" fmla="*/ 37 h 41"/>
                <a:gd name="T8" fmla="*/ 8 w 121"/>
                <a:gd name="T9" fmla="*/ 39 h 41"/>
                <a:gd name="T10" fmla="*/ 111 w 121"/>
                <a:gd name="T11" fmla="*/ 40 h 41"/>
                <a:gd name="T12" fmla="*/ 119 w 121"/>
                <a:gd name="T13" fmla="*/ 37 h 41"/>
                <a:gd name="T14" fmla="*/ 120 w 121"/>
                <a:gd name="T15" fmla="*/ 30 h 41"/>
                <a:gd name="T16" fmla="*/ 119 w 121"/>
                <a:gd name="T17" fmla="*/ 13 h 41"/>
                <a:gd name="T18" fmla="*/ 119 w 121"/>
                <a:gd name="T19" fmla="*/ 6 h 41"/>
                <a:gd name="T20" fmla="*/ 114 w 121"/>
                <a:gd name="T21" fmla="*/ 0 h 41"/>
                <a:gd name="T22" fmla="*/ 13 w 121"/>
                <a:gd name="T23" fmla="*/ 0 h 41"/>
                <a:gd name="T24" fmla="*/ 6 w 121"/>
                <a:gd name="T25" fmla="*/ 6 h 41"/>
                <a:gd name="T26" fmla="*/ 0 w 121"/>
                <a:gd name="T27" fmla="*/ 11 h 41"/>
                <a:gd name="T28" fmla="*/ 6 w 121"/>
                <a:gd name="T29" fmla="*/ 29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1" h="41">
                  <a:moveTo>
                    <a:pt x="6" y="29"/>
                  </a:moveTo>
                  <a:lnTo>
                    <a:pt x="3" y="31"/>
                  </a:lnTo>
                  <a:lnTo>
                    <a:pt x="3" y="36"/>
                  </a:lnTo>
                  <a:lnTo>
                    <a:pt x="5" y="37"/>
                  </a:lnTo>
                  <a:lnTo>
                    <a:pt x="8" y="39"/>
                  </a:lnTo>
                  <a:lnTo>
                    <a:pt x="111" y="40"/>
                  </a:lnTo>
                  <a:lnTo>
                    <a:pt x="119" y="37"/>
                  </a:lnTo>
                  <a:lnTo>
                    <a:pt x="120" y="30"/>
                  </a:lnTo>
                  <a:lnTo>
                    <a:pt x="119" y="13"/>
                  </a:lnTo>
                  <a:lnTo>
                    <a:pt x="119" y="6"/>
                  </a:lnTo>
                  <a:lnTo>
                    <a:pt x="114" y="0"/>
                  </a:lnTo>
                  <a:lnTo>
                    <a:pt x="13" y="0"/>
                  </a:lnTo>
                  <a:lnTo>
                    <a:pt x="6" y="6"/>
                  </a:lnTo>
                  <a:lnTo>
                    <a:pt x="0" y="11"/>
                  </a:lnTo>
                  <a:lnTo>
                    <a:pt x="6" y="29"/>
                  </a:lnTo>
                </a:path>
              </a:pathLst>
            </a:custGeom>
            <a:solidFill>
              <a:srgbClr val="D2C351"/>
            </a:solidFill>
            <a:ln w="12700" cap="rnd">
              <a:noFill/>
              <a:round/>
              <a:headEnd/>
              <a:tailEnd/>
            </a:ln>
            <a:effectLst/>
          </p:spPr>
          <p:txBody>
            <a:bodyPr/>
            <a:lstStyle/>
            <a:p>
              <a:endParaRPr lang="en-US"/>
            </a:p>
          </p:txBody>
        </p:sp>
        <p:sp>
          <p:nvSpPr>
            <p:cNvPr id="78955" name="Freeform 263"/>
            <p:cNvSpPr>
              <a:spLocks/>
            </p:cNvSpPr>
            <p:nvPr/>
          </p:nvSpPr>
          <p:spPr bwMode="auto">
            <a:xfrm>
              <a:off x="2072" y="2257"/>
              <a:ext cx="41" cy="135"/>
            </a:xfrm>
            <a:custGeom>
              <a:avLst/>
              <a:gdLst>
                <a:gd name="T0" fmla="*/ 13 w 41"/>
                <a:gd name="T1" fmla="*/ 133 h 135"/>
                <a:gd name="T2" fmla="*/ 8 w 41"/>
                <a:gd name="T3" fmla="*/ 134 h 135"/>
                <a:gd name="T4" fmla="*/ 5 w 41"/>
                <a:gd name="T5" fmla="*/ 130 h 135"/>
                <a:gd name="T6" fmla="*/ 0 w 41"/>
                <a:gd name="T7" fmla="*/ 131 h 135"/>
                <a:gd name="T8" fmla="*/ 0 w 41"/>
                <a:gd name="T9" fmla="*/ 127 h 135"/>
                <a:gd name="T10" fmla="*/ 4 w 41"/>
                <a:gd name="T11" fmla="*/ 7 h 135"/>
                <a:gd name="T12" fmla="*/ 6 w 41"/>
                <a:gd name="T13" fmla="*/ 1 h 135"/>
                <a:gd name="T14" fmla="*/ 14 w 41"/>
                <a:gd name="T15" fmla="*/ 0 h 135"/>
                <a:gd name="T16" fmla="*/ 30 w 41"/>
                <a:gd name="T17" fmla="*/ 0 h 135"/>
                <a:gd name="T18" fmla="*/ 37 w 41"/>
                <a:gd name="T19" fmla="*/ 3 h 135"/>
                <a:gd name="T20" fmla="*/ 40 w 41"/>
                <a:gd name="T21" fmla="*/ 10 h 135"/>
                <a:gd name="T22" fmla="*/ 37 w 41"/>
                <a:gd name="T23" fmla="*/ 123 h 135"/>
                <a:gd name="T24" fmla="*/ 34 w 41"/>
                <a:gd name="T25" fmla="*/ 131 h 135"/>
                <a:gd name="T26" fmla="*/ 28 w 41"/>
                <a:gd name="T27" fmla="*/ 134 h 135"/>
                <a:gd name="T28" fmla="*/ 13 w 41"/>
                <a:gd name="T29" fmla="*/ 133 h 1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1" h="135">
                  <a:moveTo>
                    <a:pt x="13" y="133"/>
                  </a:moveTo>
                  <a:lnTo>
                    <a:pt x="8" y="134"/>
                  </a:lnTo>
                  <a:lnTo>
                    <a:pt x="5" y="130"/>
                  </a:lnTo>
                  <a:lnTo>
                    <a:pt x="0" y="131"/>
                  </a:lnTo>
                  <a:lnTo>
                    <a:pt x="0" y="127"/>
                  </a:lnTo>
                  <a:lnTo>
                    <a:pt x="4" y="7"/>
                  </a:lnTo>
                  <a:lnTo>
                    <a:pt x="6" y="1"/>
                  </a:lnTo>
                  <a:lnTo>
                    <a:pt x="14" y="0"/>
                  </a:lnTo>
                  <a:lnTo>
                    <a:pt x="30" y="0"/>
                  </a:lnTo>
                  <a:lnTo>
                    <a:pt x="37" y="3"/>
                  </a:lnTo>
                  <a:lnTo>
                    <a:pt x="40" y="10"/>
                  </a:lnTo>
                  <a:lnTo>
                    <a:pt x="37" y="123"/>
                  </a:lnTo>
                  <a:lnTo>
                    <a:pt x="34" y="131"/>
                  </a:lnTo>
                  <a:lnTo>
                    <a:pt x="28" y="134"/>
                  </a:lnTo>
                  <a:lnTo>
                    <a:pt x="13" y="133"/>
                  </a:lnTo>
                </a:path>
              </a:pathLst>
            </a:custGeom>
            <a:solidFill>
              <a:schemeClr val="accent1"/>
            </a:solidFill>
            <a:ln w="12700" cap="rnd" cmpd="sng">
              <a:solidFill>
                <a:srgbClr val="9F943D"/>
              </a:solidFill>
              <a:prstDash val="solid"/>
              <a:round/>
              <a:headEnd type="none" w="med" len="med"/>
              <a:tailEnd type="none" w="med" len="med"/>
            </a:ln>
            <a:effectLst/>
          </p:spPr>
          <p:txBody>
            <a:bodyPr/>
            <a:lstStyle/>
            <a:p>
              <a:endParaRPr lang="en-US"/>
            </a:p>
          </p:txBody>
        </p:sp>
        <p:sp>
          <p:nvSpPr>
            <p:cNvPr id="78956" name="Freeform 264"/>
            <p:cNvSpPr>
              <a:spLocks/>
            </p:cNvSpPr>
            <p:nvPr/>
          </p:nvSpPr>
          <p:spPr bwMode="auto">
            <a:xfrm>
              <a:off x="1887" y="2255"/>
              <a:ext cx="118" cy="37"/>
            </a:xfrm>
            <a:custGeom>
              <a:avLst/>
              <a:gdLst>
                <a:gd name="T0" fmla="*/ 4 w 118"/>
                <a:gd name="T1" fmla="*/ 23 h 37"/>
                <a:gd name="T2" fmla="*/ 3 w 118"/>
                <a:gd name="T3" fmla="*/ 29 h 37"/>
                <a:gd name="T4" fmla="*/ 3 w 118"/>
                <a:gd name="T5" fmla="*/ 32 h 37"/>
                <a:gd name="T6" fmla="*/ 3 w 118"/>
                <a:gd name="T7" fmla="*/ 33 h 37"/>
                <a:gd name="T8" fmla="*/ 9 w 118"/>
                <a:gd name="T9" fmla="*/ 35 h 37"/>
                <a:gd name="T10" fmla="*/ 111 w 118"/>
                <a:gd name="T11" fmla="*/ 36 h 37"/>
                <a:gd name="T12" fmla="*/ 116 w 118"/>
                <a:gd name="T13" fmla="*/ 32 h 37"/>
                <a:gd name="T14" fmla="*/ 116 w 118"/>
                <a:gd name="T15" fmla="*/ 24 h 37"/>
                <a:gd name="T16" fmla="*/ 117 w 118"/>
                <a:gd name="T17" fmla="*/ 12 h 37"/>
                <a:gd name="T18" fmla="*/ 114 w 118"/>
                <a:gd name="T19" fmla="*/ 9 h 37"/>
                <a:gd name="T20" fmla="*/ 107 w 118"/>
                <a:gd name="T21" fmla="*/ 1 h 37"/>
                <a:gd name="T22" fmla="*/ 11 w 118"/>
                <a:gd name="T23" fmla="*/ 0 h 37"/>
                <a:gd name="T24" fmla="*/ 4 w 118"/>
                <a:gd name="T25" fmla="*/ 4 h 37"/>
                <a:gd name="T26" fmla="*/ 0 w 118"/>
                <a:gd name="T27" fmla="*/ 12 h 37"/>
                <a:gd name="T28" fmla="*/ 4 w 118"/>
                <a:gd name="T29" fmla="*/ 23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8" h="37">
                  <a:moveTo>
                    <a:pt x="4" y="23"/>
                  </a:moveTo>
                  <a:lnTo>
                    <a:pt x="3" y="29"/>
                  </a:lnTo>
                  <a:lnTo>
                    <a:pt x="3" y="32"/>
                  </a:lnTo>
                  <a:lnTo>
                    <a:pt x="3" y="33"/>
                  </a:lnTo>
                  <a:lnTo>
                    <a:pt x="9" y="35"/>
                  </a:lnTo>
                  <a:lnTo>
                    <a:pt x="111" y="36"/>
                  </a:lnTo>
                  <a:lnTo>
                    <a:pt x="116" y="32"/>
                  </a:lnTo>
                  <a:lnTo>
                    <a:pt x="116" y="24"/>
                  </a:lnTo>
                  <a:lnTo>
                    <a:pt x="117" y="12"/>
                  </a:lnTo>
                  <a:lnTo>
                    <a:pt x="114" y="9"/>
                  </a:lnTo>
                  <a:lnTo>
                    <a:pt x="107" y="1"/>
                  </a:lnTo>
                  <a:lnTo>
                    <a:pt x="11" y="0"/>
                  </a:lnTo>
                  <a:lnTo>
                    <a:pt x="4" y="4"/>
                  </a:lnTo>
                  <a:lnTo>
                    <a:pt x="0" y="12"/>
                  </a:lnTo>
                  <a:lnTo>
                    <a:pt x="4" y="23"/>
                  </a:lnTo>
                </a:path>
              </a:pathLst>
            </a:custGeom>
            <a:solidFill>
              <a:srgbClr val="D2C351"/>
            </a:solidFill>
            <a:ln w="12700" cap="rnd">
              <a:noFill/>
              <a:round/>
              <a:headEnd/>
              <a:tailEnd/>
            </a:ln>
            <a:effectLst/>
          </p:spPr>
          <p:txBody>
            <a:bodyPr/>
            <a:lstStyle/>
            <a:p>
              <a:endParaRPr lang="en-US"/>
            </a:p>
          </p:txBody>
        </p:sp>
        <p:sp>
          <p:nvSpPr>
            <p:cNvPr id="78957" name="Freeform 265"/>
            <p:cNvSpPr>
              <a:spLocks/>
            </p:cNvSpPr>
            <p:nvPr/>
          </p:nvSpPr>
          <p:spPr bwMode="auto">
            <a:xfrm>
              <a:off x="1978" y="2257"/>
              <a:ext cx="38" cy="135"/>
            </a:xfrm>
            <a:custGeom>
              <a:avLst/>
              <a:gdLst>
                <a:gd name="T0" fmla="*/ 25 w 38"/>
                <a:gd name="T1" fmla="*/ 131 h 135"/>
                <a:gd name="T2" fmla="*/ 28 w 38"/>
                <a:gd name="T3" fmla="*/ 130 h 135"/>
                <a:gd name="T4" fmla="*/ 31 w 38"/>
                <a:gd name="T5" fmla="*/ 131 h 135"/>
                <a:gd name="T6" fmla="*/ 32 w 38"/>
                <a:gd name="T7" fmla="*/ 130 h 135"/>
                <a:gd name="T8" fmla="*/ 36 w 38"/>
                <a:gd name="T9" fmla="*/ 128 h 135"/>
                <a:gd name="T10" fmla="*/ 37 w 38"/>
                <a:gd name="T11" fmla="*/ 10 h 135"/>
                <a:gd name="T12" fmla="*/ 35 w 38"/>
                <a:gd name="T13" fmla="*/ 0 h 135"/>
                <a:gd name="T14" fmla="*/ 26 w 38"/>
                <a:gd name="T15" fmla="*/ 0 h 135"/>
                <a:gd name="T16" fmla="*/ 12 w 38"/>
                <a:gd name="T17" fmla="*/ 0 h 135"/>
                <a:gd name="T18" fmla="*/ 5 w 38"/>
                <a:gd name="T19" fmla="*/ 4 h 135"/>
                <a:gd name="T20" fmla="*/ 0 w 38"/>
                <a:gd name="T21" fmla="*/ 10 h 135"/>
                <a:gd name="T22" fmla="*/ 0 w 38"/>
                <a:gd name="T23" fmla="*/ 120 h 135"/>
                <a:gd name="T24" fmla="*/ 5 w 38"/>
                <a:gd name="T25" fmla="*/ 133 h 135"/>
                <a:gd name="T26" fmla="*/ 10 w 38"/>
                <a:gd name="T27" fmla="*/ 134 h 135"/>
                <a:gd name="T28" fmla="*/ 25 w 38"/>
                <a:gd name="T29" fmla="*/ 131 h 1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8" h="135">
                  <a:moveTo>
                    <a:pt x="25" y="131"/>
                  </a:moveTo>
                  <a:lnTo>
                    <a:pt x="28" y="130"/>
                  </a:lnTo>
                  <a:lnTo>
                    <a:pt x="31" y="131"/>
                  </a:lnTo>
                  <a:lnTo>
                    <a:pt x="32" y="130"/>
                  </a:lnTo>
                  <a:lnTo>
                    <a:pt x="36" y="128"/>
                  </a:lnTo>
                  <a:lnTo>
                    <a:pt x="37" y="10"/>
                  </a:lnTo>
                  <a:lnTo>
                    <a:pt x="35" y="0"/>
                  </a:lnTo>
                  <a:lnTo>
                    <a:pt x="26" y="0"/>
                  </a:lnTo>
                  <a:lnTo>
                    <a:pt x="12" y="0"/>
                  </a:lnTo>
                  <a:lnTo>
                    <a:pt x="5" y="4"/>
                  </a:lnTo>
                  <a:lnTo>
                    <a:pt x="0" y="10"/>
                  </a:lnTo>
                  <a:lnTo>
                    <a:pt x="0" y="120"/>
                  </a:lnTo>
                  <a:lnTo>
                    <a:pt x="5" y="133"/>
                  </a:lnTo>
                  <a:lnTo>
                    <a:pt x="10" y="134"/>
                  </a:lnTo>
                  <a:lnTo>
                    <a:pt x="25" y="131"/>
                  </a:lnTo>
                </a:path>
              </a:pathLst>
            </a:custGeom>
            <a:solidFill>
              <a:schemeClr val="accent1"/>
            </a:solidFill>
            <a:ln w="12700" cap="rnd" cmpd="sng">
              <a:solidFill>
                <a:srgbClr val="9F943D"/>
              </a:solidFill>
              <a:prstDash val="solid"/>
              <a:round/>
              <a:headEnd type="none" w="med" len="med"/>
              <a:tailEnd type="none" w="med" len="med"/>
            </a:ln>
            <a:effectLst/>
          </p:spPr>
          <p:txBody>
            <a:bodyPr/>
            <a:lstStyle/>
            <a:p>
              <a:endParaRPr lang="en-US"/>
            </a:p>
          </p:txBody>
        </p:sp>
        <p:sp>
          <p:nvSpPr>
            <p:cNvPr id="78958" name="Freeform 266"/>
            <p:cNvSpPr>
              <a:spLocks/>
            </p:cNvSpPr>
            <p:nvPr/>
          </p:nvSpPr>
          <p:spPr bwMode="auto">
            <a:xfrm>
              <a:off x="1896" y="2356"/>
              <a:ext cx="75" cy="24"/>
            </a:xfrm>
            <a:custGeom>
              <a:avLst/>
              <a:gdLst>
                <a:gd name="T0" fmla="*/ 1 w 75"/>
                <a:gd name="T1" fmla="*/ 4 h 24"/>
                <a:gd name="T2" fmla="*/ 0 w 75"/>
                <a:gd name="T3" fmla="*/ 19 h 24"/>
                <a:gd name="T4" fmla="*/ 74 w 75"/>
                <a:gd name="T5" fmla="*/ 23 h 24"/>
                <a:gd name="T6" fmla="*/ 74 w 75"/>
                <a:gd name="T7" fmla="*/ 0 h 24"/>
                <a:gd name="T8" fmla="*/ 1 w 75"/>
                <a:gd name="T9" fmla="*/ 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24">
                  <a:moveTo>
                    <a:pt x="1" y="4"/>
                  </a:moveTo>
                  <a:lnTo>
                    <a:pt x="0" y="19"/>
                  </a:lnTo>
                  <a:lnTo>
                    <a:pt x="74" y="23"/>
                  </a:lnTo>
                  <a:lnTo>
                    <a:pt x="74" y="0"/>
                  </a:lnTo>
                  <a:lnTo>
                    <a:pt x="1" y="4"/>
                  </a:lnTo>
                </a:path>
              </a:pathLst>
            </a:custGeom>
            <a:solidFill>
              <a:srgbClr val="9F943D"/>
            </a:solidFill>
            <a:ln w="12700" cap="rnd">
              <a:noFill/>
              <a:round/>
              <a:headEnd/>
              <a:tailEnd/>
            </a:ln>
            <a:effectLst/>
          </p:spPr>
          <p:txBody>
            <a:bodyPr/>
            <a:lstStyle/>
            <a:p>
              <a:endParaRPr lang="en-US"/>
            </a:p>
          </p:txBody>
        </p:sp>
        <p:sp>
          <p:nvSpPr>
            <p:cNvPr id="78959" name="Freeform 267"/>
            <p:cNvSpPr>
              <a:spLocks/>
            </p:cNvSpPr>
            <p:nvPr/>
          </p:nvSpPr>
          <p:spPr bwMode="auto">
            <a:xfrm>
              <a:off x="1895" y="2255"/>
              <a:ext cx="75" cy="24"/>
            </a:xfrm>
            <a:custGeom>
              <a:avLst/>
              <a:gdLst>
                <a:gd name="T0" fmla="*/ 1 w 75"/>
                <a:gd name="T1" fmla="*/ 1 h 24"/>
                <a:gd name="T2" fmla="*/ 0 w 75"/>
                <a:gd name="T3" fmla="*/ 23 h 24"/>
                <a:gd name="T4" fmla="*/ 74 w 75"/>
                <a:gd name="T5" fmla="*/ 20 h 24"/>
                <a:gd name="T6" fmla="*/ 74 w 75"/>
                <a:gd name="T7" fmla="*/ 0 h 24"/>
                <a:gd name="T8" fmla="*/ 1 w 75"/>
                <a:gd name="T9" fmla="*/ 1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24">
                  <a:moveTo>
                    <a:pt x="1" y="1"/>
                  </a:moveTo>
                  <a:lnTo>
                    <a:pt x="0" y="23"/>
                  </a:lnTo>
                  <a:lnTo>
                    <a:pt x="74" y="20"/>
                  </a:lnTo>
                  <a:lnTo>
                    <a:pt x="74" y="0"/>
                  </a:lnTo>
                  <a:lnTo>
                    <a:pt x="1" y="1"/>
                  </a:lnTo>
                </a:path>
              </a:pathLst>
            </a:custGeom>
            <a:solidFill>
              <a:srgbClr val="9F943D"/>
            </a:solidFill>
            <a:ln w="12700" cap="rnd">
              <a:noFill/>
              <a:round/>
              <a:headEnd/>
              <a:tailEnd/>
            </a:ln>
            <a:effectLst/>
          </p:spPr>
          <p:txBody>
            <a:bodyPr/>
            <a:lstStyle/>
            <a:p>
              <a:endParaRPr lang="en-US"/>
            </a:p>
          </p:txBody>
        </p:sp>
      </p:grpSp>
      <p:sp>
        <p:nvSpPr>
          <p:cNvPr id="78886" name="Rectangle 268"/>
          <p:cNvSpPr>
            <a:spLocks noChangeArrowheads="1"/>
          </p:cNvSpPr>
          <p:nvPr/>
        </p:nvSpPr>
        <p:spPr bwMode="auto">
          <a:xfrm>
            <a:off x="4911725" y="2676525"/>
            <a:ext cx="1395413" cy="557213"/>
          </a:xfrm>
          <a:prstGeom prst="rect">
            <a:avLst/>
          </a:prstGeom>
          <a:noFill/>
          <a:ln w="12700">
            <a:noFill/>
            <a:miter lim="800000"/>
            <a:headEnd/>
            <a:tailEnd/>
          </a:ln>
          <a:effectLst/>
        </p:spPr>
        <p:txBody>
          <a:bodyPr wrap="none" lIns="142824" tIns="73198" rIns="142824" bIns="73198">
            <a:spAutoFit/>
          </a:bodyPr>
          <a:lstStyle/>
          <a:p>
            <a:pPr defTabSz="2270125" eaLnBrk="0" hangingPunct="0"/>
            <a:r>
              <a:rPr lang="en-US" sz="2700">
                <a:latin typeface="Helvetica" pitchFamily="34" charset="0"/>
              </a:rPr>
              <a:t>Switch</a:t>
            </a:r>
          </a:p>
        </p:txBody>
      </p:sp>
      <p:sp>
        <p:nvSpPr>
          <p:cNvPr id="78887" name="Line 269"/>
          <p:cNvSpPr>
            <a:spLocks noChangeShapeType="1"/>
          </p:cNvSpPr>
          <p:nvPr/>
        </p:nvSpPr>
        <p:spPr bwMode="auto">
          <a:xfrm flipH="1">
            <a:off x="6089650" y="3224213"/>
            <a:ext cx="1717675" cy="1308100"/>
          </a:xfrm>
          <a:prstGeom prst="line">
            <a:avLst/>
          </a:prstGeom>
          <a:noFill/>
          <a:ln w="25400">
            <a:solidFill>
              <a:schemeClr val="tx1"/>
            </a:solidFill>
            <a:prstDash val="dash"/>
            <a:round/>
            <a:headEnd/>
            <a:tailEnd/>
          </a:ln>
          <a:effectLst/>
        </p:spPr>
        <p:txBody>
          <a:bodyPr wrap="none" anchor="ctr"/>
          <a:lstStyle/>
          <a:p>
            <a:endParaRPr lang="en-US"/>
          </a:p>
        </p:txBody>
      </p:sp>
      <p:sp>
        <p:nvSpPr>
          <p:cNvPr id="78888" name="Line 270"/>
          <p:cNvSpPr>
            <a:spLocks noChangeShapeType="1"/>
          </p:cNvSpPr>
          <p:nvPr/>
        </p:nvSpPr>
        <p:spPr bwMode="auto">
          <a:xfrm flipH="1">
            <a:off x="5303838" y="3224213"/>
            <a:ext cx="1852612" cy="1320800"/>
          </a:xfrm>
          <a:prstGeom prst="line">
            <a:avLst/>
          </a:prstGeom>
          <a:noFill/>
          <a:ln w="25400">
            <a:solidFill>
              <a:schemeClr val="tx2"/>
            </a:solidFill>
            <a:prstDash val="dash"/>
            <a:round/>
            <a:headEnd/>
            <a:tailEnd/>
          </a:ln>
          <a:effectLst/>
        </p:spPr>
        <p:txBody>
          <a:bodyPr wrap="none" anchor="ctr"/>
          <a:lstStyle/>
          <a:p>
            <a:endParaRPr lang="en-US"/>
          </a:p>
        </p:txBody>
      </p:sp>
      <p:pic>
        <p:nvPicPr>
          <p:cNvPr id="78889" name="Picture 271"/>
          <p:cNvPicPr>
            <a:picLocks noChangeArrowheads="1"/>
          </p:cNvPicPr>
          <p:nvPr/>
        </p:nvPicPr>
        <p:blipFill>
          <a:blip r:embed="rId3"/>
          <a:srcRect/>
          <a:stretch>
            <a:fillRect/>
          </a:stretch>
        </p:blipFill>
        <p:spPr bwMode="auto">
          <a:xfrm>
            <a:off x="6089650" y="5603875"/>
            <a:ext cx="795338" cy="722313"/>
          </a:xfrm>
          <a:prstGeom prst="rect">
            <a:avLst/>
          </a:prstGeom>
          <a:noFill/>
          <a:ln w="12700">
            <a:noFill/>
            <a:miter lim="800000"/>
            <a:headEnd/>
            <a:tailEnd/>
          </a:ln>
          <a:effectLst/>
        </p:spPr>
      </p:pic>
      <p:pic>
        <p:nvPicPr>
          <p:cNvPr id="78890" name="Picture 272"/>
          <p:cNvPicPr>
            <a:picLocks noChangeArrowheads="1"/>
          </p:cNvPicPr>
          <p:nvPr/>
        </p:nvPicPr>
        <p:blipFill>
          <a:blip r:embed="rId3"/>
          <a:srcRect/>
          <a:stretch>
            <a:fillRect/>
          </a:stretch>
        </p:blipFill>
        <p:spPr bwMode="auto">
          <a:xfrm>
            <a:off x="7753350" y="5030788"/>
            <a:ext cx="796925" cy="722312"/>
          </a:xfrm>
          <a:prstGeom prst="rect">
            <a:avLst/>
          </a:prstGeom>
          <a:noFill/>
          <a:ln w="12700">
            <a:noFill/>
            <a:miter lim="800000"/>
            <a:headEnd/>
            <a:tailEnd/>
          </a:ln>
          <a:effectLst/>
        </p:spPr>
      </p:pic>
      <p:sp>
        <p:nvSpPr>
          <p:cNvPr id="78891" name="Freeform 273"/>
          <p:cNvSpPr>
            <a:spLocks/>
          </p:cNvSpPr>
          <p:nvPr/>
        </p:nvSpPr>
        <p:spPr bwMode="auto">
          <a:xfrm>
            <a:off x="5065713" y="1952625"/>
            <a:ext cx="3228975" cy="3144838"/>
          </a:xfrm>
          <a:custGeom>
            <a:avLst/>
            <a:gdLst>
              <a:gd name="T0" fmla="*/ 0 w 1809"/>
              <a:gd name="T1" fmla="*/ 2147483647 h 1761"/>
              <a:gd name="T2" fmla="*/ 2147483647 w 1809"/>
              <a:gd name="T3" fmla="*/ 2147483647 h 1761"/>
              <a:gd name="T4" fmla="*/ 2147483647 w 1809"/>
              <a:gd name="T5" fmla="*/ 0 h 1761"/>
              <a:gd name="T6" fmla="*/ 0 60000 65536"/>
              <a:gd name="T7" fmla="*/ 0 60000 65536"/>
              <a:gd name="T8" fmla="*/ 0 60000 65536"/>
            </a:gdLst>
            <a:ahLst/>
            <a:cxnLst>
              <a:cxn ang="T6">
                <a:pos x="T0" y="T1"/>
              </a:cxn>
              <a:cxn ang="T7">
                <a:pos x="T2" y="T3"/>
              </a:cxn>
              <a:cxn ang="T8">
                <a:pos x="T4" y="T5"/>
              </a:cxn>
            </a:cxnLst>
            <a:rect l="0" t="0" r="r" b="b"/>
            <a:pathLst>
              <a:path w="1809" h="1761">
                <a:moveTo>
                  <a:pt x="0" y="1760"/>
                </a:moveTo>
                <a:lnTo>
                  <a:pt x="1344" y="712"/>
                </a:lnTo>
                <a:lnTo>
                  <a:pt x="1808" y="0"/>
                </a:lnTo>
              </a:path>
            </a:pathLst>
          </a:custGeom>
          <a:noFill/>
          <a:ln w="25400" cap="rnd">
            <a:solidFill>
              <a:schemeClr val="tx2"/>
            </a:solidFill>
            <a:prstDash val="dash"/>
            <a:round/>
            <a:headEnd type="none" w="med" len="med"/>
            <a:tailEnd type="none" w="med" len="med"/>
          </a:ln>
          <a:effectLst/>
        </p:spPr>
        <p:txBody>
          <a:bodyPr/>
          <a:lstStyle/>
          <a:p>
            <a:endParaRPr lang="en-US"/>
          </a:p>
        </p:txBody>
      </p:sp>
      <p:pic>
        <p:nvPicPr>
          <p:cNvPr id="78892" name="Picture 274"/>
          <p:cNvPicPr>
            <a:picLocks noChangeArrowheads="1"/>
          </p:cNvPicPr>
          <p:nvPr/>
        </p:nvPicPr>
        <p:blipFill>
          <a:blip r:embed="rId4"/>
          <a:srcRect/>
          <a:stretch>
            <a:fillRect/>
          </a:stretch>
        </p:blipFill>
        <p:spPr bwMode="auto">
          <a:xfrm>
            <a:off x="7796213" y="1549400"/>
            <a:ext cx="692150" cy="1104900"/>
          </a:xfrm>
          <a:prstGeom prst="rect">
            <a:avLst/>
          </a:prstGeom>
          <a:noFill/>
          <a:ln w="12700">
            <a:noFill/>
            <a:miter lim="800000"/>
            <a:headEnd/>
            <a:tailEnd/>
          </a:ln>
          <a:effectLst/>
        </p:spPr>
      </p:pic>
      <p:pic>
        <p:nvPicPr>
          <p:cNvPr id="78893" name="Picture 275"/>
          <p:cNvPicPr>
            <a:picLocks noChangeArrowheads="1"/>
          </p:cNvPicPr>
          <p:nvPr/>
        </p:nvPicPr>
        <p:blipFill>
          <a:blip r:embed="rId3"/>
          <a:srcRect/>
          <a:stretch>
            <a:fillRect/>
          </a:stretch>
        </p:blipFill>
        <p:spPr bwMode="auto">
          <a:xfrm>
            <a:off x="4408488" y="5030788"/>
            <a:ext cx="793750" cy="722312"/>
          </a:xfrm>
          <a:prstGeom prst="rect">
            <a:avLst/>
          </a:prstGeom>
          <a:noFill/>
          <a:ln w="12700">
            <a:noFill/>
            <a:miter lim="800000"/>
            <a:headEnd/>
            <a:tailEnd/>
          </a:ln>
          <a:effectLst/>
        </p:spPr>
      </p:pic>
      <p:grpSp>
        <p:nvGrpSpPr>
          <p:cNvPr id="17" name="Group 276"/>
          <p:cNvGrpSpPr>
            <a:grpSpLocks/>
          </p:cNvGrpSpPr>
          <p:nvPr/>
        </p:nvGrpSpPr>
        <p:grpSpPr bwMode="auto">
          <a:xfrm>
            <a:off x="5897563" y="3940175"/>
            <a:ext cx="554037" cy="476250"/>
            <a:chOff x="2538" y="2242"/>
            <a:chExt cx="311" cy="267"/>
          </a:xfrm>
        </p:grpSpPr>
        <p:sp>
          <p:nvSpPr>
            <p:cNvPr id="78920" name="Freeform 277"/>
            <p:cNvSpPr>
              <a:spLocks/>
            </p:cNvSpPr>
            <p:nvPr/>
          </p:nvSpPr>
          <p:spPr bwMode="auto">
            <a:xfrm>
              <a:off x="2547" y="2412"/>
              <a:ext cx="18" cy="27"/>
            </a:xfrm>
            <a:custGeom>
              <a:avLst/>
              <a:gdLst>
                <a:gd name="T0" fmla="*/ 12 w 18"/>
                <a:gd name="T1" fmla="*/ 25 h 27"/>
                <a:gd name="T2" fmla="*/ 7 w 18"/>
                <a:gd name="T3" fmla="*/ 26 h 27"/>
                <a:gd name="T4" fmla="*/ 0 w 18"/>
                <a:gd name="T5" fmla="*/ 12 h 27"/>
                <a:gd name="T6" fmla="*/ 1 w 18"/>
                <a:gd name="T7" fmla="*/ 10 h 27"/>
                <a:gd name="T8" fmla="*/ 4 w 18"/>
                <a:gd name="T9" fmla="*/ 8 h 27"/>
                <a:gd name="T10" fmla="*/ 11 w 18"/>
                <a:gd name="T11" fmla="*/ 1 h 27"/>
                <a:gd name="T12" fmla="*/ 11 w 18"/>
                <a:gd name="T13" fmla="*/ 0 h 27"/>
                <a:gd name="T14" fmla="*/ 17 w 18"/>
                <a:gd name="T15" fmla="*/ 5 h 27"/>
                <a:gd name="T16" fmla="*/ 16 w 18"/>
                <a:gd name="T17" fmla="*/ 16 h 27"/>
                <a:gd name="T18" fmla="*/ 16 w 18"/>
                <a:gd name="T19" fmla="*/ 21 h 27"/>
                <a:gd name="T20" fmla="*/ 12 w 18"/>
                <a:gd name="T21" fmla="*/ 25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27">
                  <a:moveTo>
                    <a:pt x="12" y="25"/>
                  </a:moveTo>
                  <a:lnTo>
                    <a:pt x="7" y="26"/>
                  </a:lnTo>
                  <a:lnTo>
                    <a:pt x="0" y="12"/>
                  </a:lnTo>
                  <a:lnTo>
                    <a:pt x="1" y="10"/>
                  </a:lnTo>
                  <a:lnTo>
                    <a:pt x="4" y="8"/>
                  </a:lnTo>
                  <a:lnTo>
                    <a:pt x="11" y="1"/>
                  </a:lnTo>
                  <a:lnTo>
                    <a:pt x="11" y="0"/>
                  </a:lnTo>
                  <a:lnTo>
                    <a:pt x="17" y="5"/>
                  </a:lnTo>
                  <a:lnTo>
                    <a:pt x="16" y="16"/>
                  </a:lnTo>
                  <a:lnTo>
                    <a:pt x="16" y="21"/>
                  </a:lnTo>
                  <a:lnTo>
                    <a:pt x="12" y="25"/>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8921" name="Freeform 278"/>
            <p:cNvSpPr>
              <a:spLocks/>
            </p:cNvSpPr>
            <p:nvPr/>
          </p:nvSpPr>
          <p:spPr bwMode="auto">
            <a:xfrm>
              <a:off x="2566" y="2474"/>
              <a:ext cx="22" cy="23"/>
            </a:xfrm>
            <a:custGeom>
              <a:avLst/>
              <a:gdLst>
                <a:gd name="T0" fmla="*/ 13 w 22"/>
                <a:gd name="T1" fmla="*/ 22 h 23"/>
                <a:gd name="T2" fmla="*/ 8 w 22"/>
                <a:gd name="T3" fmla="*/ 20 h 23"/>
                <a:gd name="T4" fmla="*/ 2 w 22"/>
                <a:gd name="T5" fmla="*/ 15 h 23"/>
                <a:gd name="T6" fmla="*/ 0 w 22"/>
                <a:gd name="T7" fmla="*/ 9 h 23"/>
                <a:gd name="T8" fmla="*/ 6 w 22"/>
                <a:gd name="T9" fmla="*/ 2 h 23"/>
                <a:gd name="T10" fmla="*/ 15 w 22"/>
                <a:gd name="T11" fmla="*/ 5 h 23"/>
                <a:gd name="T12" fmla="*/ 15 w 22"/>
                <a:gd name="T13" fmla="*/ 0 h 23"/>
                <a:gd name="T14" fmla="*/ 21 w 22"/>
                <a:gd name="T15" fmla="*/ 6 h 23"/>
                <a:gd name="T16" fmla="*/ 20 w 22"/>
                <a:gd name="T17" fmla="*/ 11 h 23"/>
                <a:gd name="T18" fmla="*/ 21 w 22"/>
                <a:gd name="T19" fmla="*/ 17 h 23"/>
                <a:gd name="T20" fmla="*/ 13 w 22"/>
                <a:gd name="T21" fmla="*/ 2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23">
                  <a:moveTo>
                    <a:pt x="13" y="22"/>
                  </a:moveTo>
                  <a:lnTo>
                    <a:pt x="8" y="20"/>
                  </a:lnTo>
                  <a:lnTo>
                    <a:pt x="2" y="15"/>
                  </a:lnTo>
                  <a:lnTo>
                    <a:pt x="0" y="9"/>
                  </a:lnTo>
                  <a:lnTo>
                    <a:pt x="6" y="2"/>
                  </a:lnTo>
                  <a:lnTo>
                    <a:pt x="15" y="5"/>
                  </a:lnTo>
                  <a:lnTo>
                    <a:pt x="15" y="0"/>
                  </a:lnTo>
                  <a:lnTo>
                    <a:pt x="21" y="6"/>
                  </a:lnTo>
                  <a:lnTo>
                    <a:pt x="20" y="11"/>
                  </a:lnTo>
                  <a:lnTo>
                    <a:pt x="21" y="17"/>
                  </a:lnTo>
                  <a:lnTo>
                    <a:pt x="13" y="22"/>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8922" name="Freeform 279"/>
            <p:cNvSpPr>
              <a:spLocks/>
            </p:cNvSpPr>
            <p:nvPr/>
          </p:nvSpPr>
          <p:spPr bwMode="auto">
            <a:xfrm>
              <a:off x="2826" y="2331"/>
              <a:ext cx="23" cy="26"/>
            </a:xfrm>
            <a:custGeom>
              <a:avLst/>
              <a:gdLst>
                <a:gd name="T0" fmla="*/ 11 w 23"/>
                <a:gd name="T1" fmla="*/ 25 h 26"/>
                <a:gd name="T2" fmla="*/ 7 w 23"/>
                <a:gd name="T3" fmla="*/ 21 h 26"/>
                <a:gd name="T4" fmla="*/ 0 w 23"/>
                <a:gd name="T5" fmla="*/ 17 h 26"/>
                <a:gd name="T6" fmla="*/ 4 w 23"/>
                <a:gd name="T7" fmla="*/ 14 h 26"/>
                <a:gd name="T8" fmla="*/ 6 w 23"/>
                <a:gd name="T9" fmla="*/ 7 h 26"/>
                <a:gd name="T10" fmla="*/ 8 w 23"/>
                <a:gd name="T11" fmla="*/ 0 h 26"/>
                <a:gd name="T12" fmla="*/ 15 w 23"/>
                <a:gd name="T13" fmla="*/ 7 h 26"/>
                <a:gd name="T14" fmla="*/ 20 w 23"/>
                <a:gd name="T15" fmla="*/ 11 h 26"/>
                <a:gd name="T16" fmla="*/ 22 w 23"/>
                <a:gd name="T17" fmla="*/ 12 h 26"/>
                <a:gd name="T18" fmla="*/ 17 w 23"/>
                <a:gd name="T19" fmla="*/ 20 h 26"/>
                <a:gd name="T20" fmla="*/ 11 w 23"/>
                <a:gd name="T21" fmla="*/ 25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 h="26">
                  <a:moveTo>
                    <a:pt x="11" y="25"/>
                  </a:moveTo>
                  <a:lnTo>
                    <a:pt x="7" y="21"/>
                  </a:lnTo>
                  <a:lnTo>
                    <a:pt x="0" y="17"/>
                  </a:lnTo>
                  <a:lnTo>
                    <a:pt x="4" y="14"/>
                  </a:lnTo>
                  <a:lnTo>
                    <a:pt x="6" y="7"/>
                  </a:lnTo>
                  <a:lnTo>
                    <a:pt x="8" y="0"/>
                  </a:lnTo>
                  <a:lnTo>
                    <a:pt x="15" y="7"/>
                  </a:lnTo>
                  <a:lnTo>
                    <a:pt x="20" y="11"/>
                  </a:lnTo>
                  <a:lnTo>
                    <a:pt x="22" y="12"/>
                  </a:lnTo>
                  <a:lnTo>
                    <a:pt x="17" y="20"/>
                  </a:lnTo>
                  <a:lnTo>
                    <a:pt x="11" y="25"/>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8923" name="Freeform 280"/>
            <p:cNvSpPr>
              <a:spLocks/>
            </p:cNvSpPr>
            <p:nvPr/>
          </p:nvSpPr>
          <p:spPr bwMode="auto">
            <a:xfrm>
              <a:off x="2800" y="2275"/>
              <a:ext cx="20" cy="26"/>
            </a:xfrm>
            <a:custGeom>
              <a:avLst/>
              <a:gdLst>
                <a:gd name="T0" fmla="*/ 14 w 20"/>
                <a:gd name="T1" fmla="*/ 25 h 26"/>
                <a:gd name="T2" fmla="*/ 8 w 20"/>
                <a:gd name="T3" fmla="*/ 19 h 26"/>
                <a:gd name="T4" fmla="*/ 0 w 20"/>
                <a:gd name="T5" fmla="*/ 16 h 26"/>
                <a:gd name="T6" fmla="*/ 4 w 20"/>
                <a:gd name="T7" fmla="*/ 10 h 26"/>
                <a:gd name="T8" fmla="*/ 4 w 20"/>
                <a:gd name="T9" fmla="*/ 6 h 26"/>
                <a:gd name="T10" fmla="*/ 6 w 20"/>
                <a:gd name="T11" fmla="*/ 0 h 26"/>
                <a:gd name="T12" fmla="*/ 15 w 20"/>
                <a:gd name="T13" fmla="*/ 4 h 26"/>
                <a:gd name="T14" fmla="*/ 19 w 20"/>
                <a:gd name="T15" fmla="*/ 5 h 26"/>
                <a:gd name="T16" fmla="*/ 18 w 20"/>
                <a:gd name="T17" fmla="*/ 13 h 26"/>
                <a:gd name="T18" fmla="*/ 18 w 20"/>
                <a:gd name="T19" fmla="*/ 16 h 26"/>
                <a:gd name="T20" fmla="*/ 14 w 20"/>
                <a:gd name="T21" fmla="*/ 25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6">
                  <a:moveTo>
                    <a:pt x="14" y="25"/>
                  </a:moveTo>
                  <a:lnTo>
                    <a:pt x="8" y="19"/>
                  </a:lnTo>
                  <a:lnTo>
                    <a:pt x="0" y="16"/>
                  </a:lnTo>
                  <a:lnTo>
                    <a:pt x="4" y="10"/>
                  </a:lnTo>
                  <a:lnTo>
                    <a:pt x="4" y="6"/>
                  </a:lnTo>
                  <a:lnTo>
                    <a:pt x="6" y="0"/>
                  </a:lnTo>
                  <a:lnTo>
                    <a:pt x="15" y="4"/>
                  </a:lnTo>
                  <a:lnTo>
                    <a:pt x="19" y="5"/>
                  </a:lnTo>
                  <a:lnTo>
                    <a:pt x="18" y="13"/>
                  </a:lnTo>
                  <a:lnTo>
                    <a:pt x="18" y="16"/>
                  </a:lnTo>
                  <a:lnTo>
                    <a:pt x="14" y="25"/>
                  </a:lnTo>
                </a:path>
              </a:pathLst>
            </a:custGeom>
            <a:solidFill>
              <a:srgbClr val="7F7F7F"/>
            </a:solidFill>
            <a:ln w="12700" cap="rnd" cmpd="sng">
              <a:solidFill>
                <a:srgbClr val="474747"/>
              </a:solidFill>
              <a:prstDash val="solid"/>
              <a:round/>
              <a:headEnd type="none" w="med" len="med"/>
              <a:tailEnd type="none" w="med" len="med"/>
            </a:ln>
            <a:effectLst/>
          </p:spPr>
          <p:txBody>
            <a:bodyPr/>
            <a:lstStyle/>
            <a:p>
              <a:endParaRPr lang="en-US"/>
            </a:p>
          </p:txBody>
        </p:sp>
        <p:sp>
          <p:nvSpPr>
            <p:cNvPr id="78924" name="Freeform 281"/>
            <p:cNvSpPr>
              <a:spLocks/>
            </p:cNvSpPr>
            <p:nvPr/>
          </p:nvSpPr>
          <p:spPr bwMode="auto">
            <a:xfrm>
              <a:off x="2780" y="2253"/>
              <a:ext cx="63" cy="125"/>
            </a:xfrm>
            <a:custGeom>
              <a:avLst/>
              <a:gdLst>
                <a:gd name="T0" fmla="*/ 54 w 63"/>
                <a:gd name="T1" fmla="*/ 124 h 125"/>
                <a:gd name="T2" fmla="*/ 51 w 63"/>
                <a:gd name="T3" fmla="*/ 120 h 125"/>
                <a:gd name="T4" fmla="*/ 51 w 63"/>
                <a:gd name="T5" fmla="*/ 115 h 125"/>
                <a:gd name="T6" fmla="*/ 47 w 63"/>
                <a:gd name="T7" fmla="*/ 105 h 125"/>
                <a:gd name="T8" fmla="*/ 46 w 63"/>
                <a:gd name="T9" fmla="*/ 95 h 125"/>
                <a:gd name="T10" fmla="*/ 42 w 63"/>
                <a:gd name="T11" fmla="*/ 75 h 125"/>
                <a:gd name="T12" fmla="*/ 34 w 63"/>
                <a:gd name="T13" fmla="*/ 59 h 125"/>
                <a:gd name="T14" fmla="*/ 27 w 63"/>
                <a:gd name="T15" fmla="*/ 43 h 125"/>
                <a:gd name="T16" fmla="*/ 19 w 63"/>
                <a:gd name="T17" fmla="*/ 25 h 125"/>
                <a:gd name="T18" fmla="*/ 11 w 63"/>
                <a:gd name="T19" fmla="*/ 20 h 125"/>
                <a:gd name="T20" fmla="*/ 7 w 63"/>
                <a:gd name="T21" fmla="*/ 14 h 125"/>
                <a:gd name="T22" fmla="*/ 6 w 63"/>
                <a:gd name="T23" fmla="*/ 8 h 125"/>
                <a:gd name="T24" fmla="*/ 2 w 63"/>
                <a:gd name="T25" fmla="*/ 10 h 125"/>
                <a:gd name="T26" fmla="*/ 0 w 63"/>
                <a:gd name="T27" fmla="*/ 4 h 125"/>
                <a:gd name="T28" fmla="*/ 2 w 63"/>
                <a:gd name="T29" fmla="*/ 4 h 125"/>
                <a:gd name="T30" fmla="*/ 5 w 63"/>
                <a:gd name="T31" fmla="*/ 1 h 125"/>
                <a:gd name="T32" fmla="*/ 7 w 63"/>
                <a:gd name="T33" fmla="*/ 0 h 125"/>
                <a:gd name="T34" fmla="*/ 11 w 63"/>
                <a:gd name="T35" fmla="*/ 4 h 125"/>
                <a:gd name="T36" fmla="*/ 12 w 63"/>
                <a:gd name="T37" fmla="*/ 8 h 125"/>
                <a:gd name="T38" fmla="*/ 17 w 63"/>
                <a:gd name="T39" fmla="*/ 11 h 125"/>
                <a:gd name="T40" fmla="*/ 23 w 63"/>
                <a:gd name="T41" fmla="*/ 18 h 125"/>
                <a:gd name="T42" fmla="*/ 35 w 63"/>
                <a:gd name="T43" fmla="*/ 36 h 125"/>
                <a:gd name="T44" fmla="*/ 46 w 63"/>
                <a:gd name="T45" fmla="*/ 54 h 125"/>
                <a:gd name="T46" fmla="*/ 51 w 63"/>
                <a:gd name="T47" fmla="*/ 74 h 125"/>
                <a:gd name="T48" fmla="*/ 56 w 63"/>
                <a:gd name="T49" fmla="*/ 95 h 125"/>
                <a:gd name="T50" fmla="*/ 60 w 63"/>
                <a:gd name="T51" fmla="*/ 103 h 125"/>
                <a:gd name="T52" fmla="*/ 59 w 63"/>
                <a:gd name="T53" fmla="*/ 113 h 125"/>
                <a:gd name="T54" fmla="*/ 60 w 63"/>
                <a:gd name="T55" fmla="*/ 118 h 125"/>
                <a:gd name="T56" fmla="*/ 62 w 63"/>
                <a:gd name="T57" fmla="*/ 123 h 125"/>
                <a:gd name="T58" fmla="*/ 57 w 63"/>
                <a:gd name="T59" fmla="*/ 124 h 125"/>
                <a:gd name="T60" fmla="*/ 56 w 63"/>
                <a:gd name="T61" fmla="*/ 121 h 125"/>
                <a:gd name="T62" fmla="*/ 54 w 63"/>
                <a:gd name="T63" fmla="*/ 124 h 1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3" h="125">
                  <a:moveTo>
                    <a:pt x="54" y="124"/>
                  </a:moveTo>
                  <a:lnTo>
                    <a:pt x="51" y="120"/>
                  </a:lnTo>
                  <a:lnTo>
                    <a:pt x="51" y="115"/>
                  </a:lnTo>
                  <a:lnTo>
                    <a:pt x="47" y="105"/>
                  </a:lnTo>
                  <a:lnTo>
                    <a:pt x="46" y="95"/>
                  </a:lnTo>
                  <a:lnTo>
                    <a:pt x="42" y="75"/>
                  </a:lnTo>
                  <a:lnTo>
                    <a:pt x="34" y="59"/>
                  </a:lnTo>
                  <a:lnTo>
                    <a:pt x="27" y="43"/>
                  </a:lnTo>
                  <a:lnTo>
                    <a:pt x="19" y="25"/>
                  </a:lnTo>
                  <a:lnTo>
                    <a:pt x="11" y="20"/>
                  </a:lnTo>
                  <a:lnTo>
                    <a:pt x="7" y="14"/>
                  </a:lnTo>
                  <a:lnTo>
                    <a:pt x="6" y="8"/>
                  </a:lnTo>
                  <a:lnTo>
                    <a:pt x="2" y="10"/>
                  </a:lnTo>
                  <a:lnTo>
                    <a:pt x="0" y="4"/>
                  </a:lnTo>
                  <a:lnTo>
                    <a:pt x="2" y="4"/>
                  </a:lnTo>
                  <a:lnTo>
                    <a:pt x="5" y="1"/>
                  </a:lnTo>
                  <a:lnTo>
                    <a:pt x="7" y="0"/>
                  </a:lnTo>
                  <a:lnTo>
                    <a:pt x="11" y="4"/>
                  </a:lnTo>
                  <a:lnTo>
                    <a:pt x="12" y="8"/>
                  </a:lnTo>
                  <a:lnTo>
                    <a:pt x="17" y="11"/>
                  </a:lnTo>
                  <a:lnTo>
                    <a:pt x="23" y="18"/>
                  </a:lnTo>
                  <a:lnTo>
                    <a:pt x="35" y="36"/>
                  </a:lnTo>
                  <a:lnTo>
                    <a:pt x="46" y="54"/>
                  </a:lnTo>
                  <a:lnTo>
                    <a:pt x="51" y="74"/>
                  </a:lnTo>
                  <a:lnTo>
                    <a:pt x="56" y="95"/>
                  </a:lnTo>
                  <a:lnTo>
                    <a:pt x="60" y="103"/>
                  </a:lnTo>
                  <a:lnTo>
                    <a:pt x="59" y="113"/>
                  </a:lnTo>
                  <a:lnTo>
                    <a:pt x="60" y="118"/>
                  </a:lnTo>
                  <a:lnTo>
                    <a:pt x="62" y="123"/>
                  </a:lnTo>
                  <a:lnTo>
                    <a:pt x="57" y="124"/>
                  </a:lnTo>
                  <a:lnTo>
                    <a:pt x="56" y="121"/>
                  </a:lnTo>
                  <a:lnTo>
                    <a:pt x="54" y="124"/>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8925" name="Freeform 282"/>
            <p:cNvSpPr>
              <a:spLocks/>
            </p:cNvSpPr>
            <p:nvPr/>
          </p:nvSpPr>
          <p:spPr bwMode="auto">
            <a:xfrm>
              <a:off x="2566" y="2335"/>
              <a:ext cx="63" cy="49"/>
            </a:xfrm>
            <a:custGeom>
              <a:avLst/>
              <a:gdLst>
                <a:gd name="T0" fmla="*/ 59 w 63"/>
                <a:gd name="T1" fmla="*/ 22 h 49"/>
                <a:gd name="T2" fmla="*/ 62 w 63"/>
                <a:gd name="T3" fmla="*/ 17 h 49"/>
                <a:gd name="T4" fmla="*/ 61 w 63"/>
                <a:gd name="T5" fmla="*/ 15 h 49"/>
                <a:gd name="T6" fmla="*/ 56 w 63"/>
                <a:gd name="T7" fmla="*/ 2 h 49"/>
                <a:gd name="T8" fmla="*/ 55 w 63"/>
                <a:gd name="T9" fmla="*/ 0 h 49"/>
                <a:gd name="T10" fmla="*/ 53 w 63"/>
                <a:gd name="T11" fmla="*/ 1 h 49"/>
                <a:gd name="T12" fmla="*/ 6 w 63"/>
                <a:gd name="T13" fmla="*/ 27 h 49"/>
                <a:gd name="T14" fmla="*/ 0 w 63"/>
                <a:gd name="T15" fmla="*/ 30 h 49"/>
                <a:gd name="T16" fmla="*/ 2 w 63"/>
                <a:gd name="T17" fmla="*/ 32 h 49"/>
                <a:gd name="T18" fmla="*/ 8 w 63"/>
                <a:gd name="T19" fmla="*/ 46 h 49"/>
                <a:gd name="T20" fmla="*/ 9 w 63"/>
                <a:gd name="T21" fmla="*/ 48 h 49"/>
                <a:gd name="T22" fmla="*/ 10 w 63"/>
                <a:gd name="T23" fmla="*/ 48 h 49"/>
                <a:gd name="T24" fmla="*/ 59 w 63"/>
                <a:gd name="T25" fmla="*/ 22 h 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3" h="49">
                  <a:moveTo>
                    <a:pt x="59" y="22"/>
                  </a:moveTo>
                  <a:lnTo>
                    <a:pt x="62" y="17"/>
                  </a:lnTo>
                  <a:lnTo>
                    <a:pt x="61" y="15"/>
                  </a:lnTo>
                  <a:lnTo>
                    <a:pt x="56" y="2"/>
                  </a:lnTo>
                  <a:lnTo>
                    <a:pt x="55" y="0"/>
                  </a:lnTo>
                  <a:lnTo>
                    <a:pt x="53" y="1"/>
                  </a:lnTo>
                  <a:lnTo>
                    <a:pt x="6" y="27"/>
                  </a:lnTo>
                  <a:lnTo>
                    <a:pt x="0" y="30"/>
                  </a:lnTo>
                  <a:lnTo>
                    <a:pt x="2" y="32"/>
                  </a:lnTo>
                  <a:lnTo>
                    <a:pt x="8" y="46"/>
                  </a:lnTo>
                  <a:lnTo>
                    <a:pt x="9" y="48"/>
                  </a:lnTo>
                  <a:lnTo>
                    <a:pt x="10" y="48"/>
                  </a:lnTo>
                  <a:lnTo>
                    <a:pt x="59" y="22"/>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8926" name="Freeform 283"/>
            <p:cNvSpPr>
              <a:spLocks/>
            </p:cNvSpPr>
            <p:nvPr/>
          </p:nvSpPr>
          <p:spPr bwMode="auto">
            <a:xfrm>
              <a:off x="2621" y="2453"/>
              <a:ext cx="64" cy="49"/>
            </a:xfrm>
            <a:custGeom>
              <a:avLst/>
              <a:gdLst>
                <a:gd name="T0" fmla="*/ 62 w 64"/>
                <a:gd name="T1" fmla="*/ 23 h 49"/>
                <a:gd name="T2" fmla="*/ 63 w 64"/>
                <a:gd name="T3" fmla="*/ 21 h 49"/>
                <a:gd name="T4" fmla="*/ 62 w 64"/>
                <a:gd name="T5" fmla="*/ 19 h 49"/>
                <a:gd name="T6" fmla="*/ 55 w 64"/>
                <a:gd name="T7" fmla="*/ 6 h 49"/>
                <a:gd name="T8" fmla="*/ 56 w 64"/>
                <a:gd name="T9" fmla="*/ 4 h 49"/>
                <a:gd name="T10" fmla="*/ 52 w 64"/>
                <a:gd name="T11" fmla="*/ 0 h 49"/>
                <a:gd name="T12" fmla="*/ 3 w 64"/>
                <a:gd name="T13" fmla="*/ 29 h 49"/>
                <a:gd name="T14" fmla="*/ 0 w 64"/>
                <a:gd name="T15" fmla="*/ 32 h 49"/>
                <a:gd name="T16" fmla="*/ 2 w 64"/>
                <a:gd name="T17" fmla="*/ 34 h 49"/>
                <a:gd name="T18" fmla="*/ 8 w 64"/>
                <a:gd name="T19" fmla="*/ 48 h 49"/>
                <a:gd name="T20" fmla="*/ 12 w 64"/>
                <a:gd name="T21" fmla="*/ 48 h 49"/>
                <a:gd name="T22" fmla="*/ 62 w 64"/>
                <a:gd name="T23" fmla="*/ 23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4" h="49">
                  <a:moveTo>
                    <a:pt x="62" y="23"/>
                  </a:moveTo>
                  <a:lnTo>
                    <a:pt x="63" y="21"/>
                  </a:lnTo>
                  <a:lnTo>
                    <a:pt x="62" y="19"/>
                  </a:lnTo>
                  <a:lnTo>
                    <a:pt x="55" y="6"/>
                  </a:lnTo>
                  <a:lnTo>
                    <a:pt x="56" y="4"/>
                  </a:lnTo>
                  <a:lnTo>
                    <a:pt x="52" y="0"/>
                  </a:lnTo>
                  <a:lnTo>
                    <a:pt x="3" y="29"/>
                  </a:lnTo>
                  <a:lnTo>
                    <a:pt x="0" y="32"/>
                  </a:lnTo>
                  <a:lnTo>
                    <a:pt x="2" y="34"/>
                  </a:lnTo>
                  <a:lnTo>
                    <a:pt x="8" y="48"/>
                  </a:lnTo>
                  <a:lnTo>
                    <a:pt x="12" y="48"/>
                  </a:lnTo>
                  <a:lnTo>
                    <a:pt x="62" y="23"/>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27" name="Freeform 284"/>
            <p:cNvSpPr>
              <a:spLocks/>
            </p:cNvSpPr>
            <p:nvPr/>
          </p:nvSpPr>
          <p:spPr bwMode="auto">
            <a:xfrm>
              <a:off x="2705" y="2257"/>
              <a:ext cx="61" cy="50"/>
            </a:xfrm>
            <a:custGeom>
              <a:avLst/>
              <a:gdLst>
                <a:gd name="T0" fmla="*/ 58 w 61"/>
                <a:gd name="T1" fmla="*/ 19 h 50"/>
                <a:gd name="T2" fmla="*/ 60 w 61"/>
                <a:gd name="T3" fmla="*/ 18 h 50"/>
                <a:gd name="T4" fmla="*/ 60 w 61"/>
                <a:gd name="T5" fmla="*/ 14 h 50"/>
                <a:gd name="T6" fmla="*/ 55 w 61"/>
                <a:gd name="T7" fmla="*/ 0 h 50"/>
                <a:gd name="T8" fmla="*/ 51 w 61"/>
                <a:gd name="T9" fmla="*/ 3 h 50"/>
                <a:gd name="T10" fmla="*/ 48 w 61"/>
                <a:gd name="T11" fmla="*/ 0 h 50"/>
                <a:gd name="T12" fmla="*/ 2 w 61"/>
                <a:gd name="T13" fmla="*/ 30 h 50"/>
                <a:gd name="T14" fmla="*/ 0 w 61"/>
                <a:gd name="T15" fmla="*/ 31 h 50"/>
                <a:gd name="T16" fmla="*/ 3 w 61"/>
                <a:gd name="T17" fmla="*/ 31 h 50"/>
                <a:gd name="T18" fmla="*/ 9 w 61"/>
                <a:gd name="T19" fmla="*/ 45 h 50"/>
                <a:gd name="T20" fmla="*/ 10 w 61"/>
                <a:gd name="T21" fmla="*/ 49 h 50"/>
                <a:gd name="T22" fmla="*/ 11 w 61"/>
                <a:gd name="T23" fmla="*/ 49 h 50"/>
                <a:gd name="T24" fmla="*/ 58 w 61"/>
                <a:gd name="T25" fmla="*/ 19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 h="50">
                  <a:moveTo>
                    <a:pt x="58" y="19"/>
                  </a:moveTo>
                  <a:lnTo>
                    <a:pt x="60" y="18"/>
                  </a:lnTo>
                  <a:lnTo>
                    <a:pt x="60" y="14"/>
                  </a:lnTo>
                  <a:lnTo>
                    <a:pt x="55" y="0"/>
                  </a:lnTo>
                  <a:lnTo>
                    <a:pt x="51" y="3"/>
                  </a:lnTo>
                  <a:lnTo>
                    <a:pt x="48" y="0"/>
                  </a:lnTo>
                  <a:lnTo>
                    <a:pt x="2" y="30"/>
                  </a:lnTo>
                  <a:lnTo>
                    <a:pt x="0" y="31"/>
                  </a:lnTo>
                  <a:lnTo>
                    <a:pt x="3" y="31"/>
                  </a:lnTo>
                  <a:lnTo>
                    <a:pt x="9" y="45"/>
                  </a:lnTo>
                  <a:lnTo>
                    <a:pt x="10" y="49"/>
                  </a:lnTo>
                  <a:lnTo>
                    <a:pt x="11" y="49"/>
                  </a:lnTo>
                  <a:lnTo>
                    <a:pt x="58" y="19"/>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8928" name="Freeform 285"/>
            <p:cNvSpPr>
              <a:spLocks/>
            </p:cNvSpPr>
            <p:nvPr/>
          </p:nvSpPr>
          <p:spPr bwMode="auto">
            <a:xfrm>
              <a:off x="2761" y="2378"/>
              <a:ext cx="64" cy="50"/>
            </a:xfrm>
            <a:custGeom>
              <a:avLst/>
              <a:gdLst>
                <a:gd name="T0" fmla="*/ 59 w 64"/>
                <a:gd name="T1" fmla="*/ 24 h 50"/>
                <a:gd name="T2" fmla="*/ 61 w 64"/>
                <a:gd name="T3" fmla="*/ 18 h 50"/>
                <a:gd name="T4" fmla="*/ 63 w 64"/>
                <a:gd name="T5" fmla="*/ 19 h 50"/>
                <a:gd name="T6" fmla="*/ 56 w 64"/>
                <a:gd name="T7" fmla="*/ 0 h 50"/>
                <a:gd name="T8" fmla="*/ 52 w 64"/>
                <a:gd name="T9" fmla="*/ 4 h 50"/>
                <a:gd name="T10" fmla="*/ 52 w 64"/>
                <a:gd name="T11" fmla="*/ 5 h 50"/>
                <a:gd name="T12" fmla="*/ 3 w 64"/>
                <a:gd name="T13" fmla="*/ 29 h 50"/>
                <a:gd name="T14" fmla="*/ 0 w 64"/>
                <a:gd name="T15" fmla="*/ 31 h 50"/>
                <a:gd name="T16" fmla="*/ 8 w 64"/>
                <a:gd name="T17" fmla="*/ 45 h 50"/>
                <a:gd name="T18" fmla="*/ 9 w 64"/>
                <a:gd name="T19" fmla="*/ 48 h 50"/>
                <a:gd name="T20" fmla="*/ 9 w 64"/>
                <a:gd name="T21" fmla="*/ 49 h 50"/>
                <a:gd name="T22" fmla="*/ 59 w 64"/>
                <a:gd name="T23" fmla="*/ 24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4" h="50">
                  <a:moveTo>
                    <a:pt x="59" y="24"/>
                  </a:moveTo>
                  <a:lnTo>
                    <a:pt x="61" y="18"/>
                  </a:lnTo>
                  <a:lnTo>
                    <a:pt x="63" y="19"/>
                  </a:lnTo>
                  <a:lnTo>
                    <a:pt x="56" y="0"/>
                  </a:lnTo>
                  <a:lnTo>
                    <a:pt x="52" y="4"/>
                  </a:lnTo>
                  <a:lnTo>
                    <a:pt x="52" y="5"/>
                  </a:lnTo>
                  <a:lnTo>
                    <a:pt x="3" y="29"/>
                  </a:lnTo>
                  <a:lnTo>
                    <a:pt x="0" y="31"/>
                  </a:lnTo>
                  <a:lnTo>
                    <a:pt x="8" y="45"/>
                  </a:lnTo>
                  <a:lnTo>
                    <a:pt x="9" y="48"/>
                  </a:lnTo>
                  <a:lnTo>
                    <a:pt x="9" y="49"/>
                  </a:lnTo>
                  <a:lnTo>
                    <a:pt x="59" y="24"/>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29" name="Freeform 286"/>
            <p:cNvSpPr>
              <a:spLocks/>
            </p:cNvSpPr>
            <p:nvPr/>
          </p:nvSpPr>
          <p:spPr bwMode="auto">
            <a:xfrm>
              <a:off x="2555" y="2256"/>
              <a:ext cx="279" cy="246"/>
            </a:xfrm>
            <a:custGeom>
              <a:avLst/>
              <a:gdLst>
                <a:gd name="T0" fmla="*/ 262 w 279"/>
                <a:gd name="T1" fmla="*/ 57 h 246"/>
                <a:gd name="T2" fmla="*/ 254 w 279"/>
                <a:gd name="T3" fmla="*/ 39 h 246"/>
                <a:gd name="T4" fmla="*/ 249 w 279"/>
                <a:gd name="T5" fmla="*/ 29 h 246"/>
                <a:gd name="T6" fmla="*/ 240 w 279"/>
                <a:gd name="T7" fmla="*/ 20 h 246"/>
                <a:gd name="T8" fmla="*/ 235 w 279"/>
                <a:gd name="T9" fmla="*/ 16 h 246"/>
                <a:gd name="T10" fmla="*/ 232 w 279"/>
                <a:gd name="T11" fmla="*/ 8 h 246"/>
                <a:gd name="T12" fmla="*/ 225 w 279"/>
                <a:gd name="T13" fmla="*/ 0 h 246"/>
                <a:gd name="T14" fmla="*/ 218 w 279"/>
                <a:gd name="T15" fmla="*/ 4 h 246"/>
                <a:gd name="T16" fmla="*/ 216 w 279"/>
                <a:gd name="T17" fmla="*/ 8 h 246"/>
                <a:gd name="T18" fmla="*/ 208 w 279"/>
                <a:gd name="T19" fmla="*/ 6 h 246"/>
                <a:gd name="T20" fmla="*/ 199 w 279"/>
                <a:gd name="T21" fmla="*/ 10 h 246"/>
                <a:gd name="T22" fmla="*/ 189 w 279"/>
                <a:gd name="T23" fmla="*/ 16 h 246"/>
                <a:gd name="T24" fmla="*/ 178 w 279"/>
                <a:gd name="T25" fmla="*/ 18 h 246"/>
                <a:gd name="T26" fmla="*/ 162 w 279"/>
                <a:gd name="T27" fmla="*/ 28 h 246"/>
                <a:gd name="T28" fmla="*/ 151 w 279"/>
                <a:gd name="T29" fmla="*/ 34 h 246"/>
                <a:gd name="T30" fmla="*/ 149 w 279"/>
                <a:gd name="T31" fmla="*/ 38 h 246"/>
                <a:gd name="T32" fmla="*/ 143 w 279"/>
                <a:gd name="T33" fmla="*/ 43 h 246"/>
                <a:gd name="T34" fmla="*/ 143 w 279"/>
                <a:gd name="T35" fmla="*/ 45 h 246"/>
                <a:gd name="T36" fmla="*/ 83 w 279"/>
                <a:gd name="T37" fmla="*/ 80 h 246"/>
                <a:gd name="T38" fmla="*/ 77 w 279"/>
                <a:gd name="T39" fmla="*/ 82 h 246"/>
                <a:gd name="T40" fmla="*/ 69 w 279"/>
                <a:gd name="T41" fmla="*/ 83 h 246"/>
                <a:gd name="T42" fmla="*/ 61 w 279"/>
                <a:gd name="T43" fmla="*/ 88 h 246"/>
                <a:gd name="T44" fmla="*/ 43 w 279"/>
                <a:gd name="T45" fmla="*/ 93 h 246"/>
                <a:gd name="T46" fmla="*/ 31 w 279"/>
                <a:gd name="T47" fmla="*/ 106 h 246"/>
                <a:gd name="T48" fmla="*/ 20 w 279"/>
                <a:gd name="T49" fmla="*/ 111 h 246"/>
                <a:gd name="T50" fmla="*/ 11 w 279"/>
                <a:gd name="T51" fmla="*/ 117 h 246"/>
                <a:gd name="T52" fmla="*/ 11 w 279"/>
                <a:gd name="T53" fmla="*/ 121 h 246"/>
                <a:gd name="T54" fmla="*/ 4 w 279"/>
                <a:gd name="T55" fmla="*/ 122 h 246"/>
                <a:gd name="T56" fmla="*/ 1 w 279"/>
                <a:gd name="T57" fmla="*/ 132 h 246"/>
                <a:gd name="T58" fmla="*/ 0 w 279"/>
                <a:gd name="T59" fmla="*/ 139 h 246"/>
                <a:gd name="T60" fmla="*/ 46 w 279"/>
                <a:gd name="T61" fmla="*/ 236 h 246"/>
                <a:gd name="T62" fmla="*/ 50 w 279"/>
                <a:gd name="T63" fmla="*/ 240 h 246"/>
                <a:gd name="T64" fmla="*/ 57 w 279"/>
                <a:gd name="T65" fmla="*/ 245 h 246"/>
                <a:gd name="T66" fmla="*/ 63 w 279"/>
                <a:gd name="T67" fmla="*/ 239 h 246"/>
                <a:gd name="T68" fmla="*/ 67 w 279"/>
                <a:gd name="T69" fmla="*/ 240 h 246"/>
                <a:gd name="T70" fmla="*/ 71 w 279"/>
                <a:gd name="T71" fmla="*/ 239 h 246"/>
                <a:gd name="T72" fmla="*/ 77 w 279"/>
                <a:gd name="T73" fmla="*/ 241 h 246"/>
                <a:gd name="T74" fmla="*/ 89 w 279"/>
                <a:gd name="T75" fmla="*/ 230 h 246"/>
                <a:gd name="T76" fmla="*/ 103 w 279"/>
                <a:gd name="T77" fmla="*/ 226 h 246"/>
                <a:gd name="T78" fmla="*/ 119 w 279"/>
                <a:gd name="T79" fmla="*/ 217 h 246"/>
                <a:gd name="T80" fmla="*/ 128 w 279"/>
                <a:gd name="T81" fmla="*/ 211 h 246"/>
                <a:gd name="T82" fmla="*/ 132 w 279"/>
                <a:gd name="T83" fmla="*/ 202 h 246"/>
                <a:gd name="T84" fmla="*/ 137 w 279"/>
                <a:gd name="T85" fmla="*/ 201 h 246"/>
                <a:gd name="T86" fmla="*/ 198 w 279"/>
                <a:gd name="T87" fmla="*/ 167 h 246"/>
                <a:gd name="T88" fmla="*/ 200 w 279"/>
                <a:gd name="T89" fmla="*/ 168 h 246"/>
                <a:gd name="T90" fmla="*/ 200 w 279"/>
                <a:gd name="T91" fmla="*/ 170 h 246"/>
                <a:gd name="T92" fmla="*/ 206 w 279"/>
                <a:gd name="T93" fmla="*/ 168 h 246"/>
                <a:gd name="T94" fmla="*/ 210 w 279"/>
                <a:gd name="T95" fmla="*/ 167 h 246"/>
                <a:gd name="T96" fmla="*/ 222 w 279"/>
                <a:gd name="T97" fmla="*/ 161 h 246"/>
                <a:gd name="T98" fmla="*/ 238 w 279"/>
                <a:gd name="T99" fmla="*/ 152 h 246"/>
                <a:gd name="T100" fmla="*/ 248 w 279"/>
                <a:gd name="T101" fmla="*/ 148 h 246"/>
                <a:gd name="T102" fmla="*/ 261 w 279"/>
                <a:gd name="T103" fmla="*/ 141 h 246"/>
                <a:gd name="T104" fmla="*/ 267 w 279"/>
                <a:gd name="T105" fmla="*/ 133 h 246"/>
                <a:gd name="T106" fmla="*/ 267 w 279"/>
                <a:gd name="T107" fmla="*/ 128 h 246"/>
                <a:gd name="T108" fmla="*/ 272 w 279"/>
                <a:gd name="T109" fmla="*/ 127 h 246"/>
                <a:gd name="T110" fmla="*/ 278 w 279"/>
                <a:gd name="T111" fmla="*/ 122 h 246"/>
                <a:gd name="T112" fmla="*/ 276 w 279"/>
                <a:gd name="T113" fmla="*/ 114 h 246"/>
                <a:gd name="T114" fmla="*/ 271 w 279"/>
                <a:gd name="T115" fmla="*/ 103 h 246"/>
                <a:gd name="T116" fmla="*/ 276 w 279"/>
                <a:gd name="T117" fmla="*/ 98 h 246"/>
                <a:gd name="T118" fmla="*/ 272 w 279"/>
                <a:gd name="T119" fmla="*/ 88 h 246"/>
                <a:gd name="T120" fmla="*/ 268 w 279"/>
                <a:gd name="T121" fmla="*/ 72 h 246"/>
                <a:gd name="T122" fmla="*/ 262 w 279"/>
                <a:gd name="T123" fmla="*/ 57 h 2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79" h="246">
                  <a:moveTo>
                    <a:pt x="262" y="57"/>
                  </a:moveTo>
                  <a:lnTo>
                    <a:pt x="254" y="39"/>
                  </a:lnTo>
                  <a:lnTo>
                    <a:pt x="249" y="29"/>
                  </a:lnTo>
                  <a:lnTo>
                    <a:pt x="240" y="20"/>
                  </a:lnTo>
                  <a:lnTo>
                    <a:pt x="235" y="16"/>
                  </a:lnTo>
                  <a:lnTo>
                    <a:pt x="232" y="8"/>
                  </a:lnTo>
                  <a:lnTo>
                    <a:pt x="225" y="0"/>
                  </a:lnTo>
                  <a:lnTo>
                    <a:pt x="218" y="4"/>
                  </a:lnTo>
                  <a:lnTo>
                    <a:pt x="216" y="8"/>
                  </a:lnTo>
                  <a:lnTo>
                    <a:pt x="208" y="6"/>
                  </a:lnTo>
                  <a:lnTo>
                    <a:pt x="199" y="10"/>
                  </a:lnTo>
                  <a:lnTo>
                    <a:pt x="189" y="16"/>
                  </a:lnTo>
                  <a:lnTo>
                    <a:pt x="178" y="18"/>
                  </a:lnTo>
                  <a:lnTo>
                    <a:pt x="162" y="28"/>
                  </a:lnTo>
                  <a:lnTo>
                    <a:pt x="151" y="34"/>
                  </a:lnTo>
                  <a:lnTo>
                    <a:pt x="149" y="38"/>
                  </a:lnTo>
                  <a:lnTo>
                    <a:pt x="143" y="43"/>
                  </a:lnTo>
                  <a:lnTo>
                    <a:pt x="143" y="45"/>
                  </a:lnTo>
                  <a:lnTo>
                    <a:pt x="83" y="80"/>
                  </a:lnTo>
                  <a:lnTo>
                    <a:pt x="77" y="82"/>
                  </a:lnTo>
                  <a:lnTo>
                    <a:pt x="69" y="83"/>
                  </a:lnTo>
                  <a:lnTo>
                    <a:pt x="61" y="88"/>
                  </a:lnTo>
                  <a:lnTo>
                    <a:pt x="43" y="93"/>
                  </a:lnTo>
                  <a:lnTo>
                    <a:pt x="31" y="106"/>
                  </a:lnTo>
                  <a:lnTo>
                    <a:pt x="20" y="111"/>
                  </a:lnTo>
                  <a:lnTo>
                    <a:pt x="11" y="117"/>
                  </a:lnTo>
                  <a:lnTo>
                    <a:pt x="11" y="121"/>
                  </a:lnTo>
                  <a:lnTo>
                    <a:pt x="4" y="122"/>
                  </a:lnTo>
                  <a:lnTo>
                    <a:pt x="1" y="132"/>
                  </a:lnTo>
                  <a:lnTo>
                    <a:pt x="0" y="139"/>
                  </a:lnTo>
                  <a:lnTo>
                    <a:pt x="46" y="236"/>
                  </a:lnTo>
                  <a:lnTo>
                    <a:pt x="50" y="240"/>
                  </a:lnTo>
                  <a:lnTo>
                    <a:pt x="57" y="245"/>
                  </a:lnTo>
                  <a:lnTo>
                    <a:pt x="63" y="239"/>
                  </a:lnTo>
                  <a:lnTo>
                    <a:pt x="67" y="240"/>
                  </a:lnTo>
                  <a:lnTo>
                    <a:pt x="71" y="239"/>
                  </a:lnTo>
                  <a:lnTo>
                    <a:pt x="77" y="241"/>
                  </a:lnTo>
                  <a:lnTo>
                    <a:pt x="89" y="230"/>
                  </a:lnTo>
                  <a:lnTo>
                    <a:pt x="103" y="226"/>
                  </a:lnTo>
                  <a:lnTo>
                    <a:pt x="119" y="217"/>
                  </a:lnTo>
                  <a:lnTo>
                    <a:pt x="128" y="211"/>
                  </a:lnTo>
                  <a:lnTo>
                    <a:pt x="132" y="202"/>
                  </a:lnTo>
                  <a:lnTo>
                    <a:pt x="137" y="201"/>
                  </a:lnTo>
                  <a:lnTo>
                    <a:pt x="198" y="167"/>
                  </a:lnTo>
                  <a:lnTo>
                    <a:pt x="200" y="168"/>
                  </a:lnTo>
                  <a:lnTo>
                    <a:pt x="200" y="170"/>
                  </a:lnTo>
                  <a:lnTo>
                    <a:pt x="206" y="168"/>
                  </a:lnTo>
                  <a:lnTo>
                    <a:pt x="210" y="167"/>
                  </a:lnTo>
                  <a:lnTo>
                    <a:pt x="222" y="161"/>
                  </a:lnTo>
                  <a:lnTo>
                    <a:pt x="238" y="152"/>
                  </a:lnTo>
                  <a:lnTo>
                    <a:pt x="248" y="148"/>
                  </a:lnTo>
                  <a:lnTo>
                    <a:pt x="261" y="141"/>
                  </a:lnTo>
                  <a:lnTo>
                    <a:pt x="267" y="133"/>
                  </a:lnTo>
                  <a:lnTo>
                    <a:pt x="267" y="128"/>
                  </a:lnTo>
                  <a:lnTo>
                    <a:pt x="272" y="127"/>
                  </a:lnTo>
                  <a:lnTo>
                    <a:pt x="278" y="122"/>
                  </a:lnTo>
                  <a:lnTo>
                    <a:pt x="276" y="114"/>
                  </a:lnTo>
                  <a:lnTo>
                    <a:pt x="271" y="103"/>
                  </a:lnTo>
                  <a:lnTo>
                    <a:pt x="276" y="98"/>
                  </a:lnTo>
                  <a:lnTo>
                    <a:pt x="272" y="88"/>
                  </a:lnTo>
                  <a:lnTo>
                    <a:pt x="268" y="72"/>
                  </a:lnTo>
                  <a:lnTo>
                    <a:pt x="262" y="57"/>
                  </a:lnTo>
                </a:path>
              </a:pathLst>
            </a:custGeom>
            <a:solidFill>
              <a:srgbClr val="618FFD"/>
            </a:solidFill>
            <a:ln w="12700" cap="rnd">
              <a:noFill/>
              <a:round/>
              <a:headEnd/>
              <a:tailEnd/>
            </a:ln>
            <a:effectLst/>
          </p:spPr>
          <p:txBody>
            <a:bodyPr/>
            <a:lstStyle/>
            <a:p>
              <a:endParaRPr lang="en-US"/>
            </a:p>
          </p:txBody>
        </p:sp>
        <p:sp>
          <p:nvSpPr>
            <p:cNvPr id="78930" name="Freeform 287"/>
            <p:cNvSpPr>
              <a:spLocks/>
            </p:cNvSpPr>
            <p:nvPr/>
          </p:nvSpPr>
          <p:spPr bwMode="auto">
            <a:xfrm>
              <a:off x="2538" y="2395"/>
              <a:ext cx="63" cy="114"/>
            </a:xfrm>
            <a:custGeom>
              <a:avLst/>
              <a:gdLst>
                <a:gd name="T0" fmla="*/ 50 w 63"/>
                <a:gd name="T1" fmla="*/ 112 h 114"/>
                <a:gd name="T2" fmla="*/ 59 w 63"/>
                <a:gd name="T3" fmla="*/ 109 h 114"/>
                <a:gd name="T4" fmla="*/ 62 w 63"/>
                <a:gd name="T5" fmla="*/ 104 h 114"/>
                <a:gd name="T6" fmla="*/ 13 w 63"/>
                <a:gd name="T7" fmla="*/ 0 h 114"/>
                <a:gd name="T8" fmla="*/ 11 w 63"/>
                <a:gd name="T9" fmla="*/ 0 h 114"/>
                <a:gd name="T10" fmla="*/ 6 w 63"/>
                <a:gd name="T11" fmla="*/ 1 h 114"/>
                <a:gd name="T12" fmla="*/ 0 w 63"/>
                <a:gd name="T13" fmla="*/ 5 h 114"/>
                <a:gd name="T14" fmla="*/ 1 w 63"/>
                <a:gd name="T15" fmla="*/ 8 h 114"/>
                <a:gd name="T16" fmla="*/ 51 w 63"/>
                <a:gd name="T17" fmla="*/ 110 h 114"/>
                <a:gd name="T18" fmla="*/ 48 w 63"/>
                <a:gd name="T19" fmla="*/ 113 h 114"/>
                <a:gd name="T20" fmla="*/ 50 w 63"/>
                <a:gd name="T21" fmla="*/ 112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3" h="114">
                  <a:moveTo>
                    <a:pt x="50" y="112"/>
                  </a:moveTo>
                  <a:lnTo>
                    <a:pt x="59" y="109"/>
                  </a:lnTo>
                  <a:lnTo>
                    <a:pt x="62" y="104"/>
                  </a:lnTo>
                  <a:lnTo>
                    <a:pt x="13" y="0"/>
                  </a:lnTo>
                  <a:lnTo>
                    <a:pt x="11" y="0"/>
                  </a:lnTo>
                  <a:lnTo>
                    <a:pt x="6" y="1"/>
                  </a:lnTo>
                  <a:lnTo>
                    <a:pt x="0" y="5"/>
                  </a:lnTo>
                  <a:lnTo>
                    <a:pt x="1" y="8"/>
                  </a:lnTo>
                  <a:lnTo>
                    <a:pt x="51" y="110"/>
                  </a:lnTo>
                  <a:lnTo>
                    <a:pt x="48" y="113"/>
                  </a:lnTo>
                  <a:lnTo>
                    <a:pt x="50" y="112"/>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8931" name="Freeform 288"/>
            <p:cNvSpPr>
              <a:spLocks/>
            </p:cNvSpPr>
            <p:nvPr/>
          </p:nvSpPr>
          <p:spPr bwMode="auto">
            <a:xfrm>
              <a:off x="2715" y="2242"/>
              <a:ext cx="61" cy="48"/>
            </a:xfrm>
            <a:custGeom>
              <a:avLst/>
              <a:gdLst>
                <a:gd name="T0" fmla="*/ 60 w 61"/>
                <a:gd name="T1" fmla="*/ 0 h 48"/>
                <a:gd name="T2" fmla="*/ 0 w 61"/>
                <a:gd name="T3" fmla="*/ 47 h 48"/>
                <a:gd name="T4" fmla="*/ 60 w 61"/>
                <a:gd name="T5" fmla="*/ 0 h 48"/>
                <a:gd name="T6" fmla="*/ 0 60000 65536"/>
                <a:gd name="T7" fmla="*/ 0 60000 65536"/>
                <a:gd name="T8" fmla="*/ 0 60000 65536"/>
              </a:gdLst>
              <a:ahLst/>
              <a:cxnLst>
                <a:cxn ang="T6">
                  <a:pos x="T0" y="T1"/>
                </a:cxn>
                <a:cxn ang="T7">
                  <a:pos x="T2" y="T3"/>
                </a:cxn>
                <a:cxn ang="T8">
                  <a:pos x="T4" y="T5"/>
                </a:cxn>
              </a:cxnLst>
              <a:rect l="0" t="0" r="r" b="b"/>
              <a:pathLst>
                <a:path w="61" h="48">
                  <a:moveTo>
                    <a:pt x="60" y="0"/>
                  </a:moveTo>
                  <a:lnTo>
                    <a:pt x="0" y="47"/>
                  </a:lnTo>
                  <a:lnTo>
                    <a:pt x="60" y="0"/>
                  </a:lnTo>
                </a:path>
              </a:pathLst>
            </a:custGeom>
            <a:solidFill>
              <a:srgbClr val="FFBFBF"/>
            </a:solidFill>
            <a:ln w="12700" cap="rnd">
              <a:noFill/>
              <a:round/>
              <a:headEnd/>
              <a:tailEnd/>
            </a:ln>
            <a:effectLst/>
          </p:spPr>
          <p:txBody>
            <a:bodyPr/>
            <a:lstStyle/>
            <a:p>
              <a:endParaRPr lang="en-US"/>
            </a:p>
          </p:txBody>
        </p:sp>
        <p:sp>
          <p:nvSpPr>
            <p:cNvPr id="78932" name="Freeform 289"/>
            <p:cNvSpPr>
              <a:spLocks/>
            </p:cNvSpPr>
            <p:nvPr/>
          </p:nvSpPr>
          <p:spPr bwMode="auto">
            <a:xfrm>
              <a:off x="2763" y="2351"/>
              <a:ext cx="60" cy="49"/>
            </a:xfrm>
            <a:custGeom>
              <a:avLst/>
              <a:gdLst>
                <a:gd name="T0" fmla="*/ 59 w 60"/>
                <a:gd name="T1" fmla="*/ 0 h 49"/>
                <a:gd name="T2" fmla="*/ 0 w 60"/>
                <a:gd name="T3" fmla="*/ 48 h 49"/>
                <a:gd name="T4" fmla="*/ 59 w 60"/>
                <a:gd name="T5" fmla="*/ 0 h 49"/>
                <a:gd name="T6" fmla="*/ 0 60000 65536"/>
                <a:gd name="T7" fmla="*/ 0 60000 65536"/>
                <a:gd name="T8" fmla="*/ 0 60000 65536"/>
              </a:gdLst>
              <a:ahLst/>
              <a:cxnLst>
                <a:cxn ang="T6">
                  <a:pos x="T0" y="T1"/>
                </a:cxn>
                <a:cxn ang="T7">
                  <a:pos x="T2" y="T3"/>
                </a:cxn>
                <a:cxn ang="T8">
                  <a:pos x="T4" y="T5"/>
                </a:cxn>
              </a:cxnLst>
              <a:rect l="0" t="0" r="r" b="b"/>
              <a:pathLst>
                <a:path w="60" h="49">
                  <a:moveTo>
                    <a:pt x="59" y="0"/>
                  </a:moveTo>
                  <a:lnTo>
                    <a:pt x="0" y="48"/>
                  </a:lnTo>
                  <a:lnTo>
                    <a:pt x="59" y="0"/>
                  </a:lnTo>
                </a:path>
              </a:pathLst>
            </a:custGeom>
            <a:solidFill>
              <a:srgbClr val="FFBFBF"/>
            </a:solidFill>
            <a:ln w="12700" cap="rnd">
              <a:noFill/>
              <a:round/>
              <a:headEnd/>
              <a:tailEnd/>
            </a:ln>
            <a:effectLst/>
          </p:spPr>
          <p:txBody>
            <a:bodyPr/>
            <a:lstStyle/>
            <a:p>
              <a:endParaRPr lang="en-US"/>
            </a:p>
          </p:txBody>
        </p:sp>
        <p:sp>
          <p:nvSpPr>
            <p:cNvPr id="78933" name="Freeform 290"/>
            <p:cNvSpPr>
              <a:spLocks/>
            </p:cNvSpPr>
            <p:nvPr/>
          </p:nvSpPr>
          <p:spPr bwMode="auto">
            <a:xfrm>
              <a:off x="2760" y="2353"/>
              <a:ext cx="64" cy="52"/>
            </a:xfrm>
            <a:custGeom>
              <a:avLst/>
              <a:gdLst>
                <a:gd name="T0" fmla="*/ 56 w 64"/>
                <a:gd name="T1" fmla="*/ 0 h 52"/>
                <a:gd name="T2" fmla="*/ 63 w 64"/>
                <a:gd name="T3" fmla="*/ 10 h 52"/>
                <a:gd name="T4" fmla="*/ 5 w 64"/>
                <a:gd name="T5" fmla="*/ 51 h 52"/>
                <a:gd name="T6" fmla="*/ 0 w 64"/>
                <a:gd name="T7" fmla="*/ 38 h 52"/>
                <a:gd name="T8" fmla="*/ 56 w 64"/>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52">
                  <a:moveTo>
                    <a:pt x="56" y="0"/>
                  </a:moveTo>
                  <a:lnTo>
                    <a:pt x="63" y="10"/>
                  </a:lnTo>
                  <a:lnTo>
                    <a:pt x="5" y="51"/>
                  </a:lnTo>
                  <a:lnTo>
                    <a:pt x="0" y="38"/>
                  </a:lnTo>
                  <a:lnTo>
                    <a:pt x="56" y="0"/>
                  </a:lnTo>
                </a:path>
              </a:pathLst>
            </a:custGeom>
            <a:solidFill>
              <a:srgbClr val="FF4040"/>
            </a:solidFill>
            <a:ln w="12700" cap="rnd">
              <a:noFill/>
              <a:round/>
              <a:headEnd/>
              <a:tailEnd/>
            </a:ln>
            <a:effectLst/>
          </p:spPr>
          <p:txBody>
            <a:bodyPr/>
            <a:lstStyle/>
            <a:p>
              <a:endParaRPr lang="en-US"/>
            </a:p>
          </p:txBody>
        </p:sp>
        <p:sp>
          <p:nvSpPr>
            <p:cNvPr id="78934" name="Freeform 291"/>
            <p:cNvSpPr>
              <a:spLocks/>
            </p:cNvSpPr>
            <p:nvPr/>
          </p:nvSpPr>
          <p:spPr bwMode="auto">
            <a:xfrm>
              <a:off x="2692" y="2257"/>
              <a:ext cx="103" cy="80"/>
            </a:xfrm>
            <a:custGeom>
              <a:avLst/>
              <a:gdLst>
                <a:gd name="T0" fmla="*/ 94 w 103"/>
                <a:gd name="T1" fmla="*/ 11 h 80"/>
                <a:gd name="T2" fmla="*/ 94 w 103"/>
                <a:gd name="T3" fmla="*/ 6 h 80"/>
                <a:gd name="T4" fmla="*/ 92 w 103"/>
                <a:gd name="T5" fmla="*/ 4 h 80"/>
                <a:gd name="T6" fmla="*/ 90 w 103"/>
                <a:gd name="T7" fmla="*/ 0 h 80"/>
                <a:gd name="T8" fmla="*/ 88 w 103"/>
                <a:gd name="T9" fmla="*/ 3 h 80"/>
                <a:gd name="T10" fmla="*/ 3 w 103"/>
                <a:gd name="T11" fmla="*/ 48 h 80"/>
                <a:gd name="T12" fmla="*/ 0 w 103"/>
                <a:gd name="T13" fmla="*/ 56 h 80"/>
                <a:gd name="T14" fmla="*/ 1 w 103"/>
                <a:gd name="T15" fmla="*/ 61 h 80"/>
                <a:gd name="T16" fmla="*/ 8 w 103"/>
                <a:gd name="T17" fmla="*/ 74 h 80"/>
                <a:gd name="T18" fmla="*/ 10 w 103"/>
                <a:gd name="T19" fmla="*/ 76 h 80"/>
                <a:gd name="T20" fmla="*/ 18 w 103"/>
                <a:gd name="T21" fmla="*/ 79 h 80"/>
                <a:gd name="T22" fmla="*/ 98 w 103"/>
                <a:gd name="T23" fmla="*/ 34 h 80"/>
                <a:gd name="T24" fmla="*/ 102 w 103"/>
                <a:gd name="T25" fmla="*/ 24 h 80"/>
                <a:gd name="T26" fmla="*/ 102 w 103"/>
                <a:gd name="T27" fmla="*/ 22 h 80"/>
                <a:gd name="T28" fmla="*/ 94 w 103"/>
                <a:gd name="T29" fmla="*/ 11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 h="80">
                  <a:moveTo>
                    <a:pt x="94" y="11"/>
                  </a:moveTo>
                  <a:lnTo>
                    <a:pt x="94" y="6"/>
                  </a:lnTo>
                  <a:lnTo>
                    <a:pt x="92" y="4"/>
                  </a:lnTo>
                  <a:lnTo>
                    <a:pt x="90" y="0"/>
                  </a:lnTo>
                  <a:lnTo>
                    <a:pt x="88" y="3"/>
                  </a:lnTo>
                  <a:lnTo>
                    <a:pt x="3" y="48"/>
                  </a:lnTo>
                  <a:lnTo>
                    <a:pt x="0" y="56"/>
                  </a:lnTo>
                  <a:lnTo>
                    <a:pt x="1" y="61"/>
                  </a:lnTo>
                  <a:lnTo>
                    <a:pt x="8" y="74"/>
                  </a:lnTo>
                  <a:lnTo>
                    <a:pt x="10" y="76"/>
                  </a:lnTo>
                  <a:lnTo>
                    <a:pt x="18" y="79"/>
                  </a:lnTo>
                  <a:lnTo>
                    <a:pt x="98" y="34"/>
                  </a:lnTo>
                  <a:lnTo>
                    <a:pt x="102" y="24"/>
                  </a:lnTo>
                  <a:lnTo>
                    <a:pt x="102" y="22"/>
                  </a:lnTo>
                  <a:lnTo>
                    <a:pt x="94" y="11"/>
                  </a:lnTo>
                </a:path>
              </a:pathLst>
            </a:custGeom>
            <a:solidFill>
              <a:srgbClr val="3365FB"/>
            </a:solidFill>
            <a:ln w="12700" cap="rnd">
              <a:noFill/>
              <a:round/>
              <a:headEnd/>
              <a:tailEnd/>
            </a:ln>
            <a:effectLst/>
          </p:spPr>
          <p:txBody>
            <a:bodyPr/>
            <a:lstStyle/>
            <a:p>
              <a:endParaRPr lang="en-US"/>
            </a:p>
          </p:txBody>
        </p:sp>
        <p:sp>
          <p:nvSpPr>
            <p:cNvPr id="78935" name="Freeform 292"/>
            <p:cNvSpPr>
              <a:spLocks/>
            </p:cNvSpPr>
            <p:nvPr/>
          </p:nvSpPr>
          <p:spPr bwMode="auto">
            <a:xfrm>
              <a:off x="2610" y="2347"/>
              <a:ext cx="73" cy="121"/>
            </a:xfrm>
            <a:custGeom>
              <a:avLst/>
              <a:gdLst>
                <a:gd name="T0" fmla="*/ 20 w 73"/>
                <a:gd name="T1" fmla="*/ 3 h 121"/>
                <a:gd name="T2" fmla="*/ 23 w 73"/>
                <a:gd name="T3" fmla="*/ 0 h 121"/>
                <a:gd name="T4" fmla="*/ 26 w 73"/>
                <a:gd name="T5" fmla="*/ 4 h 121"/>
                <a:gd name="T6" fmla="*/ 27 w 73"/>
                <a:gd name="T7" fmla="*/ 0 h 121"/>
                <a:gd name="T8" fmla="*/ 29 w 73"/>
                <a:gd name="T9" fmla="*/ 4 h 121"/>
                <a:gd name="T10" fmla="*/ 71 w 73"/>
                <a:gd name="T11" fmla="*/ 96 h 121"/>
                <a:gd name="T12" fmla="*/ 72 w 73"/>
                <a:gd name="T13" fmla="*/ 106 h 121"/>
                <a:gd name="T14" fmla="*/ 65 w 73"/>
                <a:gd name="T15" fmla="*/ 112 h 121"/>
                <a:gd name="T16" fmla="*/ 55 w 73"/>
                <a:gd name="T17" fmla="*/ 117 h 121"/>
                <a:gd name="T18" fmla="*/ 47 w 73"/>
                <a:gd name="T19" fmla="*/ 120 h 121"/>
                <a:gd name="T20" fmla="*/ 44 w 73"/>
                <a:gd name="T21" fmla="*/ 114 h 121"/>
                <a:gd name="T22" fmla="*/ 2 w 73"/>
                <a:gd name="T23" fmla="*/ 24 h 121"/>
                <a:gd name="T24" fmla="*/ 0 w 73"/>
                <a:gd name="T25" fmla="*/ 15 h 121"/>
                <a:gd name="T26" fmla="*/ 8 w 73"/>
                <a:gd name="T27" fmla="*/ 10 h 121"/>
                <a:gd name="T28" fmla="*/ 20 w 73"/>
                <a:gd name="T29" fmla="*/ 3 h 1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3" h="121">
                  <a:moveTo>
                    <a:pt x="20" y="3"/>
                  </a:moveTo>
                  <a:lnTo>
                    <a:pt x="23" y="0"/>
                  </a:lnTo>
                  <a:lnTo>
                    <a:pt x="26" y="4"/>
                  </a:lnTo>
                  <a:lnTo>
                    <a:pt x="27" y="0"/>
                  </a:lnTo>
                  <a:lnTo>
                    <a:pt x="29" y="4"/>
                  </a:lnTo>
                  <a:lnTo>
                    <a:pt x="71" y="96"/>
                  </a:lnTo>
                  <a:lnTo>
                    <a:pt x="72" y="106"/>
                  </a:lnTo>
                  <a:lnTo>
                    <a:pt x="65" y="112"/>
                  </a:lnTo>
                  <a:lnTo>
                    <a:pt x="55" y="117"/>
                  </a:lnTo>
                  <a:lnTo>
                    <a:pt x="47" y="120"/>
                  </a:lnTo>
                  <a:lnTo>
                    <a:pt x="44" y="114"/>
                  </a:lnTo>
                  <a:lnTo>
                    <a:pt x="2" y="24"/>
                  </a:lnTo>
                  <a:lnTo>
                    <a:pt x="0" y="15"/>
                  </a:lnTo>
                  <a:lnTo>
                    <a:pt x="8" y="10"/>
                  </a:lnTo>
                  <a:lnTo>
                    <a:pt x="20" y="3"/>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8936" name="Freeform 293"/>
            <p:cNvSpPr>
              <a:spLocks/>
            </p:cNvSpPr>
            <p:nvPr/>
          </p:nvSpPr>
          <p:spPr bwMode="auto">
            <a:xfrm>
              <a:off x="2732" y="2346"/>
              <a:ext cx="102" cy="76"/>
            </a:xfrm>
            <a:custGeom>
              <a:avLst/>
              <a:gdLst>
                <a:gd name="T0" fmla="*/ 94 w 102"/>
                <a:gd name="T1" fmla="*/ 8 h 76"/>
                <a:gd name="T2" fmla="*/ 93 w 102"/>
                <a:gd name="T3" fmla="*/ 3 h 76"/>
                <a:gd name="T4" fmla="*/ 93 w 102"/>
                <a:gd name="T5" fmla="*/ 0 h 76"/>
                <a:gd name="T6" fmla="*/ 91 w 102"/>
                <a:gd name="T7" fmla="*/ 0 h 76"/>
                <a:gd name="T8" fmla="*/ 89 w 102"/>
                <a:gd name="T9" fmla="*/ 1 h 76"/>
                <a:gd name="T10" fmla="*/ 8 w 102"/>
                <a:gd name="T11" fmla="*/ 44 h 76"/>
                <a:gd name="T12" fmla="*/ 0 w 102"/>
                <a:gd name="T13" fmla="*/ 55 h 76"/>
                <a:gd name="T14" fmla="*/ 1 w 102"/>
                <a:gd name="T15" fmla="*/ 60 h 76"/>
                <a:gd name="T16" fmla="*/ 10 w 102"/>
                <a:gd name="T17" fmla="*/ 66 h 76"/>
                <a:gd name="T18" fmla="*/ 11 w 102"/>
                <a:gd name="T19" fmla="*/ 75 h 76"/>
                <a:gd name="T20" fmla="*/ 19 w 102"/>
                <a:gd name="T21" fmla="*/ 71 h 76"/>
                <a:gd name="T22" fmla="*/ 97 w 102"/>
                <a:gd name="T23" fmla="*/ 29 h 76"/>
                <a:gd name="T24" fmla="*/ 100 w 102"/>
                <a:gd name="T25" fmla="*/ 20 h 76"/>
                <a:gd name="T26" fmla="*/ 101 w 102"/>
                <a:gd name="T27" fmla="*/ 18 h 76"/>
                <a:gd name="T28" fmla="*/ 94 w 102"/>
                <a:gd name="T29" fmla="*/ 8 h 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2" h="76">
                  <a:moveTo>
                    <a:pt x="94" y="8"/>
                  </a:moveTo>
                  <a:lnTo>
                    <a:pt x="93" y="3"/>
                  </a:lnTo>
                  <a:lnTo>
                    <a:pt x="93" y="0"/>
                  </a:lnTo>
                  <a:lnTo>
                    <a:pt x="91" y="0"/>
                  </a:lnTo>
                  <a:lnTo>
                    <a:pt x="89" y="1"/>
                  </a:lnTo>
                  <a:lnTo>
                    <a:pt x="8" y="44"/>
                  </a:lnTo>
                  <a:lnTo>
                    <a:pt x="0" y="55"/>
                  </a:lnTo>
                  <a:lnTo>
                    <a:pt x="1" y="60"/>
                  </a:lnTo>
                  <a:lnTo>
                    <a:pt x="10" y="66"/>
                  </a:lnTo>
                  <a:lnTo>
                    <a:pt x="11" y="75"/>
                  </a:lnTo>
                  <a:lnTo>
                    <a:pt x="19" y="71"/>
                  </a:lnTo>
                  <a:lnTo>
                    <a:pt x="97" y="29"/>
                  </a:lnTo>
                  <a:lnTo>
                    <a:pt x="100" y="20"/>
                  </a:lnTo>
                  <a:lnTo>
                    <a:pt x="101" y="18"/>
                  </a:lnTo>
                  <a:lnTo>
                    <a:pt x="94" y="8"/>
                  </a:lnTo>
                </a:path>
              </a:pathLst>
            </a:custGeom>
            <a:solidFill>
              <a:srgbClr val="3365FB"/>
            </a:solidFill>
            <a:ln w="12700" cap="rnd">
              <a:noFill/>
              <a:round/>
              <a:headEnd/>
              <a:tailEnd/>
            </a:ln>
            <a:effectLst/>
          </p:spPr>
          <p:txBody>
            <a:bodyPr/>
            <a:lstStyle/>
            <a:p>
              <a:endParaRPr lang="en-US"/>
            </a:p>
          </p:txBody>
        </p:sp>
        <p:sp>
          <p:nvSpPr>
            <p:cNvPr id="78937" name="Freeform 294"/>
            <p:cNvSpPr>
              <a:spLocks/>
            </p:cNvSpPr>
            <p:nvPr/>
          </p:nvSpPr>
          <p:spPr bwMode="auto">
            <a:xfrm>
              <a:off x="2688" y="2306"/>
              <a:ext cx="72" cy="116"/>
            </a:xfrm>
            <a:custGeom>
              <a:avLst/>
              <a:gdLst>
                <a:gd name="T0" fmla="*/ 9 w 72"/>
                <a:gd name="T1" fmla="*/ 8 h 116"/>
                <a:gd name="T2" fmla="*/ 5 w 72"/>
                <a:gd name="T3" fmla="*/ 10 h 116"/>
                <a:gd name="T4" fmla="*/ 0 w 72"/>
                <a:gd name="T5" fmla="*/ 11 h 116"/>
                <a:gd name="T6" fmla="*/ 2 w 72"/>
                <a:gd name="T7" fmla="*/ 15 h 116"/>
                <a:gd name="T8" fmla="*/ 1 w 72"/>
                <a:gd name="T9" fmla="*/ 14 h 116"/>
                <a:gd name="T10" fmla="*/ 45 w 72"/>
                <a:gd name="T11" fmla="*/ 111 h 116"/>
                <a:gd name="T12" fmla="*/ 48 w 72"/>
                <a:gd name="T13" fmla="*/ 115 h 116"/>
                <a:gd name="T14" fmla="*/ 54 w 72"/>
                <a:gd name="T15" fmla="*/ 113 h 116"/>
                <a:gd name="T16" fmla="*/ 66 w 72"/>
                <a:gd name="T17" fmla="*/ 108 h 116"/>
                <a:gd name="T18" fmla="*/ 70 w 72"/>
                <a:gd name="T19" fmla="*/ 103 h 116"/>
                <a:gd name="T20" fmla="*/ 71 w 72"/>
                <a:gd name="T21" fmla="*/ 95 h 116"/>
                <a:gd name="T22" fmla="*/ 32 w 72"/>
                <a:gd name="T23" fmla="*/ 4 h 116"/>
                <a:gd name="T24" fmla="*/ 25 w 72"/>
                <a:gd name="T25" fmla="*/ 0 h 116"/>
                <a:gd name="T26" fmla="*/ 19 w 72"/>
                <a:gd name="T27" fmla="*/ 0 h 116"/>
                <a:gd name="T28" fmla="*/ 9 w 72"/>
                <a:gd name="T29" fmla="*/ 8 h 1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2" h="116">
                  <a:moveTo>
                    <a:pt x="9" y="8"/>
                  </a:moveTo>
                  <a:lnTo>
                    <a:pt x="5" y="10"/>
                  </a:lnTo>
                  <a:lnTo>
                    <a:pt x="0" y="11"/>
                  </a:lnTo>
                  <a:lnTo>
                    <a:pt x="2" y="15"/>
                  </a:lnTo>
                  <a:lnTo>
                    <a:pt x="1" y="14"/>
                  </a:lnTo>
                  <a:lnTo>
                    <a:pt x="45" y="111"/>
                  </a:lnTo>
                  <a:lnTo>
                    <a:pt x="48" y="115"/>
                  </a:lnTo>
                  <a:lnTo>
                    <a:pt x="54" y="113"/>
                  </a:lnTo>
                  <a:lnTo>
                    <a:pt x="66" y="108"/>
                  </a:lnTo>
                  <a:lnTo>
                    <a:pt x="70" y="103"/>
                  </a:lnTo>
                  <a:lnTo>
                    <a:pt x="71" y="95"/>
                  </a:lnTo>
                  <a:lnTo>
                    <a:pt x="32" y="4"/>
                  </a:lnTo>
                  <a:lnTo>
                    <a:pt x="25" y="0"/>
                  </a:lnTo>
                  <a:lnTo>
                    <a:pt x="19" y="0"/>
                  </a:lnTo>
                  <a:lnTo>
                    <a:pt x="9" y="8"/>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8938" name="Freeform 295"/>
            <p:cNvSpPr>
              <a:spLocks/>
            </p:cNvSpPr>
            <p:nvPr/>
          </p:nvSpPr>
          <p:spPr bwMode="auto">
            <a:xfrm>
              <a:off x="2717" y="2256"/>
              <a:ext cx="64" cy="55"/>
            </a:xfrm>
            <a:custGeom>
              <a:avLst/>
              <a:gdLst>
                <a:gd name="T0" fmla="*/ 63 w 64"/>
                <a:gd name="T1" fmla="*/ 15 h 55"/>
                <a:gd name="T2" fmla="*/ 60 w 64"/>
                <a:gd name="T3" fmla="*/ 0 h 55"/>
                <a:gd name="T4" fmla="*/ 0 w 64"/>
                <a:gd name="T5" fmla="*/ 36 h 55"/>
                <a:gd name="T6" fmla="*/ 4 w 64"/>
                <a:gd name="T7" fmla="*/ 54 h 55"/>
                <a:gd name="T8" fmla="*/ 63 w 64"/>
                <a:gd name="T9" fmla="*/ 15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55">
                  <a:moveTo>
                    <a:pt x="63" y="15"/>
                  </a:moveTo>
                  <a:lnTo>
                    <a:pt x="60" y="0"/>
                  </a:lnTo>
                  <a:lnTo>
                    <a:pt x="0" y="36"/>
                  </a:lnTo>
                  <a:lnTo>
                    <a:pt x="4" y="54"/>
                  </a:lnTo>
                  <a:lnTo>
                    <a:pt x="63" y="15"/>
                  </a:lnTo>
                </a:path>
              </a:pathLst>
            </a:custGeom>
            <a:solidFill>
              <a:srgbClr val="063DE8"/>
            </a:solidFill>
            <a:ln w="12700" cap="rnd">
              <a:noFill/>
              <a:round/>
              <a:headEnd/>
              <a:tailEnd/>
            </a:ln>
            <a:effectLst/>
          </p:spPr>
          <p:txBody>
            <a:bodyPr/>
            <a:lstStyle/>
            <a:p>
              <a:endParaRPr lang="en-US"/>
            </a:p>
          </p:txBody>
        </p:sp>
        <p:sp>
          <p:nvSpPr>
            <p:cNvPr id="78939" name="Freeform 296"/>
            <p:cNvSpPr>
              <a:spLocks/>
            </p:cNvSpPr>
            <p:nvPr/>
          </p:nvSpPr>
          <p:spPr bwMode="auto">
            <a:xfrm>
              <a:off x="2760" y="2350"/>
              <a:ext cx="64" cy="50"/>
            </a:xfrm>
            <a:custGeom>
              <a:avLst/>
              <a:gdLst>
                <a:gd name="T0" fmla="*/ 63 w 64"/>
                <a:gd name="T1" fmla="*/ 13 h 50"/>
                <a:gd name="T2" fmla="*/ 56 w 64"/>
                <a:gd name="T3" fmla="*/ 0 h 50"/>
                <a:gd name="T4" fmla="*/ 0 w 64"/>
                <a:gd name="T5" fmla="*/ 37 h 50"/>
                <a:gd name="T6" fmla="*/ 7 w 64"/>
                <a:gd name="T7" fmla="*/ 49 h 50"/>
                <a:gd name="T8" fmla="*/ 63 w 64"/>
                <a:gd name="T9" fmla="*/ 13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50">
                  <a:moveTo>
                    <a:pt x="63" y="13"/>
                  </a:moveTo>
                  <a:lnTo>
                    <a:pt x="56" y="0"/>
                  </a:lnTo>
                  <a:lnTo>
                    <a:pt x="0" y="37"/>
                  </a:lnTo>
                  <a:lnTo>
                    <a:pt x="7" y="49"/>
                  </a:lnTo>
                  <a:lnTo>
                    <a:pt x="63" y="13"/>
                  </a:lnTo>
                </a:path>
              </a:pathLst>
            </a:custGeom>
            <a:solidFill>
              <a:srgbClr val="063DE8"/>
            </a:solidFill>
            <a:ln w="12700" cap="rnd">
              <a:noFill/>
              <a:round/>
              <a:headEnd/>
              <a:tailEnd/>
            </a:ln>
            <a:effectLst/>
          </p:spPr>
          <p:txBody>
            <a:bodyPr/>
            <a:lstStyle/>
            <a:p>
              <a:endParaRPr lang="en-US"/>
            </a:p>
          </p:txBody>
        </p:sp>
      </p:grpSp>
      <p:sp>
        <p:nvSpPr>
          <p:cNvPr id="78895" name="Line 297"/>
          <p:cNvSpPr>
            <a:spLocks noChangeShapeType="1"/>
          </p:cNvSpPr>
          <p:nvPr/>
        </p:nvSpPr>
        <p:spPr bwMode="auto">
          <a:xfrm>
            <a:off x="6435725" y="3195638"/>
            <a:ext cx="428625" cy="1357312"/>
          </a:xfrm>
          <a:prstGeom prst="line">
            <a:avLst/>
          </a:prstGeom>
          <a:noFill/>
          <a:ln w="25400">
            <a:solidFill>
              <a:schemeClr val="tx1"/>
            </a:solidFill>
            <a:prstDash val="dash"/>
            <a:round/>
            <a:headEnd/>
            <a:tailEnd/>
          </a:ln>
          <a:effectLst/>
        </p:spPr>
        <p:txBody>
          <a:bodyPr wrap="none" anchor="ctr"/>
          <a:lstStyle/>
          <a:p>
            <a:endParaRPr lang="en-US"/>
          </a:p>
        </p:txBody>
      </p:sp>
      <p:sp>
        <p:nvSpPr>
          <p:cNvPr id="78896" name="Line 298"/>
          <p:cNvSpPr>
            <a:spLocks noChangeShapeType="1"/>
          </p:cNvSpPr>
          <p:nvPr/>
        </p:nvSpPr>
        <p:spPr bwMode="auto">
          <a:xfrm>
            <a:off x="7050088" y="3181350"/>
            <a:ext cx="500062" cy="1357313"/>
          </a:xfrm>
          <a:prstGeom prst="line">
            <a:avLst/>
          </a:prstGeom>
          <a:noFill/>
          <a:ln w="25400">
            <a:solidFill>
              <a:schemeClr val="tx1"/>
            </a:solidFill>
            <a:prstDash val="dash"/>
            <a:round/>
            <a:headEnd/>
            <a:tailEnd/>
          </a:ln>
          <a:effectLst/>
        </p:spPr>
        <p:txBody>
          <a:bodyPr wrap="none" anchor="ctr"/>
          <a:lstStyle/>
          <a:p>
            <a:endParaRPr lang="en-US"/>
          </a:p>
        </p:txBody>
      </p:sp>
      <p:sp>
        <p:nvSpPr>
          <p:cNvPr id="78897" name="Line 299"/>
          <p:cNvSpPr>
            <a:spLocks noChangeShapeType="1"/>
          </p:cNvSpPr>
          <p:nvPr/>
        </p:nvSpPr>
        <p:spPr bwMode="auto">
          <a:xfrm>
            <a:off x="6407150" y="2266950"/>
            <a:ext cx="842963" cy="2286000"/>
          </a:xfrm>
          <a:prstGeom prst="line">
            <a:avLst/>
          </a:prstGeom>
          <a:noFill/>
          <a:ln w="25400">
            <a:solidFill>
              <a:schemeClr val="tx1"/>
            </a:solidFill>
            <a:prstDash val="dash"/>
            <a:round/>
            <a:headEnd/>
            <a:tailEnd/>
          </a:ln>
          <a:effectLst/>
        </p:spPr>
        <p:txBody>
          <a:bodyPr wrap="none" anchor="ctr"/>
          <a:lstStyle/>
          <a:p>
            <a:endParaRPr lang="en-US"/>
          </a:p>
        </p:txBody>
      </p:sp>
      <p:grpSp>
        <p:nvGrpSpPr>
          <p:cNvPr id="18" name="Group 300"/>
          <p:cNvGrpSpPr>
            <a:grpSpLocks/>
          </p:cNvGrpSpPr>
          <p:nvPr/>
        </p:nvGrpSpPr>
        <p:grpSpPr bwMode="auto">
          <a:xfrm>
            <a:off x="6350000" y="2640013"/>
            <a:ext cx="279400" cy="487362"/>
            <a:chOff x="2777" y="1464"/>
            <a:chExt cx="157" cy="273"/>
          </a:xfrm>
        </p:grpSpPr>
        <p:sp>
          <p:nvSpPr>
            <p:cNvPr id="78900" name="Freeform 301"/>
            <p:cNvSpPr>
              <a:spLocks/>
            </p:cNvSpPr>
            <p:nvPr/>
          </p:nvSpPr>
          <p:spPr bwMode="auto">
            <a:xfrm>
              <a:off x="2831" y="1469"/>
              <a:ext cx="17" cy="17"/>
            </a:xfrm>
            <a:custGeom>
              <a:avLst/>
              <a:gdLst>
                <a:gd name="T0" fmla="*/ 3 w 17"/>
                <a:gd name="T1" fmla="*/ 8 h 17"/>
                <a:gd name="T2" fmla="*/ 0 w 17"/>
                <a:gd name="T3" fmla="*/ 6 h 17"/>
                <a:gd name="T4" fmla="*/ 11 w 17"/>
                <a:gd name="T5" fmla="*/ 0 h 17"/>
                <a:gd name="T6" fmla="*/ 13 w 17"/>
                <a:gd name="T7" fmla="*/ 4 h 17"/>
                <a:gd name="T8" fmla="*/ 15 w 17"/>
                <a:gd name="T9" fmla="*/ 7 h 17"/>
                <a:gd name="T10" fmla="*/ 14 w 17"/>
                <a:gd name="T11" fmla="*/ 9 h 17"/>
                <a:gd name="T12" fmla="*/ 16 w 17"/>
                <a:gd name="T13" fmla="*/ 12 h 17"/>
                <a:gd name="T14" fmla="*/ 14 w 17"/>
                <a:gd name="T15" fmla="*/ 16 h 17"/>
                <a:gd name="T16" fmla="*/ 5 w 17"/>
                <a:gd name="T17" fmla="*/ 16 h 17"/>
                <a:gd name="T18" fmla="*/ 6 w 17"/>
                <a:gd name="T19" fmla="*/ 11 h 17"/>
                <a:gd name="T20" fmla="*/ 3 w 17"/>
                <a:gd name="T21" fmla="*/ 8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17">
                  <a:moveTo>
                    <a:pt x="3" y="8"/>
                  </a:moveTo>
                  <a:lnTo>
                    <a:pt x="0" y="6"/>
                  </a:lnTo>
                  <a:lnTo>
                    <a:pt x="11" y="0"/>
                  </a:lnTo>
                  <a:lnTo>
                    <a:pt x="13" y="4"/>
                  </a:lnTo>
                  <a:lnTo>
                    <a:pt x="15" y="7"/>
                  </a:lnTo>
                  <a:lnTo>
                    <a:pt x="14" y="9"/>
                  </a:lnTo>
                  <a:lnTo>
                    <a:pt x="16" y="12"/>
                  </a:lnTo>
                  <a:lnTo>
                    <a:pt x="14" y="16"/>
                  </a:lnTo>
                  <a:lnTo>
                    <a:pt x="5" y="16"/>
                  </a:lnTo>
                  <a:lnTo>
                    <a:pt x="6" y="11"/>
                  </a:lnTo>
                  <a:lnTo>
                    <a:pt x="3" y="8"/>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01" name="Freeform 302"/>
            <p:cNvSpPr>
              <a:spLocks/>
            </p:cNvSpPr>
            <p:nvPr/>
          </p:nvSpPr>
          <p:spPr bwMode="auto">
            <a:xfrm>
              <a:off x="2787" y="1482"/>
              <a:ext cx="18" cy="15"/>
            </a:xfrm>
            <a:custGeom>
              <a:avLst/>
              <a:gdLst>
                <a:gd name="T0" fmla="*/ 0 w 18"/>
                <a:gd name="T1" fmla="*/ 6 h 15"/>
                <a:gd name="T2" fmla="*/ 6 w 18"/>
                <a:gd name="T3" fmla="*/ 3 h 15"/>
                <a:gd name="T4" fmla="*/ 8 w 18"/>
                <a:gd name="T5" fmla="*/ 0 h 15"/>
                <a:gd name="T6" fmla="*/ 13 w 18"/>
                <a:gd name="T7" fmla="*/ 1 h 15"/>
                <a:gd name="T8" fmla="*/ 14 w 18"/>
                <a:gd name="T9" fmla="*/ 2 h 15"/>
                <a:gd name="T10" fmla="*/ 17 w 18"/>
                <a:gd name="T11" fmla="*/ 6 h 15"/>
                <a:gd name="T12" fmla="*/ 17 w 18"/>
                <a:gd name="T13" fmla="*/ 10 h 15"/>
                <a:gd name="T14" fmla="*/ 12 w 18"/>
                <a:gd name="T15" fmla="*/ 14 h 15"/>
                <a:gd name="T16" fmla="*/ 6 w 18"/>
                <a:gd name="T17" fmla="*/ 14 h 15"/>
                <a:gd name="T18" fmla="*/ 3 w 18"/>
                <a:gd name="T19" fmla="*/ 10 h 15"/>
                <a:gd name="T20" fmla="*/ 0 w 18"/>
                <a:gd name="T21" fmla="*/ 6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5">
                  <a:moveTo>
                    <a:pt x="0" y="6"/>
                  </a:moveTo>
                  <a:lnTo>
                    <a:pt x="6" y="3"/>
                  </a:lnTo>
                  <a:lnTo>
                    <a:pt x="8" y="0"/>
                  </a:lnTo>
                  <a:lnTo>
                    <a:pt x="13" y="1"/>
                  </a:lnTo>
                  <a:lnTo>
                    <a:pt x="14" y="2"/>
                  </a:lnTo>
                  <a:lnTo>
                    <a:pt x="17" y="6"/>
                  </a:lnTo>
                  <a:lnTo>
                    <a:pt x="17" y="10"/>
                  </a:lnTo>
                  <a:lnTo>
                    <a:pt x="12" y="14"/>
                  </a:lnTo>
                  <a:lnTo>
                    <a:pt x="6" y="14"/>
                  </a:lnTo>
                  <a:lnTo>
                    <a:pt x="3" y="10"/>
                  </a:lnTo>
                  <a:lnTo>
                    <a:pt x="0" y="6"/>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02" name="Freeform 303"/>
            <p:cNvSpPr>
              <a:spLocks/>
            </p:cNvSpPr>
            <p:nvPr/>
          </p:nvSpPr>
          <p:spPr bwMode="auto">
            <a:xfrm>
              <a:off x="2847" y="1721"/>
              <a:ext cx="16" cy="16"/>
            </a:xfrm>
            <a:custGeom>
              <a:avLst/>
              <a:gdLst>
                <a:gd name="T0" fmla="*/ 0 w 16"/>
                <a:gd name="T1" fmla="*/ 8 h 16"/>
                <a:gd name="T2" fmla="*/ 4 w 16"/>
                <a:gd name="T3" fmla="*/ 4 h 16"/>
                <a:gd name="T4" fmla="*/ 4 w 16"/>
                <a:gd name="T5" fmla="*/ 0 h 16"/>
                <a:gd name="T6" fmla="*/ 11 w 16"/>
                <a:gd name="T7" fmla="*/ 0 h 16"/>
                <a:gd name="T8" fmla="*/ 13 w 16"/>
                <a:gd name="T9" fmla="*/ 1 h 16"/>
                <a:gd name="T10" fmla="*/ 15 w 16"/>
                <a:gd name="T11" fmla="*/ 8 h 16"/>
                <a:gd name="T12" fmla="*/ 11 w 16"/>
                <a:gd name="T13" fmla="*/ 12 h 16"/>
                <a:gd name="T14" fmla="*/ 8 w 16"/>
                <a:gd name="T15" fmla="*/ 15 h 16"/>
                <a:gd name="T16" fmla="*/ 6 w 16"/>
                <a:gd name="T17" fmla="*/ 13 h 16"/>
                <a:gd name="T18" fmla="*/ 4 w 16"/>
                <a:gd name="T19" fmla="*/ 12 h 16"/>
                <a:gd name="T20" fmla="*/ 0 w 16"/>
                <a:gd name="T21" fmla="*/ 8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16">
                  <a:moveTo>
                    <a:pt x="0" y="8"/>
                  </a:moveTo>
                  <a:lnTo>
                    <a:pt x="4" y="4"/>
                  </a:lnTo>
                  <a:lnTo>
                    <a:pt x="4" y="0"/>
                  </a:lnTo>
                  <a:lnTo>
                    <a:pt x="11" y="0"/>
                  </a:lnTo>
                  <a:lnTo>
                    <a:pt x="13" y="1"/>
                  </a:lnTo>
                  <a:lnTo>
                    <a:pt x="15" y="8"/>
                  </a:lnTo>
                  <a:lnTo>
                    <a:pt x="11" y="12"/>
                  </a:lnTo>
                  <a:lnTo>
                    <a:pt x="8" y="15"/>
                  </a:lnTo>
                  <a:lnTo>
                    <a:pt x="6" y="13"/>
                  </a:lnTo>
                  <a:lnTo>
                    <a:pt x="4" y="12"/>
                  </a:lnTo>
                  <a:lnTo>
                    <a:pt x="0" y="8"/>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03" name="Freeform 304"/>
            <p:cNvSpPr>
              <a:spLocks/>
            </p:cNvSpPr>
            <p:nvPr/>
          </p:nvSpPr>
          <p:spPr bwMode="auto">
            <a:xfrm>
              <a:off x="2887" y="1705"/>
              <a:ext cx="17" cy="18"/>
            </a:xfrm>
            <a:custGeom>
              <a:avLst/>
              <a:gdLst>
                <a:gd name="T0" fmla="*/ 0 w 17"/>
                <a:gd name="T1" fmla="*/ 8 h 18"/>
                <a:gd name="T2" fmla="*/ 7 w 17"/>
                <a:gd name="T3" fmla="*/ 5 h 18"/>
                <a:gd name="T4" fmla="*/ 6 w 17"/>
                <a:gd name="T5" fmla="*/ 0 h 18"/>
                <a:gd name="T6" fmla="*/ 11 w 17"/>
                <a:gd name="T7" fmla="*/ 3 h 18"/>
                <a:gd name="T8" fmla="*/ 15 w 17"/>
                <a:gd name="T9" fmla="*/ 4 h 18"/>
                <a:gd name="T10" fmla="*/ 16 w 17"/>
                <a:gd name="T11" fmla="*/ 11 h 18"/>
                <a:gd name="T12" fmla="*/ 13 w 17"/>
                <a:gd name="T13" fmla="*/ 12 h 18"/>
                <a:gd name="T14" fmla="*/ 12 w 17"/>
                <a:gd name="T15" fmla="*/ 16 h 18"/>
                <a:gd name="T16" fmla="*/ 9 w 17"/>
                <a:gd name="T17" fmla="*/ 17 h 18"/>
                <a:gd name="T18" fmla="*/ 1 w 17"/>
                <a:gd name="T19" fmla="*/ 14 h 18"/>
                <a:gd name="T20" fmla="*/ 0 w 17"/>
                <a:gd name="T21" fmla="*/ 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18">
                  <a:moveTo>
                    <a:pt x="0" y="8"/>
                  </a:moveTo>
                  <a:lnTo>
                    <a:pt x="7" y="5"/>
                  </a:lnTo>
                  <a:lnTo>
                    <a:pt x="6" y="0"/>
                  </a:lnTo>
                  <a:lnTo>
                    <a:pt x="11" y="3"/>
                  </a:lnTo>
                  <a:lnTo>
                    <a:pt x="15" y="4"/>
                  </a:lnTo>
                  <a:lnTo>
                    <a:pt x="16" y="11"/>
                  </a:lnTo>
                  <a:lnTo>
                    <a:pt x="13" y="12"/>
                  </a:lnTo>
                  <a:lnTo>
                    <a:pt x="12" y="16"/>
                  </a:lnTo>
                  <a:lnTo>
                    <a:pt x="9" y="17"/>
                  </a:lnTo>
                  <a:lnTo>
                    <a:pt x="1" y="14"/>
                  </a:lnTo>
                  <a:lnTo>
                    <a:pt x="0" y="8"/>
                  </a:lnTo>
                </a:path>
              </a:pathLst>
            </a:custGeom>
            <a:solidFill>
              <a:srgbClr val="474747"/>
            </a:solidFill>
            <a:ln w="12700" cap="rnd" cmpd="sng">
              <a:solidFill>
                <a:srgbClr val="474747"/>
              </a:solidFill>
              <a:prstDash val="solid"/>
              <a:round/>
              <a:headEnd type="none" w="med" len="med"/>
              <a:tailEnd type="none" w="med" len="med"/>
            </a:ln>
            <a:effectLst/>
          </p:spPr>
          <p:txBody>
            <a:bodyPr/>
            <a:lstStyle/>
            <a:p>
              <a:endParaRPr lang="en-US"/>
            </a:p>
          </p:txBody>
        </p:sp>
        <p:sp>
          <p:nvSpPr>
            <p:cNvPr id="78904" name="Freeform 305"/>
            <p:cNvSpPr>
              <a:spLocks/>
            </p:cNvSpPr>
            <p:nvPr/>
          </p:nvSpPr>
          <p:spPr bwMode="auto">
            <a:xfrm>
              <a:off x="2831" y="1695"/>
              <a:ext cx="91" cy="37"/>
            </a:xfrm>
            <a:custGeom>
              <a:avLst/>
              <a:gdLst>
                <a:gd name="T0" fmla="*/ 2 w 91"/>
                <a:gd name="T1" fmla="*/ 27 h 37"/>
                <a:gd name="T2" fmla="*/ 6 w 91"/>
                <a:gd name="T3" fmla="*/ 25 h 37"/>
                <a:gd name="T4" fmla="*/ 9 w 91"/>
                <a:gd name="T5" fmla="*/ 26 h 37"/>
                <a:gd name="T6" fmla="*/ 15 w 91"/>
                <a:gd name="T7" fmla="*/ 26 h 37"/>
                <a:gd name="T8" fmla="*/ 21 w 91"/>
                <a:gd name="T9" fmla="*/ 25 h 37"/>
                <a:gd name="T10" fmla="*/ 37 w 91"/>
                <a:gd name="T11" fmla="*/ 26 h 37"/>
                <a:gd name="T12" fmla="*/ 47 w 91"/>
                <a:gd name="T13" fmla="*/ 21 h 37"/>
                <a:gd name="T14" fmla="*/ 57 w 91"/>
                <a:gd name="T15" fmla="*/ 21 h 37"/>
                <a:gd name="T16" fmla="*/ 71 w 91"/>
                <a:gd name="T17" fmla="*/ 13 h 37"/>
                <a:gd name="T18" fmla="*/ 76 w 91"/>
                <a:gd name="T19" fmla="*/ 8 h 37"/>
                <a:gd name="T20" fmla="*/ 80 w 91"/>
                <a:gd name="T21" fmla="*/ 5 h 37"/>
                <a:gd name="T22" fmla="*/ 83 w 91"/>
                <a:gd name="T23" fmla="*/ 4 h 37"/>
                <a:gd name="T24" fmla="*/ 86 w 91"/>
                <a:gd name="T25" fmla="*/ 2 h 37"/>
                <a:gd name="T26" fmla="*/ 88 w 91"/>
                <a:gd name="T27" fmla="*/ 0 h 37"/>
                <a:gd name="T28" fmla="*/ 87 w 91"/>
                <a:gd name="T29" fmla="*/ 4 h 37"/>
                <a:gd name="T30" fmla="*/ 90 w 91"/>
                <a:gd name="T31" fmla="*/ 5 h 37"/>
                <a:gd name="T32" fmla="*/ 89 w 91"/>
                <a:gd name="T33" fmla="*/ 6 h 37"/>
                <a:gd name="T34" fmla="*/ 88 w 91"/>
                <a:gd name="T35" fmla="*/ 10 h 37"/>
                <a:gd name="T36" fmla="*/ 85 w 91"/>
                <a:gd name="T37" fmla="*/ 11 h 37"/>
                <a:gd name="T38" fmla="*/ 82 w 91"/>
                <a:gd name="T39" fmla="*/ 13 h 37"/>
                <a:gd name="T40" fmla="*/ 76 w 91"/>
                <a:gd name="T41" fmla="*/ 17 h 37"/>
                <a:gd name="T42" fmla="*/ 63 w 91"/>
                <a:gd name="T43" fmla="*/ 26 h 37"/>
                <a:gd name="T44" fmla="*/ 50 w 91"/>
                <a:gd name="T45" fmla="*/ 31 h 37"/>
                <a:gd name="T46" fmla="*/ 34 w 91"/>
                <a:gd name="T47" fmla="*/ 35 h 37"/>
                <a:gd name="T48" fmla="*/ 19 w 91"/>
                <a:gd name="T49" fmla="*/ 35 h 37"/>
                <a:gd name="T50" fmla="*/ 13 w 91"/>
                <a:gd name="T51" fmla="*/ 36 h 37"/>
                <a:gd name="T52" fmla="*/ 8 w 91"/>
                <a:gd name="T53" fmla="*/ 34 h 37"/>
                <a:gd name="T54" fmla="*/ 4 w 91"/>
                <a:gd name="T55" fmla="*/ 36 h 37"/>
                <a:gd name="T56" fmla="*/ 2 w 91"/>
                <a:gd name="T57" fmla="*/ 36 h 37"/>
                <a:gd name="T58" fmla="*/ 1 w 91"/>
                <a:gd name="T59" fmla="*/ 33 h 37"/>
                <a:gd name="T60" fmla="*/ 0 w 91"/>
                <a:gd name="T61" fmla="*/ 32 h 37"/>
                <a:gd name="T62" fmla="*/ 2 w 91"/>
                <a:gd name="T63" fmla="*/ 27 h 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1" h="37">
                  <a:moveTo>
                    <a:pt x="2" y="27"/>
                  </a:moveTo>
                  <a:lnTo>
                    <a:pt x="6" y="25"/>
                  </a:lnTo>
                  <a:lnTo>
                    <a:pt x="9" y="26"/>
                  </a:lnTo>
                  <a:lnTo>
                    <a:pt x="15" y="26"/>
                  </a:lnTo>
                  <a:lnTo>
                    <a:pt x="21" y="25"/>
                  </a:lnTo>
                  <a:lnTo>
                    <a:pt x="37" y="26"/>
                  </a:lnTo>
                  <a:lnTo>
                    <a:pt x="47" y="21"/>
                  </a:lnTo>
                  <a:lnTo>
                    <a:pt x="57" y="21"/>
                  </a:lnTo>
                  <a:lnTo>
                    <a:pt x="71" y="13"/>
                  </a:lnTo>
                  <a:lnTo>
                    <a:pt x="76" y="8"/>
                  </a:lnTo>
                  <a:lnTo>
                    <a:pt x="80" y="5"/>
                  </a:lnTo>
                  <a:lnTo>
                    <a:pt x="83" y="4"/>
                  </a:lnTo>
                  <a:lnTo>
                    <a:pt x="86" y="2"/>
                  </a:lnTo>
                  <a:lnTo>
                    <a:pt x="88" y="0"/>
                  </a:lnTo>
                  <a:lnTo>
                    <a:pt x="87" y="4"/>
                  </a:lnTo>
                  <a:lnTo>
                    <a:pt x="90" y="5"/>
                  </a:lnTo>
                  <a:lnTo>
                    <a:pt x="89" y="6"/>
                  </a:lnTo>
                  <a:lnTo>
                    <a:pt x="88" y="10"/>
                  </a:lnTo>
                  <a:lnTo>
                    <a:pt x="85" y="11"/>
                  </a:lnTo>
                  <a:lnTo>
                    <a:pt x="82" y="13"/>
                  </a:lnTo>
                  <a:lnTo>
                    <a:pt x="76" y="17"/>
                  </a:lnTo>
                  <a:lnTo>
                    <a:pt x="63" y="26"/>
                  </a:lnTo>
                  <a:lnTo>
                    <a:pt x="50" y="31"/>
                  </a:lnTo>
                  <a:lnTo>
                    <a:pt x="34" y="35"/>
                  </a:lnTo>
                  <a:lnTo>
                    <a:pt x="19" y="35"/>
                  </a:lnTo>
                  <a:lnTo>
                    <a:pt x="13" y="36"/>
                  </a:lnTo>
                  <a:lnTo>
                    <a:pt x="8" y="34"/>
                  </a:lnTo>
                  <a:lnTo>
                    <a:pt x="4" y="36"/>
                  </a:lnTo>
                  <a:lnTo>
                    <a:pt x="2" y="36"/>
                  </a:lnTo>
                  <a:lnTo>
                    <a:pt x="1" y="33"/>
                  </a:lnTo>
                  <a:lnTo>
                    <a:pt x="0" y="32"/>
                  </a:lnTo>
                  <a:lnTo>
                    <a:pt x="2" y="27"/>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8905" name="Freeform 306"/>
            <p:cNvSpPr>
              <a:spLocks/>
            </p:cNvSpPr>
            <p:nvPr/>
          </p:nvSpPr>
          <p:spPr bwMode="auto">
            <a:xfrm>
              <a:off x="2866" y="1494"/>
              <a:ext cx="28" cy="57"/>
            </a:xfrm>
            <a:custGeom>
              <a:avLst/>
              <a:gdLst>
                <a:gd name="T0" fmla="*/ 13 w 28"/>
                <a:gd name="T1" fmla="*/ 54 h 57"/>
                <a:gd name="T2" fmla="*/ 13 w 28"/>
                <a:gd name="T3" fmla="*/ 56 h 57"/>
                <a:gd name="T4" fmla="*/ 15 w 28"/>
                <a:gd name="T5" fmla="*/ 56 h 57"/>
                <a:gd name="T6" fmla="*/ 24 w 28"/>
                <a:gd name="T7" fmla="*/ 53 h 57"/>
                <a:gd name="T8" fmla="*/ 26 w 28"/>
                <a:gd name="T9" fmla="*/ 52 h 57"/>
                <a:gd name="T10" fmla="*/ 27 w 28"/>
                <a:gd name="T11" fmla="*/ 49 h 57"/>
                <a:gd name="T12" fmla="*/ 14 w 28"/>
                <a:gd name="T13" fmla="*/ 4 h 57"/>
                <a:gd name="T14" fmla="*/ 14 w 28"/>
                <a:gd name="T15" fmla="*/ 0 h 57"/>
                <a:gd name="T16" fmla="*/ 12 w 28"/>
                <a:gd name="T17" fmla="*/ 3 h 57"/>
                <a:gd name="T18" fmla="*/ 1 w 28"/>
                <a:gd name="T19" fmla="*/ 5 h 57"/>
                <a:gd name="T20" fmla="*/ 0 w 28"/>
                <a:gd name="T21" fmla="*/ 7 h 57"/>
                <a:gd name="T22" fmla="*/ 13 w 28"/>
                <a:gd name="T23" fmla="*/ 54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 h="57">
                  <a:moveTo>
                    <a:pt x="13" y="54"/>
                  </a:moveTo>
                  <a:lnTo>
                    <a:pt x="13" y="56"/>
                  </a:lnTo>
                  <a:lnTo>
                    <a:pt x="15" y="56"/>
                  </a:lnTo>
                  <a:lnTo>
                    <a:pt x="24" y="53"/>
                  </a:lnTo>
                  <a:lnTo>
                    <a:pt x="26" y="52"/>
                  </a:lnTo>
                  <a:lnTo>
                    <a:pt x="27" y="49"/>
                  </a:lnTo>
                  <a:lnTo>
                    <a:pt x="14" y="4"/>
                  </a:lnTo>
                  <a:lnTo>
                    <a:pt x="14" y="0"/>
                  </a:lnTo>
                  <a:lnTo>
                    <a:pt x="12" y="3"/>
                  </a:lnTo>
                  <a:lnTo>
                    <a:pt x="1" y="5"/>
                  </a:lnTo>
                  <a:lnTo>
                    <a:pt x="0" y="7"/>
                  </a:lnTo>
                  <a:lnTo>
                    <a:pt x="13" y="54"/>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8906" name="Freeform 307"/>
            <p:cNvSpPr>
              <a:spLocks/>
            </p:cNvSpPr>
            <p:nvPr/>
          </p:nvSpPr>
          <p:spPr bwMode="auto">
            <a:xfrm>
              <a:off x="2777" y="1523"/>
              <a:ext cx="28" cy="57"/>
            </a:xfrm>
            <a:custGeom>
              <a:avLst/>
              <a:gdLst>
                <a:gd name="T0" fmla="*/ 11 w 28"/>
                <a:gd name="T1" fmla="*/ 53 h 57"/>
                <a:gd name="T2" fmla="*/ 12 w 28"/>
                <a:gd name="T3" fmla="*/ 56 h 57"/>
                <a:gd name="T4" fmla="*/ 14 w 28"/>
                <a:gd name="T5" fmla="*/ 55 h 57"/>
                <a:gd name="T6" fmla="*/ 25 w 28"/>
                <a:gd name="T7" fmla="*/ 51 h 57"/>
                <a:gd name="T8" fmla="*/ 27 w 28"/>
                <a:gd name="T9" fmla="*/ 48 h 57"/>
                <a:gd name="T10" fmla="*/ 16 w 28"/>
                <a:gd name="T11" fmla="*/ 4 h 57"/>
                <a:gd name="T12" fmla="*/ 13 w 28"/>
                <a:gd name="T13" fmla="*/ 0 h 57"/>
                <a:gd name="T14" fmla="*/ 11 w 28"/>
                <a:gd name="T15" fmla="*/ 0 h 57"/>
                <a:gd name="T16" fmla="*/ 1 w 28"/>
                <a:gd name="T17" fmla="*/ 4 h 57"/>
                <a:gd name="T18" fmla="*/ 0 w 28"/>
                <a:gd name="T19" fmla="*/ 4 h 57"/>
                <a:gd name="T20" fmla="*/ 0 w 28"/>
                <a:gd name="T21" fmla="*/ 7 h 57"/>
                <a:gd name="T22" fmla="*/ 11 w 28"/>
                <a:gd name="T23" fmla="*/ 53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 h="57">
                  <a:moveTo>
                    <a:pt x="11" y="53"/>
                  </a:moveTo>
                  <a:lnTo>
                    <a:pt x="12" y="56"/>
                  </a:lnTo>
                  <a:lnTo>
                    <a:pt x="14" y="55"/>
                  </a:lnTo>
                  <a:lnTo>
                    <a:pt x="25" y="51"/>
                  </a:lnTo>
                  <a:lnTo>
                    <a:pt x="27" y="48"/>
                  </a:lnTo>
                  <a:lnTo>
                    <a:pt x="16" y="4"/>
                  </a:lnTo>
                  <a:lnTo>
                    <a:pt x="13" y="0"/>
                  </a:lnTo>
                  <a:lnTo>
                    <a:pt x="11" y="0"/>
                  </a:lnTo>
                  <a:lnTo>
                    <a:pt x="1" y="4"/>
                  </a:lnTo>
                  <a:lnTo>
                    <a:pt x="0" y="4"/>
                  </a:lnTo>
                  <a:lnTo>
                    <a:pt x="0" y="7"/>
                  </a:lnTo>
                  <a:lnTo>
                    <a:pt x="11" y="53"/>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07" name="Freeform 308"/>
            <p:cNvSpPr>
              <a:spLocks/>
            </p:cNvSpPr>
            <p:nvPr/>
          </p:nvSpPr>
          <p:spPr bwMode="auto">
            <a:xfrm>
              <a:off x="2898" y="1625"/>
              <a:ext cx="28" cy="56"/>
            </a:xfrm>
            <a:custGeom>
              <a:avLst/>
              <a:gdLst>
                <a:gd name="T0" fmla="*/ 12 w 28"/>
                <a:gd name="T1" fmla="*/ 51 h 56"/>
                <a:gd name="T2" fmla="*/ 13 w 28"/>
                <a:gd name="T3" fmla="*/ 53 h 56"/>
                <a:gd name="T4" fmla="*/ 16 w 28"/>
                <a:gd name="T5" fmla="*/ 55 h 56"/>
                <a:gd name="T6" fmla="*/ 24 w 28"/>
                <a:gd name="T7" fmla="*/ 50 h 56"/>
                <a:gd name="T8" fmla="*/ 27 w 28"/>
                <a:gd name="T9" fmla="*/ 50 h 56"/>
                <a:gd name="T10" fmla="*/ 25 w 28"/>
                <a:gd name="T11" fmla="*/ 48 h 56"/>
                <a:gd name="T12" fmla="*/ 15 w 28"/>
                <a:gd name="T13" fmla="*/ 2 h 56"/>
                <a:gd name="T14" fmla="*/ 14 w 28"/>
                <a:gd name="T15" fmla="*/ 0 h 56"/>
                <a:gd name="T16" fmla="*/ 13 w 28"/>
                <a:gd name="T17" fmla="*/ 0 h 56"/>
                <a:gd name="T18" fmla="*/ 3 w 28"/>
                <a:gd name="T19" fmla="*/ 3 h 56"/>
                <a:gd name="T20" fmla="*/ 0 w 28"/>
                <a:gd name="T21" fmla="*/ 4 h 56"/>
                <a:gd name="T22" fmla="*/ 2 w 28"/>
                <a:gd name="T23" fmla="*/ 6 h 56"/>
                <a:gd name="T24" fmla="*/ 12 w 28"/>
                <a:gd name="T25" fmla="*/ 51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56">
                  <a:moveTo>
                    <a:pt x="12" y="51"/>
                  </a:moveTo>
                  <a:lnTo>
                    <a:pt x="13" y="53"/>
                  </a:lnTo>
                  <a:lnTo>
                    <a:pt x="16" y="55"/>
                  </a:lnTo>
                  <a:lnTo>
                    <a:pt x="24" y="50"/>
                  </a:lnTo>
                  <a:lnTo>
                    <a:pt x="27" y="50"/>
                  </a:lnTo>
                  <a:lnTo>
                    <a:pt x="25" y="48"/>
                  </a:lnTo>
                  <a:lnTo>
                    <a:pt x="15" y="2"/>
                  </a:lnTo>
                  <a:lnTo>
                    <a:pt x="14" y="0"/>
                  </a:lnTo>
                  <a:lnTo>
                    <a:pt x="13" y="0"/>
                  </a:lnTo>
                  <a:lnTo>
                    <a:pt x="3" y="3"/>
                  </a:lnTo>
                  <a:lnTo>
                    <a:pt x="0" y="4"/>
                  </a:lnTo>
                  <a:lnTo>
                    <a:pt x="2" y="6"/>
                  </a:lnTo>
                  <a:lnTo>
                    <a:pt x="12" y="51"/>
                  </a:lnTo>
                </a:path>
              </a:pathLst>
            </a:custGeom>
            <a:solidFill>
              <a:srgbClr val="919191"/>
            </a:solidFill>
            <a:ln w="12700" cap="rnd" cmpd="sng">
              <a:solidFill>
                <a:schemeClr val="tx2"/>
              </a:solidFill>
              <a:prstDash val="solid"/>
              <a:round/>
              <a:headEnd type="none" w="med" len="med"/>
              <a:tailEnd type="none" w="med" len="med"/>
            </a:ln>
            <a:effectLst/>
          </p:spPr>
          <p:txBody>
            <a:bodyPr/>
            <a:lstStyle/>
            <a:p>
              <a:endParaRPr lang="en-US"/>
            </a:p>
          </p:txBody>
        </p:sp>
        <p:sp>
          <p:nvSpPr>
            <p:cNvPr id="78908" name="Freeform 309"/>
            <p:cNvSpPr>
              <a:spLocks/>
            </p:cNvSpPr>
            <p:nvPr/>
          </p:nvSpPr>
          <p:spPr bwMode="auto">
            <a:xfrm>
              <a:off x="2808" y="1654"/>
              <a:ext cx="25" cy="58"/>
            </a:xfrm>
            <a:custGeom>
              <a:avLst/>
              <a:gdLst>
                <a:gd name="T0" fmla="*/ 11 w 25"/>
                <a:gd name="T1" fmla="*/ 52 h 58"/>
                <a:gd name="T2" fmla="*/ 12 w 25"/>
                <a:gd name="T3" fmla="*/ 55 h 58"/>
                <a:gd name="T4" fmla="*/ 15 w 25"/>
                <a:gd name="T5" fmla="*/ 57 h 58"/>
                <a:gd name="T6" fmla="*/ 24 w 25"/>
                <a:gd name="T7" fmla="*/ 53 h 58"/>
                <a:gd name="T8" fmla="*/ 24 w 25"/>
                <a:gd name="T9" fmla="*/ 51 h 58"/>
                <a:gd name="T10" fmla="*/ 24 w 25"/>
                <a:gd name="T11" fmla="*/ 49 h 58"/>
                <a:gd name="T12" fmla="*/ 14 w 25"/>
                <a:gd name="T13" fmla="*/ 3 h 58"/>
                <a:gd name="T14" fmla="*/ 14 w 25"/>
                <a:gd name="T15" fmla="*/ 1 h 58"/>
                <a:gd name="T16" fmla="*/ 12 w 25"/>
                <a:gd name="T17" fmla="*/ 0 h 58"/>
                <a:gd name="T18" fmla="*/ 2 w 25"/>
                <a:gd name="T19" fmla="*/ 4 h 58"/>
                <a:gd name="T20" fmla="*/ 2 w 25"/>
                <a:gd name="T21" fmla="*/ 4 h 58"/>
                <a:gd name="T22" fmla="*/ 0 w 25"/>
                <a:gd name="T23" fmla="*/ 6 h 58"/>
                <a:gd name="T24" fmla="*/ 11 w 25"/>
                <a:gd name="T25" fmla="*/ 52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58">
                  <a:moveTo>
                    <a:pt x="11" y="52"/>
                  </a:moveTo>
                  <a:lnTo>
                    <a:pt x="12" y="55"/>
                  </a:lnTo>
                  <a:lnTo>
                    <a:pt x="15" y="57"/>
                  </a:lnTo>
                  <a:lnTo>
                    <a:pt x="24" y="53"/>
                  </a:lnTo>
                  <a:lnTo>
                    <a:pt x="24" y="51"/>
                  </a:lnTo>
                  <a:lnTo>
                    <a:pt x="24" y="49"/>
                  </a:lnTo>
                  <a:lnTo>
                    <a:pt x="14" y="3"/>
                  </a:lnTo>
                  <a:lnTo>
                    <a:pt x="14" y="1"/>
                  </a:lnTo>
                  <a:lnTo>
                    <a:pt x="12" y="0"/>
                  </a:lnTo>
                  <a:lnTo>
                    <a:pt x="2" y="4"/>
                  </a:lnTo>
                  <a:lnTo>
                    <a:pt x="0" y="6"/>
                  </a:lnTo>
                  <a:lnTo>
                    <a:pt x="11" y="52"/>
                  </a:lnTo>
                </a:path>
              </a:pathLst>
            </a:custGeom>
            <a:solidFill>
              <a:schemeClr val="tx2"/>
            </a:solidFill>
            <a:ln w="12700" cap="rnd" cmpd="sng">
              <a:solidFill>
                <a:schemeClr val="tx2"/>
              </a:solidFill>
              <a:prstDash val="solid"/>
              <a:round/>
              <a:headEnd type="none" w="med" len="med"/>
              <a:tailEnd type="none" w="med" len="med"/>
            </a:ln>
            <a:effectLst/>
          </p:spPr>
          <p:txBody>
            <a:bodyPr/>
            <a:lstStyle/>
            <a:p>
              <a:endParaRPr lang="en-US"/>
            </a:p>
          </p:txBody>
        </p:sp>
        <p:sp>
          <p:nvSpPr>
            <p:cNvPr id="78909" name="Freeform 310"/>
            <p:cNvSpPr>
              <a:spLocks/>
            </p:cNvSpPr>
            <p:nvPr/>
          </p:nvSpPr>
          <p:spPr bwMode="auto">
            <a:xfrm>
              <a:off x="2782" y="1481"/>
              <a:ext cx="140" cy="242"/>
            </a:xfrm>
            <a:custGeom>
              <a:avLst/>
              <a:gdLst>
                <a:gd name="T0" fmla="*/ 96 w 140"/>
                <a:gd name="T1" fmla="*/ 234 h 242"/>
                <a:gd name="T2" fmla="*/ 107 w 140"/>
                <a:gd name="T3" fmla="*/ 232 h 242"/>
                <a:gd name="T4" fmla="*/ 119 w 140"/>
                <a:gd name="T5" fmla="*/ 226 h 242"/>
                <a:gd name="T6" fmla="*/ 125 w 140"/>
                <a:gd name="T7" fmla="*/ 222 h 242"/>
                <a:gd name="T8" fmla="*/ 126 w 140"/>
                <a:gd name="T9" fmla="*/ 220 h 242"/>
                <a:gd name="T10" fmla="*/ 133 w 140"/>
                <a:gd name="T11" fmla="*/ 217 h 242"/>
                <a:gd name="T12" fmla="*/ 138 w 140"/>
                <a:gd name="T13" fmla="*/ 212 h 242"/>
                <a:gd name="T14" fmla="*/ 139 w 140"/>
                <a:gd name="T15" fmla="*/ 206 h 242"/>
                <a:gd name="T16" fmla="*/ 137 w 140"/>
                <a:gd name="T17" fmla="*/ 202 h 242"/>
                <a:gd name="T18" fmla="*/ 137 w 140"/>
                <a:gd name="T19" fmla="*/ 198 h 242"/>
                <a:gd name="T20" fmla="*/ 138 w 140"/>
                <a:gd name="T21" fmla="*/ 190 h 242"/>
                <a:gd name="T22" fmla="*/ 136 w 140"/>
                <a:gd name="T23" fmla="*/ 179 h 242"/>
                <a:gd name="T24" fmla="*/ 135 w 140"/>
                <a:gd name="T25" fmla="*/ 167 h 242"/>
                <a:gd name="T26" fmla="*/ 129 w 140"/>
                <a:gd name="T27" fmla="*/ 155 h 242"/>
                <a:gd name="T28" fmla="*/ 126 w 140"/>
                <a:gd name="T29" fmla="*/ 144 h 242"/>
                <a:gd name="T30" fmla="*/ 124 w 140"/>
                <a:gd name="T31" fmla="*/ 140 h 242"/>
                <a:gd name="T32" fmla="*/ 124 w 140"/>
                <a:gd name="T33" fmla="*/ 137 h 242"/>
                <a:gd name="T34" fmla="*/ 122 w 140"/>
                <a:gd name="T35" fmla="*/ 134 h 242"/>
                <a:gd name="T36" fmla="*/ 107 w 140"/>
                <a:gd name="T37" fmla="*/ 78 h 242"/>
                <a:gd name="T38" fmla="*/ 107 w 140"/>
                <a:gd name="T39" fmla="*/ 74 h 242"/>
                <a:gd name="T40" fmla="*/ 108 w 140"/>
                <a:gd name="T41" fmla="*/ 67 h 242"/>
                <a:gd name="T42" fmla="*/ 106 w 140"/>
                <a:gd name="T43" fmla="*/ 58 h 242"/>
                <a:gd name="T44" fmla="*/ 102 w 140"/>
                <a:gd name="T45" fmla="*/ 43 h 242"/>
                <a:gd name="T46" fmla="*/ 98 w 140"/>
                <a:gd name="T47" fmla="*/ 30 h 242"/>
                <a:gd name="T48" fmla="*/ 96 w 140"/>
                <a:gd name="T49" fmla="*/ 19 h 242"/>
                <a:gd name="T50" fmla="*/ 93 w 140"/>
                <a:gd name="T51" fmla="*/ 15 h 242"/>
                <a:gd name="T52" fmla="*/ 90 w 140"/>
                <a:gd name="T53" fmla="*/ 10 h 242"/>
                <a:gd name="T54" fmla="*/ 90 w 140"/>
                <a:gd name="T55" fmla="*/ 5 h 242"/>
                <a:gd name="T56" fmla="*/ 86 w 140"/>
                <a:gd name="T57" fmla="*/ 0 h 242"/>
                <a:gd name="T58" fmla="*/ 82 w 140"/>
                <a:gd name="T59" fmla="*/ 0 h 242"/>
                <a:gd name="T60" fmla="*/ 9 w 140"/>
                <a:gd name="T61" fmla="*/ 23 h 242"/>
                <a:gd name="T62" fmla="*/ 3 w 140"/>
                <a:gd name="T63" fmla="*/ 25 h 242"/>
                <a:gd name="T64" fmla="*/ 0 w 140"/>
                <a:gd name="T65" fmla="*/ 32 h 242"/>
                <a:gd name="T66" fmla="*/ 4 w 140"/>
                <a:gd name="T67" fmla="*/ 40 h 242"/>
                <a:gd name="T68" fmla="*/ 2 w 140"/>
                <a:gd name="T69" fmla="*/ 43 h 242"/>
                <a:gd name="T70" fmla="*/ 3 w 140"/>
                <a:gd name="T71" fmla="*/ 47 h 242"/>
                <a:gd name="T72" fmla="*/ 3 w 140"/>
                <a:gd name="T73" fmla="*/ 50 h 242"/>
                <a:gd name="T74" fmla="*/ 6 w 140"/>
                <a:gd name="T75" fmla="*/ 62 h 242"/>
                <a:gd name="T76" fmla="*/ 9 w 140"/>
                <a:gd name="T77" fmla="*/ 75 h 242"/>
                <a:gd name="T78" fmla="*/ 11 w 140"/>
                <a:gd name="T79" fmla="*/ 86 h 242"/>
                <a:gd name="T80" fmla="*/ 14 w 140"/>
                <a:gd name="T81" fmla="*/ 96 h 242"/>
                <a:gd name="T82" fmla="*/ 15 w 140"/>
                <a:gd name="T83" fmla="*/ 103 h 242"/>
                <a:gd name="T84" fmla="*/ 20 w 140"/>
                <a:gd name="T85" fmla="*/ 106 h 242"/>
                <a:gd name="T86" fmla="*/ 32 w 140"/>
                <a:gd name="T87" fmla="*/ 164 h 242"/>
                <a:gd name="T88" fmla="*/ 32 w 140"/>
                <a:gd name="T89" fmla="*/ 164 h 242"/>
                <a:gd name="T90" fmla="*/ 31 w 140"/>
                <a:gd name="T91" fmla="*/ 167 h 242"/>
                <a:gd name="T92" fmla="*/ 32 w 140"/>
                <a:gd name="T93" fmla="*/ 170 h 242"/>
                <a:gd name="T94" fmla="*/ 30 w 140"/>
                <a:gd name="T95" fmla="*/ 176 h 242"/>
                <a:gd name="T96" fmla="*/ 32 w 140"/>
                <a:gd name="T97" fmla="*/ 187 h 242"/>
                <a:gd name="T98" fmla="*/ 37 w 140"/>
                <a:gd name="T99" fmla="*/ 200 h 242"/>
                <a:gd name="T100" fmla="*/ 38 w 140"/>
                <a:gd name="T101" fmla="*/ 210 h 242"/>
                <a:gd name="T102" fmla="*/ 40 w 140"/>
                <a:gd name="T103" fmla="*/ 222 h 242"/>
                <a:gd name="T104" fmla="*/ 44 w 140"/>
                <a:gd name="T105" fmla="*/ 228 h 242"/>
                <a:gd name="T106" fmla="*/ 46 w 140"/>
                <a:gd name="T107" fmla="*/ 232 h 242"/>
                <a:gd name="T108" fmla="*/ 48 w 140"/>
                <a:gd name="T109" fmla="*/ 235 h 242"/>
                <a:gd name="T110" fmla="*/ 50 w 140"/>
                <a:gd name="T111" fmla="*/ 240 h 242"/>
                <a:gd name="T112" fmla="*/ 55 w 140"/>
                <a:gd name="T113" fmla="*/ 239 h 242"/>
                <a:gd name="T114" fmla="*/ 64 w 140"/>
                <a:gd name="T115" fmla="*/ 238 h 242"/>
                <a:gd name="T116" fmla="*/ 68 w 140"/>
                <a:gd name="T117" fmla="*/ 240 h 242"/>
                <a:gd name="T118" fmla="*/ 75 w 140"/>
                <a:gd name="T119" fmla="*/ 241 h 242"/>
                <a:gd name="T120" fmla="*/ 86 w 140"/>
                <a:gd name="T121" fmla="*/ 238 h 242"/>
                <a:gd name="T122" fmla="*/ 96 w 140"/>
                <a:gd name="T123" fmla="*/ 234 h 24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0" h="242">
                  <a:moveTo>
                    <a:pt x="96" y="234"/>
                  </a:moveTo>
                  <a:lnTo>
                    <a:pt x="107" y="232"/>
                  </a:lnTo>
                  <a:lnTo>
                    <a:pt x="119" y="226"/>
                  </a:lnTo>
                  <a:lnTo>
                    <a:pt x="125" y="222"/>
                  </a:lnTo>
                  <a:lnTo>
                    <a:pt x="126" y="220"/>
                  </a:lnTo>
                  <a:lnTo>
                    <a:pt x="133" y="217"/>
                  </a:lnTo>
                  <a:lnTo>
                    <a:pt x="138" y="212"/>
                  </a:lnTo>
                  <a:lnTo>
                    <a:pt x="139" y="206"/>
                  </a:lnTo>
                  <a:lnTo>
                    <a:pt x="137" y="202"/>
                  </a:lnTo>
                  <a:lnTo>
                    <a:pt x="137" y="198"/>
                  </a:lnTo>
                  <a:lnTo>
                    <a:pt x="138" y="190"/>
                  </a:lnTo>
                  <a:lnTo>
                    <a:pt x="136" y="179"/>
                  </a:lnTo>
                  <a:lnTo>
                    <a:pt x="135" y="167"/>
                  </a:lnTo>
                  <a:lnTo>
                    <a:pt x="129" y="155"/>
                  </a:lnTo>
                  <a:lnTo>
                    <a:pt x="126" y="144"/>
                  </a:lnTo>
                  <a:lnTo>
                    <a:pt x="124" y="140"/>
                  </a:lnTo>
                  <a:lnTo>
                    <a:pt x="124" y="137"/>
                  </a:lnTo>
                  <a:lnTo>
                    <a:pt x="122" y="134"/>
                  </a:lnTo>
                  <a:lnTo>
                    <a:pt x="107" y="78"/>
                  </a:lnTo>
                  <a:lnTo>
                    <a:pt x="107" y="74"/>
                  </a:lnTo>
                  <a:lnTo>
                    <a:pt x="108" y="67"/>
                  </a:lnTo>
                  <a:lnTo>
                    <a:pt x="106" y="58"/>
                  </a:lnTo>
                  <a:lnTo>
                    <a:pt x="102" y="43"/>
                  </a:lnTo>
                  <a:lnTo>
                    <a:pt x="98" y="30"/>
                  </a:lnTo>
                  <a:lnTo>
                    <a:pt x="96" y="19"/>
                  </a:lnTo>
                  <a:lnTo>
                    <a:pt x="93" y="15"/>
                  </a:lnTo>
                  <a:lnTo>
                    <a:pt x="90" y="10"/>
                  </a:lnTo>
                  <a:lnTo>
                    <a:pt x="90" y="5"/>
                  </a:lnTo>
                  <a:lnTo>
                    <a:pt x="86" y="0"/>
                  </a:lnTo>
                  <a:lnTo>
                    <a:pt x="82" y="0"/>
                  </a:lnTo>
                  <a:lnTo>
                    <a:pt x="9" y="23"/>
                  </a:lnTo>
                  <a:lnTo>
                    <a:pt x="3" y="25"/>
                  </a:lnTo>
                  <a:lnTo>
                    <a:pt x="0" y="32"/>
                  </a:lnTo>
                  <a:lnTo>
                    <a:pt x="4" y="40"/>
                  </a:lnTo>
                  <a:lnTo>
                    <a:pt x="2" y="43"/>
                  </a:lnTo>
                  <a:lnTo>
                    <a:pt x="3" y="47"/>
                  </a:lnTo>
                  <a:lnTo>
                    <a:pt x="3" y="50"/>
                  </a:lnTo>
                  <a:lnTo>
                    <a:pt x="6" y="62"/>
                  </a:lnTo>
                  <a:lnTo>
                    <a:pt x="9" y="75"/>
                  </a:lnTo>
                  <a:lnTo>
                    <a:pt x="11" y="86"/>
                  </a:lnTo>
                  <a:lnTo>
                    <a:pt x="14" y="96"/>
                  </a:lnTo>
                  <a:lnTo>
                    <a:pt x="15" y="103"/>
                  </a:lnTo>
                  <a:lnTo>
                    <a:pt x="20" y="106"/>
                  </a:lnTo>
                  <a:lnTo>
                    <a:pt x="32" y="164"/>
                  </a:lnTo>
                  <a:lnTo>
                    <a:pt x="31" y="167"/>
                  </a:lnTo>
                  <a:lnTo>
                    <a:pt x="32" y="170"/>
                  </a:lnTo>
                  <a:lnTo>
                    <a:pt x="30" y="176"/>
                  </a:lnTo>
                  <a:lnTo>
                    <a:pt x="32" y="187"/>
                  </a:lnTo>
                  <a:lnTo>
                    <a:pt x="37" y="200"/>
                  </a:lnTo>
                  <a:lnTo>
                    <a:pt x="38" y="210"/>
                  </a:lnTo>
                  <a:lnTo>
                    <a:pt x="40" y="222"/>
                  </a:lnTo>
                  <a:lnTo>
                    <a:pt x="44" y="228"/>
                  </a:lnTo>
                  <a:lnTo>
                    <a:pt x="46" y="232"/>
                  </a:lnTo>
                  <a:lnTo>
                    <a:pt x="48" y="235"/>
                  </a:lnTo>
                  <a:lnTo>
                    <a:pt x="50" y="240"/>
                  </a:lnTo>
                  <a:lnTo>
                    <a:pt x="55" y="239"/>
                  </a:lnTo>
                  <a:lnTo>
                    <a:pt x="64" y="238"/>
                  </a:lnTo>
                  <a:lnTo>
                    <a:pt x="68" y="240"/>
                  </a:lnTo>
                  <a:lnTo>
                    <a:pt x="75" y="241"/>
                  </a:lnTo>
                  <a:lnTo>
                    <a:pt x="86" y="238"/>
                  </a:lnTo>
                  <a:lnTo>
                    <a:pt x="96" y="234"/>
                  </a:lnTo>
                </a:path>
              </a:pathLst>
            </a:custGeom>
            <a:solidFill>
              <a:srgbClr val="51DC00"/>
            </a:solidFill>
            <a:ln w="12700" cap="rnd">
              <a:noFill/>
              <a:round/>
              <a:headEnd/>
              <a:tailEnd/>
            </a:ln>
            <a:effectLst/>
          </p:spPr>
          <p:txBody>
            <a:bodyPr/>
            <a:lstStyle/>
            <a:p>
              <a:endParaRPr lang="en-US"/>
            </a:p>
          </p:txBody>
        </p:sp>
        <p:sp>
          <p:nvSpPr>
            <p:cNvPr id="78910" name="Freeform 311"/>
            <p:cNvSpPr>
              <a:spLocks/>
            </p:cNvSpPr>
            <p:nvPr/>
          </p:nvSpPr>
          <p:spPr bwMode="auto">
            <a:xfrm>
              <a:off x="2782" y="1464"/>
              <a:ext cx="82" cy="37"/>
            </a:xfrm>
            <a:custGeom>
              <a:avLst/>
              <a:gdLst>
                <a:gd name="T0" fmla="*/ 3 w 82"/>
                <a:gd name="T1" fmla="*/ 29 h 37"/>
                <a:gd name="T2" fmla="*/ 2 w 82"/>
                <a:gd name="T3" fmla="*/ 32 h 37"/>
                <a:gd name="T4" fmla="*/ 5 w 82"/>
                <a:gd name="T5" fmla="*/ 36 h 37"/>
                <a:gd name="T6" fmla="*/ 79 w 82"/>
                <a:gd name="T7" fmla="*/ 13 h 37"/>
                <a:gd name="T8" fmla="*/ 78 w 82"/>
                <a:gd name="T9" fmla="*/ 8 h 37"/>
                <a:gd name="T10" fmla="*/ 81 w 82"/>
                <a:gd name="T11" fmla="*/ 4 h 37"/>
                <a:gd name="T12" fmla="*/ 78 w 82"/>
                <a:gd name="T13" fmla="*/ 0 h 37"/>
                <a:gd name="T14" fmla="*/ 2 w 82"/>
                <a:gd name="T15" fmla="*/ 26 h 37"/>
                <a:gd name="T16" fmla="*/ 0 w 82"/>
                <a:gd name="T17" fmla="*/ 25 h 37"/>
                <a:gd name="T18" fmla="*/ 3 w 82"/>
                <a:gd name="T19" fmla="*/ 29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37">
                  <a:moveTo>
                    <a:pt x="3" y="29"/>
                  </a:moveTo>
                  <a:lnTo>
                    <a:pt x="2" y="32"/>
                  </a:lnTo>
                  <a:lnTo>
                    <a:pt x="5" y="36"/>
                  </a:lnTo>
                  <a:lnTo>
                    <a:pt x="79" y="13"/>
                  </a:lnTo>
                  <a:lnTo>
                    <a:pt x="78" y="8"/>
                  </a:lnTo>
                  <a:lnTo>
                    <a:pt x="81" y="4"/>
                  </a:lnTo>
                  <a:lnTo>
                    <a:pt x="78" y="0"/>
                  </a:lnTo>
                  <a:lnTo>
                    <a:pt x="2" y="26"/>
                  </a:lnTo>
                  <a:lnTo>
                    <a:pt x="0" y="25"/>
                  </a:lnTo>
                  <a:lnTo>
                    <a:pt x="3" y="29"/>
                  </a:lnTo>
                </a:path>
              </a:pathLst>
            </a:custGeom>
            <a:solidFill>
              <a:srgbClr val="BFBFBF"/>
            </a:solidFill>
            <a:ln w="12700" cap="rnd" cmpd="sng">
              <a:solidFill>
                <a:srgbClr val="919191"/>
              </a:solidFill>
              <a:prstDash val="solid"/>
              <a:round/>
              <a:headEnd type="none" w="med" len="med"/>
              <a:tailEnd type="none" w="med" len="med"/>
            </a:ln>
            <a:effectLst/>
          </p:spPr>
          <p:txBody>
            <a:bodyPr/>
            <a:lstStyle/>
            <a:p>
              <a:endParaRPr lang="en-US"/>
            </a:p>
          </p:txBody>
        </p:sp>
        <p:sp>
          <p:nvSpPr>
            <p:cNvPr id="78911" name="Freeform 312"/>
            <p:cNvSpPr>
              <a:spLocks/>
            </p:cNvSpPr>
            <p:nvPr/>
          </p:nvSpPr>
          <p:spPr bwMode="auto">
            <a:xfrm>
              <a:off x="2906" y="1625"/>
              <a:ext cx="28" cy="57"/>
            </a:xfrm>
            <a:custGeom>
              <a:avLst/>
              <a:gdLst>
                <a:gd name="T0" fmla="*/ 27 w 28"/>
                <a:gd name="T1" fmla="*/ 56 h 57"/>
                <a:gd name="T2" fmla="*/ 0 w 28"/>
                <a:gd name="T3" fmla="*/ 0 h 57"/>
                <a:gd name="T4" fmla="*/ 27 w 28"/>
                <a:gd name="T5" fmla="*/ 56 h 57"/>
                <a:gd name="T6" fmla="*/ 0 60000 65536"/>
                <a:gd name="T7" fmla="*/ 0 60000 65536"/>
                <a:gd name="T8" fmla="*/ 0 60000 65536"/>
              </a:gdLst>
              <a:ahLst/>
              <a:cxnLst>
                <a:cxn ang="T6">
                  <a:pos x="T0" y="T1"/>
                </a:cxn>
                <a:cxn ang="T7">
                  <a:pos x="T2" y="T3"/>
                </a:cxn>
                <a:cxn ang="T8">
                  <a:pos x="T4" y="T5"/>
                </a:cxn>
              </a:cxnLst>
              <a:rect l="0" t="0" r="r" b="b"/>
              <a:pathLst>
                <a:path w="28" h="57">
                  <a:moveTo>
                    <a:pt x="27" y="56"/>
                  </a:moveTo>
                  <a:lnTo>
                    <a:pt x="0" y="0"/>
                  </a:lnTo>
                  <a:lnTo>
                    <a:pt x="27" y="56"/>
                  </a:lnTo>
                </a:path>
              </a:pathLst>
            </a:custGeom>
            <a:solidFill>
              <a:srgbClr val="FFBFBF"/>
            </a:solidFill>
            <a:ln w="12700" cap="rnd">
              <a:noFill/>
              <a:round/>
              <a:headEnd/>
              <a:tailEnd/>
            </a:ln>
            <a:effectLst/>
          </p:spPr>
          <p:txBody>
            <a:bodyPr/>
            <a:lstStyle/>
            <a:p>
              <a:endParaRPr lang="en-US"/>
            </a:p>
          </p:txBody>
        </p:sp>
        <p:sp>
          <p:nvSpPr>
            <p:cNvPr id="78912" name="Freeform 313"/>
            <p:cNvSpPr>
              <a:spLocks/>
            </p:cNvSpPr>
            <p:nvPr/>
          </p:nvSpPr>
          <p:spPr bwMode="auto">
            <a:xfrm>
              <a:off x="2822" y="1651"/>
              <a:ext cx="30" cy="59"/>
            </a:xfrm>
            <a:custGeom>
              <a:avLst/>
              <a:gdLst>
                <a:gd name="T0" fmla="*/ 29 w 30"/>
                <a:gd name="T1" fmla="*/ 58 h 59"/>
                <a:gd name="T2" fmla="*/ 0 w 30"/>
                <a:gd name="T3" fmla="*/ 0 h 59"/>
                <a:gd name="T4" fmla="*/ 29 w 30"/>
                <a:gd name="T5" fmla="*/ 58 h 59"/>
                <a:gd name="T6" fmla="*/ 0 60000 65536"/>
                <a:gd name="T7" fmla="*/ 0 60000 65536"/>
                <a:gd name="T8" fmla="*/ 0 60000 65536"/>
              </a:gdLst>
              <a:ahLst/>
              <a:cxnLst>
                <a:cxn ang="T6">
                  <a:pos x="T0" y="T1"/>
                </a:cxn>
                <a:cxn ang="T7">
                  <a:pos x="T2" y="T3"/>
                </a:cxn>
                <a:cxn ang="T8">
                  <a:pos x="T4" y="T5"/>
                </a:cxn>
              </a:cxnLst>
              <a:rect l="0" t="0" r="r" b="b"/>
              <a:pathLst>
                <a:path w="30" h="59">
                  <a:moveTo>
                    <a:pt x="29" y="58"/>
                  </a:moveTo>
                  <a:lnTo>
                    <a:pt x="0" y="0"/>
                  </a:lnTo>
                  <a:lnTo>
                    <a:pt x="29" y="58"/>
                  </a:lnTo>
                </a:path>
              </a:pathLst>
            </a:custGeom>
            <a:solidFill>
              <a:srgbClr val="FFBFBF"/>
            </a:solidFill>
            <a:ln w="12700" cap="rnd">
              <a:noFill/>
              <a:round/>
              <a:headEnd/>
              <a:tailEnd/>
            </a:ln>
            <a:effectLst/>
          </p:spPr>
          <p:txBody>
            <a:bodyPr/>
            <a:lstStyle/>
            <a:p>
              <a:endParaRPr lang="en-US"/>
            </a:p>
          </p:txBody>
        </p:sp>
        <p:sp>
          <p:nvSpPr>
            <p:cNvPr id="78913" name="Freeform 314"/>
            <p:cNvSpPr>
              <a:spLocks/>
            </p:cNvSpPr>
            <p:nvPr/>
          </p:nvSpPr>
          <p:spPr bwMode="auto">
            <a:xfrm>
              <a:off x="2814" y="1659"/>
              <a:ext cx="26" cy="59"/>
            </a:xfrm>
            <a:custGeom>
              <a:avLst/>
              <a:gdLst>
                <a:gd name="T0" fmla="*/ 25 w 26"/>
                <a:gd name="T1" fmla="*/ 54 h 59"/>
                <a:gd name="T2" fmla="*/ 14 w 26"/>
                <a:gd name="T3" fmla="*/ 58 h 59"/>
                <a:gd name="T4" fmla="*/ 0 w 26"/>
                <a:gd name="T5" fmla="*/ 1 h 59"/>
                <a:gd name="T6" fmla="*/ 13 w 26"/>
                <a:gd name="T7" fmla="*/ 0 h 59"/>
                <a:gd name="T8" fmla="*/ 25 w 26"/>
                <a:gd name="T9" fmla="*/ 54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59">
                  <a:moveTo>
                    <a:pt x="25" y="54"/>
                  </a:moveTo>
                  <a:lnTo>
                    <a:pt x="14" y="58"/>
                  </a:lnTo>
                  <a:lnTo>
                    <a:pt x="0" y="1"/>
                  </a:lnTo>
                  <a:lnTo>
                    <a:pt x="13" y="0"/>
                  </a:lnTo>
                  <a:lnTo>
                    <a:pt x="25" y="54"/>
                  </a:lnTo>
                </a:path>
              </a:pathLst>
            </a:custGeom>
            <a:solidFill>
              <a:srgbClr val="FF4040"/>
            </a:solidFill>
            <a:ln w="12700" cap="rnd">
              <a:noFill/>
              <a:round/>
              <a:headEnd/>
              <a:tailEnd/>
            </a:ln>
            <a:effectLst/>
          </p:spPr>
          <p:txBody>
            <a:bodyPr/>
            <a:lstStyle/>
            <a:p>
              <a:endParaRPr lang="en-US"/>
            </a:p>
          </p:txBody>
        </p:sp>
        <p:sp>
          <p:nvSpPr>
            <p:cNvPr id="78914" name="Freeform 315"/>
            <p:cNvSpPr>
              <a:spLocks/>
            </p:cNvSpPr>
            <p:nvPr/>
          </p:nvSpPr>
          <p:spPr bwMode="auto">
            <a:xfrm>
              <a:off x="2873" y="1611"/>
              <a:ext cx="44" cy="94"/>
            </a:xfrm>
            <a:custGeom>
              <a:avLst/>
              <a:gdLst>
                <a:gd name="T0" fmla="*/ 36 w 44"/>
                <a:gd name="T1" fmla="*/ 89 h 94"/>
                <a:gd name="T2" fmla="*/ 39 w 44"/>
                <a:gd name="T3" fmla="*/ 88 h 94"/>
                <a:gd name="T4" fmla="*/ 41 w 44"/>
                <a:gd name="T5" fmla="*/ 87 h 94"/>
                <a:gd name="T6" fmla="*/ 42 w 44"/>
                <a:gd name="T7" fmla="*/ 85 h 94"/>
                <a:gd name="T8" fmla="*/ 43 w 44"/>
                <a:gd name="T9" fmla="*/ 83 h 94"/>
                <a:gd name="T10" fmla="*/ 22 w 44"/>
                <a:gd name="T11" fmla="*/ 4 h 94"/>
                <a:gd name="T12" fmla="*/ 21 w 44"/>
                <a:gd name="T13" fmla="*/ 0 h 94"/>
                <a:gd name="T14" fmla="*/ 15 w 44"/>
                <a:gd name="T15" fmla="*/ 3 h 94"/>
                <a:gd name="T16" fmla="*/ 6 w 44"/>
                <a:gd name="T17" fmla="*/ 5 h 94"/>
                <a:gd name="T18" fmla="*/ 3 w 44"/>
                <a:gd name="T19" fmla="*/ 9 h 94"/>
                <a:gd name="T20" fmla="*/ 0 w 44"/>
                <a:gd name="T21" fmla="*/ 12 h 94"/>
                <a:gd name="T22" fmla="*/ 19 w 44"/>
                <a:gd name="T23" fmla="*/ 85 h 94"/>
                <a:gd name="T24" fmla="*/ 24 w 44"/>
                <a:gd name="T25" fmla="*/ 93 h 94"/>
                <a:gd name="T26" fmla="*/ 27 w 44"/>
                <a:gd name="T27" fmla="*/ 93 h 94"/>
                <a:gd name="T28" fmla="*/ 36 w 44"/>
                <a:gd name="T29" fmla="*/ 89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 h="94">
                  <a:moveTo>
                    <a:pt x="36" y="89"/>
                  </a:moveTo>
                  <a:lnTo>
                    <a:pt x="39" y="88"/>
                  </a:lnTo>
                  <a:lnTo>
                    <a:pt x="41" y="87"/>
                  </a:lnTo>
                  <a:lnTo>
                    <a:pt x="42" y="85"/>
                  </a:lnTo>
                  <a:lnTo>
                    <a:pt x="43" y="83"/>
                  </a:lnTo>
                  <a:lnTo>
                    <a:pt x="22" y="4"/>
                  </a:lnTo>
                  <a:lnTo>
                    <a:pt x="21" y="0"/>
                  </a:lnTo>
                  <a:lnTo>
                    <a:pt x="15" y="3"/>
                  </a:lnTo>
                  <a:lnTo>
                    <a:pt x="6" y="5"/>
                  </a:lnTo>
                  <a:lnTo>
                    <a:pt x="3" y="9"/>
                  </a:lnTo>
                  <a:lnTo>
                    <a:pt x="0" y="12"/>
                  </a:lnTo>
                  <a:lnTo>
                    <a:pt x="19" y="85"/>
                  </a:lnTo>
                  <a:lnTo>
                    <a:pt x="24" y="93"/>
                  </a:lnTo>
                  <a:lnTo>
                    <a:pt x="27" y="93"/>
                  </a:lnTo>
                  <a:lnTo>
                    <a:pt x="36" y="89"/>
                  </a:lnTo>
                </a:path>
              </a:pathLst>
            </a:custGeom>
            <a:solidFill>
              <a:srgbClr val="00AE00"/>
            </a:solidFill>
            <a:ln w="12700" cap="rnd">
              <a:noFill/>
              <a:round/>
              <a:headEnd/>
              <a:tailEnd/>
            </a:ln>
            <a:effectLst/>
          </p:spPr>
          <p:txBody>
            <a:bodyPr/>
            <a:lstStyle/>
            <a:p>
              <a:endParaRPr lang="en-US"/>
            </a:p>
          </p:txBody>
        </p:sp>
        <p:sp>
          <p:nvSpPr>
            <p:cNvPr id="78915" name="Freeform 316"/>
            <p:cNvSpPr>
              <a:spLocks/>
            </p:cNvSpPr>
            <p:nvPr/>
          </p:nvSpPr>
          <p:spPr bwMode="auto">
            <a:xfrm>
              <a:off x="2797" y="1534"/>
              <a:ext cx="85" cy="47"/>
            </a:xfrm>
            <a:custGeom>
              <a:avLst/>
              <a:gdLst>
                <a:gd name="T0" fmla="*/ 84 w 85"/>
                <a:gd name="T1" fmla="*/ 17 h 47"/>
                <a:gd name="T2" fmla="*/ 84 w 85"/>
                <a:gd name="T3" fmla="*/ 20 h 47"/>
                <a:gd name="T4" fmla="*/ 83 w 85"/>
                <a:gd name="T5" fmla="*/ 22 h 47"/>
                <a:gd name="T6" fmla="*/ 84 w 85"/>
                <a:gd name="T7" fmla="*/ 24 h 47"/>
                <a:gd name="T8" fmla="*/ 81 w 85"/>
                <a:gd name="T9" fmla="*/ 25 h 47"/>
                <a:gd name="T10" fmla="*/ 10 w 85"/>
                <a:gd name="T11" fmla="*/ 46 h 47"/>
                <a:gd name="T12" fmla="*/ 8 w 85"/>
                <a:gd name="T13" fmla="*/ 45 h 47"/>
                <a:gd name="T14" fmla="*/ 5 w 85"/>
                <a:gd name="T15" fmla="*/ 39 h 47"/>
                <a:gd name="T16" fmla="*/ 0 w 85"/>
                <a:gd name="T17" fmla="*/ 29 h 47"/>
                <a:gd name="T18" fmla="*/ 2 w 85"/>
                <a:gd name="T19" fmla="*/ 22 h 47"/>
                <a:gd name="T20" fmla="*/ 4 w 85"/>
                <a:gd name="T21" fmla="*/ 19 h 47"/>
                <a:gd name="T22" fmla="*/ 72 w 85"/>
                <a:gd name="T23" fmla="*/ 0 h 47"/>
                <a:gd name="T24" fmla="*/ 79 w 85"/>
                <a:gd name="T25" fmla="*/ 0 h 47"/>
                <a:gd name="T26" fmla="*/ 80 w 85"/>
                <a:gd name="T27" fmla="*/ 6 h 47"/>
                <a:gd name="T28" fmla="*/ 84 w 85"/>
                <a:gd name="T29" fmla="*/ 17 h 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5" h="47">
                  <a:moveTo>
                    <a:pt x="84" y="17"/>
                  </a:moveTo>
                  <a:lnTo>
                    <a:pt x="84" y="20"/>
                  </a:lnTo>
                  <a:lnTo>
                    <a:pt x="83" y="22"/>
                  </a:lnTo>
                  <a:lnTo>
                    <a:pt x="84" y="24"/>
                  </a:lnTo>
                  <a:lnTo>
                    <a:pt x="81" y="25"/>
                  </a:lnTo>
                  <a:lnTo>
                    <a:pt x="10" y="46"/>
                  </a:lnTo>
                  <a:lnTo>
                    <a:pt x="8" y="45"/>
                  </a:lnTo>
                  <a:lnTo>
                    <a:pt x="5" y="39"/>
                  </a:lnTo>
                  <a:lnTo>
                    <a:pt x="0" y="29"/>
                  </a:lnTo>
                  <a:lnTo>
                    <a:pt x="2" y="22"/>
                  </a:lnTo>
                  <a:lnTo>
                    <a:pt x="4" y="19"/>
                  </a:lnTo>
                  <a:lnTo>
                    <a:pt x="72" y="0"/>
                  </a:lnTo>
                  <a:lnTo>
                    <a:pt x="79" y="0"/>
                  </a:lnTo>
                  <a:lnTo>
                    <a:pt x="80" y="6"/>
                  </a:lnTo>
                  <a:lnTo>
                    <a:pt x="84" y="17"/>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8916" name="Freeform 317"/>
            <p:cNvSpPr>
              <a:spLocks/>
            </p:cNvSpPr>
            <p:nvPr/>
          </p:nvSpPr>
          <p:spPr bwMode="auto">
            <a:xfrm>
              <a:off x="2819" y="1632"/>
              <a:ext cx="40" cy="90"/>
            </a:xfrm>
            <a:custGeom>
              <a:avLst/>
              <a:gdLst>
                <a:gd name="T0" fmla="*/ 32 w 40"/>
                <a:gd name="T1" fmla="*/ 86 h 90"/>
                <a:gd name="T2" fmla="*/ 35 w 40"/>
                <a:gd name="T3" fmla="*/ 85 h 90"/>
                <a:gd name="T4" fmla="*/ 36 w 40"/>
                <a:gd name="T5" fmla="*/ 84 h 90"/>
                <a:gd name="T6" fmla="*/ 39 w 40"/>
                <a:gd name="T7" fmla="*/ 81 h 90"/>
                <a:gd name="T8" fmla="*/ 19 w 40"/>
                <a:gd name="T9" fmla="*/ 4 h 90"/>
                <a:gd name="T10" fmla="*/ 17 w 40"/>
                <a:gd name="T11" fmla="*/ 0 h 90"/>
                <a:gd name="T12" fmla="*/ 12 w 40"/>
                <a:gd name="T13" fmla="*/ 3 h 90"/>
                <a:gd name="T14" fmla="*/ 4 w 40"/>
                <a:gd name="T15" fmla="*/ 4 h 90"/>
                <a:gd name="T16" fmla="*/ 0 w 40"/>
                <a:gd name="T17" fmla="*/ 7 h 90"/>
                <a:gd name="T18" fmla="*/ 0 w 40"/>
                <a:gd name="T19" fmla="*/ 13 h 90"/>
                <a:gd name="T20" fmla="*/ 18 w 40"/>
                <a:gd name="T21" fmla="*/ 85 h 90"/>
                <a:gd name="T22" fmla="*/ 21 w 40"/>
                <a:gd name="T23" fmla="*/ 89 h 90"/>
                <a:gd name="T24" fmla="*/ 26 w 40"/>
                <a:gd name="T25" fmla="*/ 89 h 90"/>
                <a:gd name="T26" fmla="*/ 32 w 40"/>
                <a:gd name="T27" fmla="*/ 86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0" h="90">
                  <a:moveTo>
                    <a:pt x="32" y="86"/>
                  </a:moveTo>
                  <a:lnTo>
                    <a:pt x="35" y="85"/>
                  </a:lnTo>
                  <a:lnTo>
                    <a:pt x="36" y="84"/>
                  </a:lnTo>
                  <a:lnTo>
                    <a:pt x="39" y="81"/>
                  </a:lnTo>
                  <a:lnTo>
                    <a:pt x="19" y="4"/>
                  </a:lnTo>
                  <a:lnTo>
                    <a:pt x="17" y="0"/>
                  </a:lnTo>
                  <a:lnTo>
                    <a:pt x="12" y="3"/>
                  </a:lnTo>
                  <a:lnTo>
                    <a:pt x="4" y="4"/>
                  </a:lnTo>
                  <a:lnTo>
                    <a:pt x="0" y="7"/>
                  </a:lnTo>
                  <a:lnTo>
                    <a:pt x="0" y="13"/>
                  </a:lnTo>
                  <a:lnTo>
                    <a:pt x="18" y="85"/>
                  </a:lnTo>
                  <a:lnTo>
                    <a:pt x="21" y="89"/>
                  </a:lnTo>
                  <a:lnTo>
                    <a:pt x="26" y="89"/>
                  </a:lnTo>
                  <a:lnTo>
                    <a:pt x="32" y="86"/>
                  </a:lnTo>
                </a:path>
              </a:pathLst>
            </a:custGeom>
            <a:solidFill>
              <a:srgbClr val="00AE00"/>
            </a:solidFill>
            <a:ln w="12700" cap="rnd">
              <a:noFill/>
              <a:round/>
              <a:headEnd/>
              <a:tailEnd/>
            </a:ln>
            <a:effectLst/>
          </p:spPr>
          <p:txBody>
            <a:bodyPr/>
            <a:lstStyle/>
            <a:p>
              <a:endParaRPr lang="en-US"/>
            </a:p>
          </p:txBody>
        </p:sp>
        <p:sp>
          <p:nvSpPr>
            <p:cNvPr id="78917" name="Freeform 318"/>
            <p:cNvSpPr>
              <a:spLocks/>
            </p:cNvSpPr>
            <p:nvPr/>
          </p:nvSpPr>
          <p:spPr bwMode="auto">
            <a:xfrm>
              <a:off x="2817" y="1605"/>
              <a:ext cx="83" cy="46"/>
            </a:xfrm>
            <a:custGeom>
              <a:avLst/>
              <a:gdLst>
                <a:gd name="T0" fmla="*/ 79 w 83"/>
                <a:gd name="T1" fmla="*/ 8 h 46"/>
                <a:gd name="T2" fmla="*/ 77 w 83"/>
                <a:gd name="T3" fmla="*/ 6 h 46"/>
                <a:gd name="T4" fmla="*/ 78 w 83"/>
                <a:gd name="T5" fmla="*/ 2 h 46"/>
                <a:gd name="T6" fmla="*/ 76 w 83"/>
                <a:gd name="T7" fmla="*/ 0 h 46"/>
                <a:gd name="T8" fmla="*/ 74 w 83"/>
                <a:gd name="T9" fmla="*/ 1 h 46"/>
                <a:gd name="T10" fmla="*/ 3 w 83"/>
                <a:gd name="T11" fmla="*/ 21 h 46"/>
                <a:gd name="T12" fmla="*/ 0 w 83"/>
                <a:gd name="T13" fmla="*/ 24 h 46"/>
                <a:gd name="T14" fmla="*/ 1 w 83"/>
                <a:gd name="T15" fmla="*/ 30 h 46"/>
                <a:gd name="T16" fmla="*/ 4 w 83"/>
                <a:gd name="T17" fmla="*/ 40 h 46"/>
                <a:gd name="T18" fmla="*/ 7 w 83"/>
                <a:gd name="T19" fmla="*/ 45 h 46"/>
                <a:gd name="T20" fmla="*/ 12 w 83"/>
                <a:gd name="T21" fmla="*/ 45 h 46"/>
                <a:gd name="T22" fmla="*/ 78 w 83"/>
                <a:gd name="T23" fmla="*/ 25 h 46"/>
                <a:gd name="T24" fmla="*/ 81 w 83"/>
                <a:gd name="T25" fmla="*/ 22 h 46"/>
                <a:gd name="T26" fmla="*/ 82 w 83"/>
                <a:gd name="T27" fmla="*/ 17 h 46"/>
                <a:gd name="T28" fmla="*/ 79 w 83"/>
                <a:gd name="T29" fmla="*/ 8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3" h="46">
                  <a:moveTo>
                    <a:pt x="79" y="8"/>
                  </a:moveTo>
                  <a:lnTo>
                    <a:pt x="77" y="6"/>
                  </a:lnTo>
                  <a:lnTo>
                    <a:pt x="78" y="2"/>
                  </a:lnTo>
                  <a:lnTo>
                    <a:pt x="76" y="0"/>
                  </a:lnTo>
                  <a:lnTo>
                    <a:pt x="74" y="1"/>
                  </a:lnTo>
                  <a:lnTo>
                    <a:pt x="3" y="21"/>
                  </a:lnTo>
                  <a:lnTo>
                    <a:pt x="0" y="24"/>
                  </a:lnTo>
                  <a:lnTo>
                    <a:pt x="1" y="30"/>
                  </a:lnTo>
                  <a:lnTo>
                    <a:pt x="4" y="40"/>
                  </a:lnTo>
                  <a:lnTo>
                    <a:pt x="7" y="45"/>
                  </a:lnTo>
                  <a:lnTo>
                    <a:pt x="12" y="45"/>
                  </a:lnTo>
                  <a:lnTo>
                    <a:pt x="78" y="25"/>
                  </a:lnTo>
                  <a:lnTo>
                    <a:pt x="81" y="22"/>
                  </a:lnTo>
                  <a:lnTo>
                    <a:pt x="82" y="17"/>
                  </a:lnTo>
                  <a:lnTo>
                    <a:pt x="79" y="8"/>
                  </a:lnTo>
                </a:path>
              </a:pathLst>
            </a:custGeom>
            <a:solidFill>
              <a:schemeClr val="accent1"/>
            </a:solidFill>
            <a:ln w="12700" cap="rnd" cmpd="sng">
              <a:solidFill>
                <a:srgbClr val="004E47"/>
              </a:solidFill>
              <a:prstDash val="solid"/>
              <a:round/>
              <a:headEnd type="none" w="med" len="med"/>
              <a:tailEnd type="none" w="med" len="med"/>
            </a:ln>
            <a:effectLst/>
          </p:spPr>
          <p:txBody>
            <a:bodyPr/>
            <a:lstStyle/>
            <a:p>
              <a:endParaRPr lang="en-US"/>
            </a:p>
          </p:txBody>
        </p:sp>
        <p:sp>
          <p:nvSpPr>
            <p:cNvPr id="78918" name="Freeform 319"/>
            <p:cNvSpPr>
              <a:spLocks/>
            </p:cNvSpPr>
            <p:nvPr/>
          </p:nvSpPr>
          <p:spPr bwMode="auto">
            <a:xfrm>
              <a:off x="2883" y="1640"/>
              <a:ext cx="26" cy="59"/>
            </a:xfrm>
            <a:custGeom>
              <a:avLst/>
              <a:gdLst>
                <a:gd name="T0" fmla="*/ 12 w 26"/>
                <a:gd name="T1" fmla="*/ 58 h 59"/>
                <a:gd name="T2" fmla="*/ 25 w 26"/>
                <a:gd name="T3" fmla="*/ 54 h 59"/>
                <a:gd name="T4" fmla="*/ 9 w 26"/>
                <a:gd name="T5" fmla="*/ 0 h 59"/>
                <a:gd name="T6" fmla="*/ 0 w 26"/>
                <a:gd name="T7" fmla="*/ 4 h 59"/>
                <a:gd name="T8" fmla="*/ 12 w 26"/>
                <a:gd name="T9" fmla="*/ 58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59">
                  <a:moveTo>
                    <a:pt x="12" y="58"/>
                  </a:moveTo>
                  <a:lnTo>
                    <a:pt x="25" y="54"/>
                  </a:lnTo>
                  <a:lnTo>
                    <a:pt x="9" y="0"/>
                  </a:lnTo>
                  <a:lnTo>
                    <a:pt x="0" y="4"/>
                  </a:lnTo>
                  <a:lnTo>
                    <a:pt x="12" y="58"/>
                  </a:lnTo>
                </a:path>
              </a:pathLst>
            </a:custGeom>
            <a:solidFill>
              <a:srgbClr val="037C03"/>
            </a:solidFill>
            <a:ln w="12700" cap="rnd">
              <a:noFill/>
              <a:round/>
              <a:headEnd/>
              <a:tailEnd/>
            </a:ln>
            <a:effectLst/>
          </p:spPr>
          <p:txBody>
            <a:bodyPr/>
            <a:lstStyle/>
            <a:p>
              <a:endParaRPr lang="en-US"/>
            </a:p>
          </p:txBody>
        </p:sp>
        <p:sp>
          <p:nvSpPr>
            <p:cNvPr id="78919" name="Freeform 320"/>
            <p:cNvSpPr>
              <a:spLocks/>
            </p:cNvSpPr>
            <p:nvPr/>
          </p:nvSpPr>
          <p:spPr bwMode="auto">
            <a:xfrm>
              <a:off x="2821" y="1659"/>
              <a:ext cx="25" cy="59"/>
            </a:xfrm>
            <a:custGeom>
              <a:avLst/>
              <a:gdLst>
                <a:gd name="T0" fmla="*/ 15 w 25"/>
                <a:gd name="T1" fmla="*/ 58 h 59"/>
                <a:gd name="T2" fmla="*/ 24 w 25"/>
                <a:gd name="T3" fmla="*/ 56 h 59"/>
                <a:gd name="T4" fmla="*/ 13 w 25"/>
                <a:gd name="T5" fmla="*/ 0 h 59"/>
                <a:gd name="T6" fmla="*/ 0 w 25"/>
                <a:gd name="T7" fmla="*/ 5 h 59"/>
                <a:gd name="T8" fmla="*/ 15 w 25"/>
                <a:gd name="T9" fmla="*/ 58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9">
                  <a:moveTo>
                    <a:pt x="15" y="58"/>
                  </a:moveTo>
                  <a:lnTo>
                    <a:pt x="24" y="56"/>
                  </a:lnTo>
                  <a:lnTo>
                    <a:pt x="13" y="0"/>
                  </a:lnTo>
                  <a:lnTo>
                    <a:pt x="0" y="5"/>
                  </a:lnTo>
                  <a:lnTo>
                    <a:pt x="15" y="58"/>
                  </a:lnTo>
                </a:path>
              </a:pathLst>
            </a:custGeom>
            <a:solidFill>
              <a:srgbClr val="037C03"/>
            </a:solidFill>
            <a:ln w="12700" cap="rnd">
              <a:noFill/>
              <a:round/>
              <a:headEnd/>
              <a:tailEnd/>
            </a:ln>
            <a:effectLst/>
          </p:spPr>
          <p:txBody>
            <a:bodyPr/>
            <a:lstStyle/>
            <a:p>
              <a:endParaRPr lang="en-US"/>
            </a:p>
          </p:txBody>
        </p:sp>
      </p:grpSp>
      <p:pic>
        <p:nvPicPr>
          <p:cNvPr id="78899" name="Picture 321"/>
          <p:cNvPicPr>
            <a:picLocks noChangeArrowheads="1"/>
          </p:cNvPicPr>
          <p:nvPr/>
        </p:nvPicPr>
        <p:blipFill>
          <a:blip r:embed="rId4"/>
          <a:srcRect/>
          <a:stretch>
            <a:fillRect/>
          </a:stretch>
        </p:blipFill>
        <p:spPr bwMode="auto">
          <a:xfrm>
            <a:off x="6094413" y="1447800"/>
            <a:ext cx="690562" cy="1104900"/>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4"/>
          <p:cNvSpPr>
            <a:spLocks noGrp="1"/>
          </p:cNvSpPr>
          <p:nvPr>
            <p:ph type="sldNum" sz="quarter" idx="12"/>
          </p:nvPr>
        </p:nvSpPr>
        <p:spPr>
          <a:noFill/>
          <a:ln>
            <a:miter lim="800000"/>
            <a:headEnd/>
            <a:tailEnd/>
          </a:ln>
        </p:spPr>
        <p:txBody>
          <a:bodyPr/>
          <a:lstStyle/>
          <a:p>
            <a:fld id="{1B1D0A56-C772-48FA-9515-97E5229E394E}" type="slidenum">
              <a:rPr lang="en-US" smtClean="0"/>
              <a:pPr/>
              <a:t>79</a:t>
            </a:fld>
            <a:endParaRPr lang="en-US" smtClean="0"/>
          </a:p>
        </p:txBody>
      </p:sp>
      <p:sp>
        <p:nvSpPr>
          <p:cNvPr id="79875" name="Rectangle 2"/>
          <p:cNvSpPr>
            <a:spLocks noGrp="1" noChangeArrowheads="1"/>
          </p:cNvSpPr>
          <p:nvPr>
            <p:ph type="title"/>
          </p:nvPr>
        </p:nvSpPr>
        <p:spPr>
          <a:xfrm>
            <a:off x="685800" y="-24"/>
            <a:ext cx="7772400" cy="1143000"/>
          </a:xfrm>
        </p:spPr>
        <p:txBody>
          <a:bodyPr/>
          <a:lstStyle/>
          <a:p>
            <a:pPr eaLnBrk="1" hangingPunct="1"/>
            <a:r>
              <a:rPr lang="en-US" dirty="0" err="1" smtClean="0"/>
              <a:t>Couche</a:t>
            </a:r>
            <a:r>
              <a:rPr lang="en-US" dirty="0" smtClean="0"/>
              <a:t> 3 : </a:t>
            </a:r>
            <a:r>
              <a:rPr lang="en-US" dirty="0" err="1" smtClean="0"/>
              <a:t>réseau</a:t>
            </a:r>
            <a:endParaRPr lang="en-US" dirty="0" smtClean="0"/>
          </a:p>
        </p:txBody>
      </p:sp>
      <p:sp>
        <p:nvSpPr>
          <p:cNvPr id="79876" name="Rectangle 3"/>
          <p:cNvSpPr>
            <a:spLocks noChangeArrowheads="1"/>
          </p:cNvSpPr>
          <p:nvPr/>
        </p:nvSpPr>
        <p:spPr bwMode="auto">
          <a:xfrm>
            <a:off x="5388007" y="1844675"/>
            <a:ext cx="3652837" cy="1314450"/>
          </a:xfrm>
          <a:prstGeom prst="rect">
            <a:avLst/>
          </a:prstGeom>
          <a:gradFill rotWithShape="0">
            <a:gsLst>
              <a:gs pos="0">
                <a:srgbClr val="798CA6"/>
              </a:gs>
              <a:gs pos="100000">
                <a:srgbClr val="FFFFFF"/>
              </a:gs>
            </a:gsLst>
            <a:lin ang="5400000" scaled="1"/>
          </a:gra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79877" name="Text Box 4"/>
          <p:cNvSpPr txBox="1">
            <a:spLocks noChangeArrowheads="1"/>
          </p:cNvSpPr>
          <p:nvPr/>
        </p:nvSpPr>
        <p:spPr bwMode="auto">
          <a:xfrm>
            <a:off x="285720" y="1684338"/>
            <a:ext cx="4357718" cy="3123163"/>
          </a:xfrm>
          <a:prstGeom prst="rect">
            <a:avLst/>
          </a:prstGeom>
          <a:noFill/>
          <a:ln w="12700">
            <a:noFill/>
            <a:miter lim="800000"/>
            <a:headEnd/>
            <a:tailEnd/>
          </a:ln>
          <a:effectLst/>
        </p:spPr>
        <p:txBody>
          <a:bodyPr wrap="square" lIns="0" tIns="0" rIns="0" bIns="0" anchor="ctr">
            <a:spAutoFit/>
          </a:bodyPr>
          <a:lstStyle/>
          <a:p>
            <a:pPr algn="just" defTabSz="1027113" eaLnBrk="0" hangingPunct="0">
              <a:lnSpc>
                <a:spcPct val="95000"/>
              </a:lnSpc>
              <a:spcBef>
                <a:spcPct val="50000"/>
              </a:spcBef>
              <a:buClr>
                <a:srgbClr val="00B0DF"/>
              </a:buClr>
            </a:pPr>
            <a:endParaRPr lang="en-US" sz="2500" dirty="0">
              <a:latin typeface="Helvetica" pitchFamily="34" charset="0"/>
            </a:endParaRPr>
          </a:p>
          <a:p>
            <a:pPr marL="400050" lvl="1" indent="-285750" algn="just" defTabSz="1027113" eaLnBrk="0" hangingPunct="0">
              <a:lnSpc>
                <a:spcPct val="95000"/>
              </a:lnSpc>
              <a:spcBef>
                <a:spcPct val="35000"/>
              </a:spcBef>
              <a:buClr>
                <a:schemeClr val="accent1"/>
              </a:buClr>
              <a:buFontTx/>
              <a:buChar char="•"/>
            </a:pPr>
            <a:r>
              <a:rPr lang="fr-FR" sz="2800" dirty="0"/>
              <a:t>Définit la source logique et les adresses de destination associée à un protocole spécifique</a:t>
            </a:r>
          </a:p>
          <a:p>
            <a:pPr marL="400050" lvl="1" indent="-285750" algn="just" defTabSz="1027113" eaLnBrk="0" hangingPunct="0">
              <a:lnSpc>
                <a:spcPct val="95000"/>
              </a:lnSpc>
              <a:spcBef>
                <a:spcPct val="35000"/>
              </a:spcBef>
              <a:buClr>
                <a:schemeClr val="accent1"/>
              </a:buClr>
              <a:buFontTx/>
              <a:buChar char="•"/>
            </a:pPr>
            <a:r>
              <a:rPr lang="fr-FR" sz="2800" dirty="0"/>
              <a:t>Définit les chemins à travers le réseau</a:t>
            </a:r>
            <a:endParaRPr lang="en-US" sz="2800" dirty="0">
              <a:latin typeface="Helvetica" pitchFamily="34" charset="0"/>
            </a:endParaRPr>
          </a:p>
        </p:txBody>
      </p:sp>
      <p:sp>
        <p:nvSpPr>
          <p:cNvPr id="79878" name="Rectangle 5"/>
          <p:cNvSpPr>
            <a:spLocks noChangeArrowheads="1"/>
          </p:cNvSpPr>
          <p:nvPr/>
        </p:nvSpPr>
        <p:spPr bwMode="auto">
          <a:xfrm rot="-5400000">
            <a:off x="4420426" y="2164556"/>
            <a:ext cx="1322388" cy="657225"/>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79879" name="Text Box 6"/>
          <p:cNvSpPr txBox="1">
            <a:spLocks noChangeArrowheads="1"/>
          </p:cNvSpPr>
          <p:nvPr/>
        </p:nvSpPr>
        <p:spPr bwMode="auto">
          <a:xfrm rot="-5400000">
            <a:off x="4603782" y="2270125"/>
            <a:ext cx="1004888" cy="369887"/>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Réseau</a:t>
            </a:r>
          </a:p>
        </p:txBody>
      </p:sp>
      <p:sp>
        <p:nvSpPr>
          <p:cNvPr id="79880" name="Text Box 7"/>
          <p:cNvSpPr txBox="1">
            <a:spLocks noChangeArrowheads="1"/>
          </p:cNvSpPr>
          <p:nvPr/>
        </p:nvSpPr>
        <p:spPr bwMode="auto">
          <a:xfrm>
            <a:off x="6678644" y="2228850"/>
            <a:ext cx="895350" cy="366713"/>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IP, IPX</a:t>
            </a:r>
          </a:p>
        </p:txBody>
      </p:sp>
      <p:sp>
        <p:nvSpPr>
          <p:cNvPr id="79881" name="Rectangle 8"/>
          <p:cNvSpPr>
            <a:spLocks noChangeArrowheads="1"/>
          </p:cNvSpPr>
          <p:nvPr/>
        </p:nvSpPr>
        <p:spPr bwMode="auto">
          <a:xfrm>
            <a:off x="6138894" y="4572000"/>
            <a:ext cx="2933700" cy="1555750"/>
          </a:xfrm>
          <a:prstGeom prst="rect">
            <a:avLst/>
          </a:prstGeom>
          <a:gradFill rotWithShape="0">
            <a:gsLst>
              <a:gs pos="0">
                <a:srgbClr val="647996"/>
              </a:gs>
              <a:gs pos="100000">
                <a:srgbClr val="ECEFF2"/>
              </a:gs>
            </a:gsLst>
            <a:lin ang="5400000" scaled="1"/>
          </a:gradFill>
          <a:ln w="38100">
            <a:solidFill>
              <a:schemeClr val="tx1"/>
            </a:solidFill>
            <a:miter lim="800000"/>
            <a:headEnd type="none" w="sm" len="sm"/>
            <a:tailEnd type="none" w="sm" len="sm"/>
          </a:ln>
          <a:effectLst/>
        </p:spPr>
        <p:txBody>
          <a:bodyPr anchor="ctr">
            <a:spAutoFit/>
          </a:bodyPr>
          <a:lstStyle/>
          <a:p>
            <a:endParaRPr lang="fr-FR"/>
          </a:p>
        </p:txBody>
      </p:sp>
      <p:sp>
        <p:nvSpPr>
          <p:cNvPr id="79882" name="Rectangle 9"/>
          <p:cNvSpPr>
            <a:spLocks noChangeArrowheads="1"/>
          </p:cNvSpPr>
          <p:nvPr/>
        </p:nvSpPr>
        <p:spPr bwMode="auto">
          <a:xfrm rot="-5400000">
            <a:off x="4306126" y="3609181"/>
            <a:ext cx="1557338" cy="663575"/>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79883" name="Text Box 10"/>
          <p:cNvSpPr txBox="1">
            <a:spLocks noChangeArrowheads="1"/>
          </p:cNvSpPr>
          <p:nvPr/>
        </p:nvSpPr>
        <p:spPr bwMode="auto">
          <a:xfrm rot="-5400000">
            <a:off x="4393438" y="3740944"/>
            <a:ext cx="1365250" cy="369888"/>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L.Données</a:t>
            </a:r>
          </a:p>
        </p:txBody>
      </p:sp>
      <p:sp>
        <p:nvSpPr>
          <p:cNvPr id="79884" name="Rectangle 11"/>
          <p:cNvSpPr>
            <a:spLocks noChangeArrowheads="1"/>
          </p:cNvSpPr>
          <p:nvPr/>
        </p:nvSpPr>
        <p:spPr bwMode="auto">
          <a:xfrm rot="-5400000">
            <a:off x="4398201" y="5091906"/>
            <a:ext cx="1371600" cy="655637"/>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79885" name="Text Box 12"/>
          <p:cNvSpPr txBox="1">
            <a:spLocks noChangeArrowheads="1"/>
          </p:cNvSpPr>
          <p:nvPr/>
        </p:nvSpPr>
        <p:spPr bwMode="auto">
          <a:xfrm rot="-5400000">
            <a:off x="4471225" y="5245894"/>
            <a:ext cx="1209675" cy="369888"/>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Physique</a:t>
            </a:r>
          </a:p>
        </p:txBody>
      </p:sp>
      <p:sp>
        <p:nvSpPr>
          <p:cNvPr id="79886" name="Rectangle 13"/>
          <p:cNvSpPr>
            <a:spLocks noChangeArrowheads="1"/>
          </p:cNvSpPr>
          <p:nvPr/>
        </p:nvSpPr>
        <p:spPr bwMode="auto">
          <a:xfrm>
            <a:off x="7545419" y="5138738"/>
            <a:ext cx="1441450" cy="641350"/>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EIA/TIA-232</a:t>
            </a:r>
          </a:p>
          <a:p>
            <a:pPr eaLnBrk="0" hangingPunct="0"/>
            <a:r>
              <a:rPr lang="en-US">
                <a:latin typeface="Helvetica" pitchFamily="34" charset="0"/>
              </a:rPr>
              <a:t>V.35</a:t>
            </a:r>
            <a:endParaRPr lang="en-US" sz="2400">
              <a:latin typeface="Helvetica" pitchFamily="34" charset="0"/>
            </a:endParaRPr>
          </a:p>
        </p:txBody>
      </p:sp>
      <p:sp>
        <p:nvSpPr>
          <p:cNvPr id="79887" name="Rectangle 14"/>
          <p:cNvSpPr>
            <a:spLocks noChangeArrowheads="1"/>
          </p:cNvSpPr>
          <p:nvPr/>
        </p:nvSpPr>
        <p:spPr bwMode="auto">
          <a:xfrm>
            <a:off x="5434044" y="3155950"/>
            <a:ext cx="704850" cy="2974975"/>
          </a:xfrm>
          <a:prstGeom prst="rect">
            <a:avLst/>
          </a:prstGeom>
          <a:gradFill rotWithShape="0">
            <a:gsLst>
              <a:gs pos="0">
                <a:srgbClr val="647996"/>
              </a:gs>
              <a:gs pos="100000">
                <a:srgbClr val="ECEFF2"/>
              </a:gs>
            </a:gsLst>
            <a:lin ang="5400000" scaled="1"/>
          </a:gradFill>
          <a:ln w="38100">
            <a:solidFill>
              <a:schemeClr val="tx1"/>
            </a:solidFill>
            <a:miter lim="800000"/>
            <a:headEnd type="none" w="sm" len="sm"/>
            <a:tailEnd type="none" w="sm" len="sm"/>
          </a:ln>
          <a:effectLst/>
        </p:spPr>
        <p:txBody>
          <a:bodyPr anchor="ctr">
            <a:spAutoFit/>
          </a:bodyPr>
          <a:lstStyle/>
          <a:p>
            <a:endParaRPr lang="fr-FR"/>
          </a:p>
        </p:txBody>
      </p:sp>
      <p:sp>
        <p:nvSpPr>
          <p:cNvPr id="79888" name="Text Box 15"/>
          <p:cNvSpPr txBox="1">
            <a:spLocks noChangeArrowheads="1"/>
          </p:cNvSpPr>
          <p:nvPr/>
        </p:nvSpPr>
        <p:spPr bwMode="auto">
          <a:xfrm rot="-5349932">
            <a:off x="5179251" y="4495006"/>
            <a:ext cx="1111250" cy="366713"/>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Ethernet</a:t>
            </a:r>
          </a:p>
        </p:txBody>
      </p:sp>
      <p:sp>
        <p:nvSpPr>
          <p:cNvPr id="79889" name="Rectangle 16"/>
          <p:cNvSpPr>
            <a:spLocks noChangeArrowheads="1"/>
          </p:cNvSpPr>
          <p:nvPr/>
        </p:nvSpPr>
        <p:spPr bwMode="auto">
          <a:xfrm>
            <a:off x="6138894" y="3155950"/>
            <a:ext cx="2933700" cy="1546225"/>
          </a:xfrm>
          <a:prstGeom prst="rect">
            <a:avLst/>
          </a:prstGeom>
          <a:gradFill rotWithShape="0">
            <a:gsLst>
              <a:gs pos="0">
                <a:srgbClr val="647996"/>
              </a:gs>
              <a:gs pos="100000">
                <a:srgbClr val="ECEFF2"/>
              </a:gs>
            </a:gsLst>
            <a:lin ang="5400000" scaled="1"/>
          </a:gradFill>
          <a:ln w="38100">
            <a:solidFill>
              <a:schemeClr val="tx1"/>
            </a:solidFill>
            <a:miter lim="800000"/>
            <a:headEnd type="none" w="sm" len="sm"/>
            <a:tailEnd type="none" w="sm" len="sm"/>
          </a:ln>
          <a:effectLst/>
        </p:spPr>
        <p:txBody>
          <a:bodyPr anchor="ctr">
            <a:spAutoFit/>
          </a:bodyPr>
          <a:lstStyle/>
          <a:p>
            <a:endParaRPr lang="fr-FR"/>
          </a:p>
        </p:txBody>
      </p:sp>
      <p:sp>
        <p:nvSpPr>
          <p:cNvPr id="79890" name="Text Box 17"/>
          <p:cNvSpPr txBox="1">
            <a:spLocks noChangeArrowheads="1"/>
          </p:cNvSpPr>
          <p:nvPr/>
        </p:nvSpPr>
        <p:spPr bwMode="auto">
          <a:xfrm rot="-5380227">
            <a:off x="7852601" y="3752056"/>
            <a:ext cx="1543050" cy="366713"/>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Frame Relay</a:t>
            </a:r>
          </a:p>
        </p:txBody>
      </p:sp>
      <p:sp>
        <p:nvSpPr>
          <p:cNvPr id="79891" name="Text Box 18"/>
          <p:cNvSpPr txBox="1">
            <a:spLocks noChangeArrowheads="1"/>
          </p:cNvSpPr>
          <p:nvPr/>
        </p:nvSpPr>
        <p:spPr bwMode="auto">
          <a:xfrm rot="-5349932">
            <a:off x="7465251" y="3771106"/>
            <a:ext cx="819150" cy="366713"/>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HDLC</a:t>
            </a:r>
          </a:p>
        </p:txBody>
      </p:sp>
      <p:sp>
        <p:nvSpPr>
          <p:cNvPr id="79892" name="Line 19"/>
          <p:cNvSpPr>
            <a:spLocks noChangeShapeType="1"/>
          </p:cNvSpPr>
          <p:nvPr/>
        </p:nvSpPr>
        <p:spPr bwMode="auto">
          <a:xfrm flipH="1">
            <a:off x="8247094" y="3168650"/>
            <a:ext cx="0" cy="1543050"/>
          </a:xfrm>
          <a:prstGeom prst="line">
            <a:avLst/>
          </a:prstGeom>
          <a:noFill/>
          <a:ln w="38100">
            <a:solidFill>
              <a:schemeClr val="tx1"/>
            </a:solidFill>
            <a:round/>
            <a:headEnd type="none" w="sm" len="sm"/>
            <a:tailEnd type="none" w="sm" len="sm"/>
          </a:ln>
          <a:effectLst/>
        </p:spPr>
        <p:txBody>
          <a:bodyPr anchor="ctr">
            <a:spAutoFit/>
          </a:bodyPr>
          <a:lstStyle/>
          <a:p>
            <a:endParaRPr lang="en-US"/>
          </a:p>
        </p:txBody>
      </p:sp>
      <p:sp>
        <p:nvSpPr>
          <p:cNvPr id="79893" name="Text Box 20"/>
          <p:cNvSpPr txBox="1">
            <a:spLocks noChangeArrowheads="1"/>
          </p:cNvSpPr>
          <p:nvPr/>
        </p:nvSpPr>
        <p:spPr bwMode="auto">
          <a:xfrm>
            <a:off x="6418294" y="3397250"/>
            <a:ext cx="755650" cy="366713"/>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802.2</a:t>
            </a:r>
          </a:p>
        </p:txBody>
      </p:sp>
      <p:sp>
        <p:nvSpPr>
          <p:cNvPr id="79894" name="Line 21"/>
          <p:cNvSpPr>
            <a:spLocks noChangeShapeType="1"/>
          </p:cNvSpPr>
          <p:nvPr/>
        </p:nvSpPr>
        <p:spPr bwMode="auto">
          <a:xfrm>
            <a:off x="6113494" y="3981450"/>
            <a:ext cx="1352550" cy="0"/>
          </a:xfrm>
          <a:prstGeom prst="line">
            <a:avLst/>
          </a:prstGeom>
          <a:noFill/>
          <a:ln w="38100">
            <a:solidFill>
              <a:schemeClr val="tx1"/>
            </a:solidFill>
            <a:round/>
            <a:headEnd type="none" w="sm" len="sm"/>
            <a:tailEnd type="none" w="sm" len="sm"/>
          </a:ln>
          <a:effectLst/>
        </p:spPr>
        <p:txBody>
          <a:bodyPr wrap="none" anchor="ctr">
            <a:spAutoFit/>
          </a:bodyPr>
          <a:lstStyle/>
          <a:p>
            <a:endParaRPr lang="en-US"/>
          </a:p>
        </p:txBody>
      </p:sp>
      <p:sp>
        <p:nvSpPr>
          <p:cNvPr id="79895" name="Rectangle 22"/>
          <p:cNvSpPr>
            <a:spLocks noChangeArrowheads="1"/>
          </p:cNvSpPr>
          <p:nvPr/>
        </p:nvSpPr>
        <p:spPr bwMode="auto">
          <a:xfrm>
            <a:off x="6138894" y="3981450"/>
            <a:ext cx="1333500" cy="2146300"/>
          </a:xfrm>
          <a:prstGeom prst="rect">
            <a:avLst/>
          </a:prstGeom>
          <a:gradFill rotWithShape="0">
            <a:gsLst>
              <a:gs pos="0">
                <a:srgbClr val="647996"/>
              </a:gs>
              <a:gs pos="100000">
                <a:srgbClr val="ECEFF2"/>
              </a:gs>
            </a:gsLst>
            <a:lin ang="5400000" scaled="1"/>
          </a:gradFill>
          <a:ln w="38100">
            <a:solidFill>
              <a:schemeClr val="tx1"/>
            </a:solidFill>
            <a:miter lim="800000"/>
            <a:headEnd type="none" w="sm" len="sm"/>
            <a:tailEnd type="none" w="sm" len="sm"/>
          </a:ln>
          <a:effectLst/>
        </p:spPr>
        <p:txBody>
          <a:bodyPr anchor="ctr">
            <a:spAutoFit/>
          </a:bodyPr>
          <a:lstStyle/>
          <a:p>
            <a:endParaRPr lang="fr-FR"/>
          </a:p>
        </p:txBody>
      </p:sp>
      <p:sp>
        <p:nvSpPr>
          <p:cNvPr id="79896" name="Text Box 23"/>
          <p:cNvSpPr txBox="1">
            <a:spLocks noChangeArrowheads="1"/>
          </p:cNvSpPr>
          <p:nvPr/>
        </p:nvSpPr>
        <p:spPr bwMode="auto">
          <a:xfrm>
            <a:off x="6418294" y="4935538"/>
            <a:ext cx="755650" cy="366712"/>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802.3</a:t>
            </a:r>
          </a:p>
        </p:txBody>
      </p:sp>
      <p:sp>
        <p:nvSpPr>
          <p:cNvPr id="79897" name="Line 24"/>
          <p:cNvSpPr>
            <a:spLocks noChangeShapeType="1"/>
          </p:cNvSpPr>
          <p:nvPr/>
        </p:nvSpPr>
        <p:spPr bwMode="auto">
          <a:xfrm flipH="1">
            <a:off x="7466044" y="3149600"/>
            <a:ext cx="0" cy="1543050"/>
          </a:xfrm>
          <a:prstGeom prst="line">
            <a:avLst/>
          </a:prstGeom>
          <a:noFill/>
          <a:ln w="38100">
            <a:solidFill>
              <a:schemeClr val="tx1"/>
            </a:solidFill>
            <a:round/>
            <a:headEnd type="none" w="sm" len="sm"/>
            <a:tailEnd type="none" w="sm" len="sm"/>
          </a:ln>
          <a:effec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miter lim="800000"/>
            <a:headEnd/>
            <a:tailEnd/>
          </a:ln>
        </p:spPr>
        <p:txBody>
          <a:bodyPr/>
          <a:lstStyle/>
          <a:p>
            <a:fld id="{73A18AB7-E795-44F2-A2EE-474477FBAD5D}" type="slidenum">
              <a:rPr lang="en-US" smtClean="0"/>
              <a:pPr/>
              <a:t>8</a:t>
            </a:fld>
            <a:endParaRPr lang="en-US" smtClean="0"/>
          </a:p>
        </p:txBody>
      </p:sp>
      <p:sp>
        <p:nvSpPr>
          <p:cNvPr id="11267" name="Rectangle 2"/>
          <p:cNvSpPr>
            <a:spLocks noGrp="1" noChangeArrowheads="1"/>
          </p:cNvSpPr>
          <p:nvPr>
            <p:ph type="title"/>
          </p:nvPr>
        </p:nvSpPr>
        <p:spPr>
          <a:xfrm>
            <a:off x="457200" y="228600"/>
            <a:ext cx="8305800" cy="838200"/>
          </a:xfrm>
        </p:spPr>
        <p:txBody>
          <a:bodyPr>
            <a:normAutofit/>
          </a:bodyPr>
          <a:lstStyle/>
          <a:p>
            <a:pPr eaLnBrk="1" hangingPunct="1"/>
            <a:r>
              <a:rPr lang="en-US" dirty="0" smtClean="0">
                <a:effectLst>
                  <a:outerShdw blurRad="38100" dist="38100" dir="2700000" algn="tl">
                    <a:srgbClr val="000000">
                      <a:alpha val="43137"/>
                    </a:srgbClr>
                  </a:outerShdw>
                </a:effectLst>
              </a:rPr>
              <a:t>Hub - </a:t>
            </a:r>
            <a:r>
              <a:rPr lang="en-US" dirty="0" err="1" smtClean="0">
                <a:effectLst>
                  <a:outerShdw blurRad="38100" dist="38100" dir="2700000" algn="tl">
                    <a:srgbClr val="000000">
                      <a:alpha val="43137"/>
                    </a:srgbClr>
                  </a:outerShdw>
                </a:effectLst>
              </a:rPr>
              <a:t>Concentrateur</a:t>
            </a:r>
            <a:endParaRPr lang="en-US" dirty="0" smtClean="0">
              <a:effectLst>
                <a:outerShdw blurRad="38100" dist="38100" dir="2700000" algn="tl">
                  <a:srgbClr val="000000">
                    <a:alpha val="43137"/>
                  </a:srgbClr>
                </a:outerShdw>
              </a:effectLst>
            </a:endParaRPr>
          </a:p>
        </p:txBody>
      </p:sp>
      <p:sp>
        <p:nvSpPr>
          <p:cNvPr id="559107" name="Text Box 3"/>
          <p:cNvSpPr txBox="1">
            <a:spLocks noChangeArrowheads="1"/>
          </p:cNvSpPr>
          <p:nvPr/>
        </p:nvSpPr>
        <p:spPr bwMode="auto">
          <a:xfrm>
            <a:off x="304800" y="1357298"/>
            <a:ext cx="4423792" cy="4401205"/>
          </a:xfrm>
          <a:prstGeom prst="rect">
            <a:avLst/>
          </a:prstGeom>
          <a:noFill/>
          <a:ln w="57150">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buFont typeface="Arial" pitchFamily="34" charset="0"/>
              <a:buChar char="•"/>
              <a:defRPr/>
            </a:pPr>
            <a:r>
              <a:rPr lang="fr-FR" sz="2000" dirty="0">
                <a:solidFill>
                  <a:schemeClr val="tx2"/>
                </a:solidFill>
                <a:latin typeface="+mj-lt"/>
                <a:ea typeface="+mj-ea"/>
                <a:cs typeface="+mj-cs"/>
              </a:rPr>
              <a:t>Connecte un groupe </a:t>
            </a:r>
            <a:r>
              <a:rPr lang="fr-FR" sz="2000" dirty="0" smtClean="0">
                <a:solidFill>
                  <a:schemeClr val="tx2"/>
                </a:solidFill>
                <a:latin typeface="+mj-lt"/>
                <a:ea typeface="+mj-ea"/>
                <a:cs typeface="+mj-cs"/>
              </a:rPr>
              <a:t>d'hôtes, il se base sur la diffusion de paquet , Si PC1 envoie un message au PC3, le concentrateur va envoyer ce messages vers tous les hôtes du réseau.</a:t>
            </a:r>
          </a:p>
          <a:p>
            <a:pPr algn="just">
              <a:defRPr/>
            </a:pPr>
            <a:endParaRPr lang="fr-FR" sz="2000" dirty="0" smtClean="0">
              <a:solidFill>
                <a:schemeClr val="tx2"/>
              </a:solidFill>
              <a:latin typeface="+mj-lt"/>
              <a:ea typeface="+mj-ea"/>
              <a:cs typeface="+mj-cs"/>
            </a:endParaRPr>
          </a:p>
          <a:p>
            <a:pPr algn="just">
              <a:buFont typeface="Arial" pitchFamily="34" charset="0"/>
              <a:buChar char="•"/>
              <a:defRPr/>
            </a:pPr>
            <a:r>
              <a:rPr lang="fr-FR" sz="2000" dirty="0" smtClean="0">
                <a:solidFill>
                  <a:schemeClr val="tx2"/>
                </a:solidFill>
                <a:latin typeface="+mj-lt"/>
                <a:ea typeface="+mj-ea"/>
                <a:cs typeface="+mj-cs"/>
              </a:rPr>
              <a:t>Problème de la sécurité.</a:t>
            </a:r>
          </a:p>
          <a:p>
            <a:pPr algn="just">
              <a:defRPr/>
            </a:pPr>
            <a:endParaRPr lang="fr-FR" sz="2000" dirty="0" smtClean="0">
              <a:solidFill>
                <a:schemeClr val="tx2"/>
              </a:solidFill>
              <a:latin typeface="+mj-lt"/>
              <a:ea typeface="+mj-ea"/>
              <a:cs typeface="+mj-cs"/>
            </a:endParaRPr>
          </a:p>
          <a:p>
            <a:pPr algn="just">
              <a:buFont typeface="Arial" pitchFamily="34" charset="0"/>
              <a:buChar char="•"/>
              <a:defRPr/>
            </a:pPr>
            <a:r>
              <a:rPr lang="fr-FR" sz="2000" dirty="0" smtClean="0">
                <a:solidFill>
                  <a:schemeClr val="tx2"/>
                </a:solidFill>
                <a:latin typeface="+mj-lt"/>
                <a:ea typeface="+mj-ea"/>
                <a:cs typeface="+mj-cs"/>
              </a:rPr>
              <a:t>Toutes les machines sont dans le même domaine de collision , donc l’absence de fiabilité corrigé grâce à l’</a:t>
            </a:r>
            <a:r>
              <a:rPr lang="fr-FR" sz="2000" dirty="0" err="1" smtClean="0">
                <a:solidFill>
                  <a:schemeClr val="tx2"/>
                </a:solidFill>
                <a:latin typeface="+mj-lt"/>
                <a:ea typeface="+mj-ea"/>
                <a:cs typeface="+mj-cs"/>
              </a:rPr>
              <a:t>algo</a:t>
            </a:r>
            <a:r>
              <a:rPr lang="fr-FR" sz="2000" dirty="0" smtClean="0">
                <a:solidFill>
                  <a:schemeClr val="tx2"/>
                </a:solidFill>
                <a:latin typeface="+mj-lt"/>
                <a:ea typeface="+mj-ea"/>
                <a:cs typeface="+mj-cs"/>
              </a:rPr>
              <a:t> CSMA/CD.</a:t>
            </a:r>
          </a:p>
          <a:p>
            <a:pPr algn="just">
              <a:buFont typeface="Arial" pitchFamily="34" charset="0"/>
              <a:buChar char="•"/>
              <a:defRPr/>
            </a:pPr>
            <a:r>
              <a:rPr lang="en-US" sz="2000" dirty="0" smtClean="0">
                <a:solidFill>
                  <a:schemeClr val="tx2"/>
                </a:solidFill>
                <a:latin typeface="+mj-lt"/>
                <a:ea typeface="+mj-ea"/>
                <a:cs typeface="+mj-cs"/>
              </a:rPr>
              <a:t>Half duplex (</a:t>
            </a:r>
            <a:r>
              <a:rPr lang="en-US" sz="2000" dirty="0" err="1" smtClean="0">
                <a:solidFill>
                  <a:schemeClr val="tx2"/>
                </a:solidFill>
                <a:latin typeface="+mj-lt"/>
                <a:ea typeface="+mj-ea"/>
                <a:cs typeface="+mj-cs"/>
              </a:rPr>
              <a:t>envoyer</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ou</a:t>
            </a:r>
            <a:r>
              <a:rPr lang="en-US" sz="2000" dirty="0" smtClean="0">
                <a:solidFill>
                  <a:schemeClr val="tx2"/>
                </a:solidFill>
                <a:latin typeface="+mj-lt"/>
                <a:ea typeface="+mj-ea"/>
                <a:cs typeface="+mj-cs"/>
              </a:rPr>
              <a:t> </a:t>
            </a:r>
            <a:r>
              <a:rPr lang="en-US" sz="2000" dirty="0" err="1" smtClean="0">
                <a:solidFill>
                  <a:schemeClr val="tx2"/>
                </a:solidFill>
                <a:latin typeface="+mj-lt"/>
                <a:ea typeface="+mj-ea"/>
                <a:cs typeface="+mj-cs"/>
              </a:rPr>
              <a:t>recevoir</a:t>
            </a:r>
            <a:r>
              <a:rPr lang="en-US" sz="2000" dirty="0" smtClean="0">
                <a:solidFill>
                  <a:schemeClr val="tx2"/>
                </a:solidFill>
                <a:latin typeface="+mj-lt"/>
                <a:ea typeface="+mj-ea"/>
                <a:cs typeface="+mj-cs"/>
              </a:rPr>
              <a:t>)</a:t>
            </a:r>
            <a:endParaRPr lang="en-US" sz="2000" dirty="0">
              <a:solidFill>
                <a:schemeClr val="tx2"/>
              </a:solidFill>
              <a:latin typeface="+mj-lt"/>
              <a:ea typeface="+mj-ea"/>
              <a:cs typeface="+mj-cs"/>
            </a:endParaRPr>
          </a:p>
        </p:txBody>
      </p:sp>
      <p:graphicFrame>
        <p:nvGraphicFramePr>
          <p:cNvPr id="559108" name="Object 4"/>
          <p:cNvGraphicFramePr>
            <a:graphicFrameLocks noGrp="1" noChangeAspect="1"/>
          </p:cNvGraphicFramePr>
          <p:nvPr>
            <p:ph idx="1"/>
            <p:extLst>
              <p:ext uri="{D42A27DB-BD31-4B8C-83A1-F6EECF244321}">
                <p14:modId xmlns:p14="http://schemas.microsoft.com/office/powerpoint/2010/main" val="1560555826"/>
              </p:ext>
            </p:extLst>
          </p:nvPr>
        </p:nvGraphicFramePr>
        <p:xfrm>
          <a:off x="4800600" y="1700808"/>
          <a:ext cx="3848100" cy="4191000"/>
        </p:xfrm>
        <a:graphic>
          <a:graphicData uri="http://schemas.openxmlformats.org/presentationml/2006/ole">
            <mc:AlternateContent xmlns:mc="http://schemas.openxmlformats.org/markup-compatibility/2006">
              <mc:Choice xmlns:v="urn:schemas-microsoft-com:vml" Requires="v">
                <p:oleObj spid="_x0000_s2072" name="Bitmap Image" r:id="rId3" imgW="1876190" imgH="2266667" progId="Paint.Picture">
                  <p:embed/>
                </p:oleObj>
              </mc:Choice>
              <mc:Fallback>
                <p:oleObj name="Bitmap Image" r:id="rId3" imgW="1876190" imgH="2266667"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700808"/>
                        <a:ext cx="38481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5436096" y="1484784"/>
            <a:ext cx="1080120" cy="369332"/>
          </a:xfrm>
          <a:prstGeom prst="rect">
            <a:avLst/>
          </a:prstGeom>
          <a:noFill/>
        </p:spPr>
        <p:txBody>
          <a:bodyPr wrap="square" rtlCol="0">
            <a:spAutoFit/>
          </a:bodyPr>
          <a:lstStyle/>
          <a:p>
            <a:endParaRPr lang="fr-FR" dirty="0"/>
          </a:p>
        </p:txBody>
      </p:sp>
      <p:sp>
        <p:nvSpPr>
          <p:cNvPr id="4" name="TextBox 3"/>
          <p:cNvSpPr txBox="1"/>
          <p:nvPr/>
        </p:nvSpPr>
        <p:spPr>
          <a:xfrm>
            <a:off x="5572522" y="1523357"/>
            <a:ext cx="1152128" cy="369332"/>
          </a:xfrm>
          <a:prstGeom prst="rect">
            <a:avLst/>
          </a:prstGeom>
          <a:noFill/>
        </p:spPr>
        <p:txBody>
          <a:bodyPr wrap="square" rtlCol="0">
            <a:spAutoFit/>
          </a:bodyPr>
          <a:lstStyle/>
          <a:p>
            <a:r>
              <a:rPr lang="en-US" dirty="0"/>
              <a:t>&gt;</a:t>
            </a:r>
            <a:r>
              <a:rPr lang="en-US" dirty="0" smtClean="0"/>
              <a:t>20ms</a:t>
            </a:r>
            <a:endParaRPr lang="fr-FR" dirty="0"/>
          </a:p>
        </p:txBody>
      </p:sp>
      <p:sp>
        <p:nvSpPr>
          <p:cNvPr id="9" name="TextBox 8"/>
          <p:cNvSpPr txBox="1"/>
          <p:nvPr/>
        </p:nvSpPr>
        <p:spPr>
          <a:xfrm>
            <a:off x="5436096" y="2936679"/>
            <a:ext cx="1152128" cy="369332"/>
          </a:xfrm>
          <a:prstGeom prst="rect">
            <a:avLst/>
          </a:prstGeom>
          <a:noFill/>
        </p:spPr>
        <p:txBody>
          <a:bodyPr wrap="square" rtlCol="0">
            <a:spAutoFit/>
          </a:bodyPr>
          <a:lstStyle/>
          <a:p>
            <a:r>
              <a:rPr lang="en-US" dirty="0" smtClean="0"/>
              <a:t>&gt;20ms</a:t>
            </a:r>
            <a:endParaRPr lang="fr-FR" dirty="0"/>
          </a:p>
        </p:txBody>
      </p:sp>
      <p:sp>
        <p:nvSpPr>
          <p:cNvPr id="10" name="TextBox 9"/>
          <p:cNvSpPr txBox="1"/>
          <p:nvPr/>
        </p:nvSpPr>
        <p:spPr>
          <a:xfrm>
            <a:off x="5436096" y="4334275"/>
            <a:ext cx="1152128" cy="369332"/>
          </a:xfrm>
          <a:prstGeom prst="rect">
            <a:avLst/>
          </a:prstGeom>
          <a:noFill/>
        </p:spPr>
        <p:txBody>
          <a:bodyPr wrap="square" rtlCol="0">
            <a:spAutoFit/>
          </a:bodyPr>
          <a:lstStyle/>
          <a:p>
            <a:r>
              <a:rPr lang="en-US" dirty="0" smtClean="0"/>
              <a:t>&gt;60ms</a:t>
            </a:r>
            <a:endParaRPr lang="fr-FR" dirty="0"/>
          </a:p>
        </p:txBody>
      </p:sp>
      <p:sp>
        <p:nvSpPr>
          <p:cNvPr id="5" name="Oval 4"/>
          <p:cNvSpPr/>
          <p:nvPr/>
        </p:nvSpPr>
        <p:spPr>
          <a:xfrm>
            <a:off x="4728592" y="1196752"/>
            <a:ext cx="4091880" cy="4896544"/>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TextBox 5"/>
          <p:cNvSpPr txBox="1"/>
          <p:nvPr/>
        </p:nvSpPr>
        <p:spPr>
          <a:xfrm>
            <a:off x="5796136" y="620688"/>
            <a:ext cx="3024336" cy="646331"/>
          </a:xfrm>
          <a:prstGeom prst="rect">
            <a:avLst/>
          </a:prstGeom>
          <a:noFill/>
        </p:spPr>
        <p:txBody>
          <a:bodyPr wrap="square" rtlCol="0">
            <a:spAutoFit/>
          </a:bodyPr>
          <a:lstStyle/>
          <a:p>
            <a:r>
              <a:rPr lang="en-US" dirty="0" smtClean="0"/>
              <a:t>1 </a:t>
            </a:r>
            <a:r>
              <a:rPr lang="en-US" dirty="0" err="1" smtClean="0"/>
              <a:t>seul</a:t>
            </a:r>
            <a:r>
              <a:rPr lang="en-US" dirty="0" smtClean="0"/>
              <a:t> </a:t>
            </a:r>
            <a:r>
              <a:rPr lang="en-US" dirty="0" err="1" smtClean="0"/>
              <a:t>domaine</a:t>
            </a:r>
            <a:r>
              <a:rPr lang="en-US" dirty="0" smtClean="0"/>
              <a:t> de collision</a:t>
            </a:r>
          </a:p>
          <a:p>
            <a:r>
              <a:rPr lang="en-US" dirty="0" smtClean="0"/>
              <a:t>1 </a:t>
            </a:r>
            <a:r>
              <a:rPr lang="en-US" dirty="0" err="1" smtClean="0"/>
              <a:t>seul</a:t>
            </a:r>
            <a:r>
              <a:rPr lang="en-US" dirty="0" smtClean="0"/>
              <a:t> </a:t>
            </a:r>
            <a:r>
              <a:rPr lang="en-US" dirty="0" err="1" smtClean="0"/>
              <a:t>domaine</a:t>
            </a:r>
            <a:r>
              <a:rPr lang="en-US" dirty="0" smtClean="0"/>
              <a:t> de diffusion</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559108"/>
                                        </p:tgtEl>
                                        <p:attrNameLst>
                                          <p:attrName>style.visibility</p:attrName>
                                        </p:attrNameLst>
                                      </p:cBhvr>
                                      <p:to>
                                        <p:strVal val="visible"/>
                                      </p:to>
                                    </p:set>
                                    <p:anim to="" calcmode="lin" valueType="num">
                                      <p:cBhvr>
                                        <p:cTn id="7" dur="1" fill="hold"/>
                                        <p:tgtEl>
                                          <p:spTgt spid="55910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Adressage</a:t>
            </a:r>
            <a:r>
              <a:rPr lang="en-US" dirty="0" smtClean="0"/>
              <a:t> IP</a:t>
            </a:r>
            <a:endParaRPr lang="en-US" dirty="0"/>
          </a:p>
        </p:txBody>
      </p:sp>
      <p:sp>
        <p:nvSpPr>
          <p:cNvPr id="4" name="Content Placeholder 3"/>
          <p:cNvSpPr>
            <a:spLocks noGrp="1"/>
          </p:cNvSpPr>
          <p:nvPr>
            <p:ph sz="quarter" idx="1"/>
          </p:nvPr>
        </p:nvSpPr>
        <p:spPr/>
        <p:txBody>
          <a:bodyPr/>
          <a:lstStyle/>
          <a:p>
            <a:r>
              <a:rPr lang="en-US" dirty="0" err="1" smtClean="0"/>
              <a:t>Pri</a:t>
            </a:r>
            <a:r>
              <a:rPr lang="fr-FR" dirty="0" err="1" smtClean="0"/>
              <a:t>vée</a:t>
            </a:r>
            <a:r>
              <a:rPr lang="fr-FR" dirty="0" smtClean="0"/>
              <a:t>:  Affectable gratuitement. </a:t>
            </a:r>
            <a:r>
              <a:rPr lang="fr-FR" dirty="0"/>
              <a:t>LAN </a:t>
            </a:r>
            <a:endParaRPr lang="fr-FR" dirty="0" smtClean="0"/>
          </a:p>
          <a:p>
            <a:pPr lvl="1"/>
            <a:r>
              <a:rPr lang="fr-FR" dirty="0" smtClean="0"/>
              <a:t>IPv4 </a:t>
            </a:r>
            <a:r>
              <a:rPr lang="fr-FR" dirty="0" err="1"/>
              <a:t>Address</a:t>
            </a:r>
            <a:r>
              <a:rPr lang="fr-FR" dirty="0"/>
              <a:t>. . . . . . . . . . . : 192.168.1.2</a:t>
            </a:r>
            <a:endParaRPr lang="fr-FR" dirty="0" smtClean="0"/>
          </a:p>
          <a:p>
            <a:r>
              <a:rPr lang="fr-FR" dirty="0" smtClean="0"/>
              <a:t>Publiques:  Acheter.</a:t>
            </a:r>
          </a:p>
          <a:p>
            <a:pPr lvl="1"/>
            <a:r>
              <a:rPr lang="en-US" b="1" dirty="0" smtClean="0"/>
              <a:t>196.74.60.209</a:t>
            </a:r>
          </a:p>
          <a:p>
            <a:pPr marL="274320" lvl="1">
              <a:spcBef>
                <a:spcPts val="600"/>
              </a:spcBef>
              <a:buClr>
                <a:schemeClr val="accent1"/>
              </a:buClr>
            </a:pPr>
            <a:r>
              <a:rPr lang="en-US" sz="2600" dirty="0" err="1" smtClean="0">
                <a:solidFill>
                  <a:schemeClr val="tx1"/>
                </a:solidFill>
              </a:rPr>
              <a:t>Speciales</a:t>
            </a:r>
            <a:endParaRPr lang="en-US" sz="2600" dirty="0" smtClean="0">
              <a:solidFill>
                <a:schemeClr val="tx1"/>
              </a:solidFill>
            </a:endParaRPr>
          </a:p>
          <a:p>
            <a:pPr marL="548640" lvl="2">
              <a:spcBef>
                <a:spcPts val="600"/>
              </a:spcBef>
              <a:buClr>
                <a:schemeClr val="accent1"/>
              </a:buClr>
            </a:pPr>
            <a:r>
              <a:rPr lang="en-US" sz="2300" dirty="0" smtClean="0"/>
              <a:t>127.  De </a:t>
            </a:r>
            <a:r>
              <a:rPr lang="en-US" sz="2300" dirty="0" err="1" smtClean="0"/>
              <a:t>bouclage</a:t>
            </a:r>
            <a:r>
              <a:rPr lang="en-US" sz="2300" dirty="0" smtClean="0"/>
              <a:t> Loopback</a:t>
            </a:r>
            <a:endParaRPr lang="en-US" sz="2300" dirty="0">
              <a:solidFill>
                <a:schemeClr val="tx1"/>
              </a:solidFill>
            </a:endParaRPr>
          </a:p>
          <a:p>
            <a:pPr marL="274320" lvl="1" indent="0">
              <a:buNone/>
            </a:pPr>
            <a:endParaRPr lang="en-US" b="1" dirty="0"/>
          </a:p>
          <a:p>
            <a:pPr marL="274320" lvl="1" indent="0">
              <a:buNone/>
            </a:pPr>
            <a:r>
              <a:rPr lang="en-US" b="1" dirty="0" smtClean="0"/>
              <a:t>IPv4: 32 bits 2^32 – </a:t>
            </a:r>
            <a:r>
              <a:rPr lang="en-US" b="1" dirty="0" err="1" smtClean="0"/>
              <a:t>qlq</a:t>
            </a:r>
            <a:r>
              <a:rPr lang="en-US" b="1" dirty="0" smtClean="0"/>
              <a:t> = 4.3Milli</a:t>
            </a:r>
          </a:p>
          <a:p>
            <a:pPr marL="274320" lvl="1" indent="0">
              <a:buNone/>
            </a:pPr>
            <a:endParaRPr lang="en-US" b="1" dirty="0" smtClean="0"/>
          </a:p>
        </p:txBody>
      </p:sp>
    </p:spTree>
    <p:extLst>
      <p:ext uri="{BB962C8B-B14F-4D97-AF65-F5344CB8AC3E}">
        <p14:creationId xmlns:p14="http://schemas.microsoft.com/office/powerpoint/2010/main" val="2401678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35896" y="260648"/>
            <a:ext cx="2016224" cy="50405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IANA</a:t>
            </a:r>
            <a:endParaRPr lang="en-US" dirty="0"/>
          </a:p>
        </p:txBody>
      </p:sp>
      <p:sp>
        <p:nvSpPr>
          <p:cNvPr id="6" name="Rectangle 5"/>
          <p:cNvSpPr/>
          <p:nvPr/>
        </p:nvSpPr>
        <p:spPr>
          <a:xfrm>
            <a:off x="1115616" y="1850268"/>
            <a:ext cx="2016224" cy="50405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tx1"/>
                </a:solidFill>
              </a:rPr>
              <a:t>AFRINIC</a:t>
            </a:r>
          </a:p>
          <a:p>
            <a:pPr algn="ctr"/>
            <a:r>
              <a:rPr lang="en-US" dirty="0" err="1" smtClean="0">
                <a:solidFill>
                  <a:schemeClr val="tx1"/>
                </a:solidFill>
              </a:rPr>
              <a:t>Afrique</a:t>
            </a:r>
            <a:endParaRPr lang="en-US" dirty="0">
              <a:solidFill>
                <a:schemeClr val="tx1"/>
              </a:solidFill>
            </a:endParaRPr>
          </a:p>
        </p:txBody>
      </p:sp>
      <p:sp>
        <p:nvSpPr>
          <p:cNvPr id="7" name="Rectangle 6"/>
          <p:cNvSpPr/>
          <p:nvPr/>
        </p:nvSpPr>
        <p:spPr>
          <a:xfrm>
            <a:off x="3707904" y="1844824"/>
            <a:ext cx="2016224" cy="50405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tx1"/>
                </a:solidFill>
              </a:rPr>
              <a:t>RIPE</a:t>
            </a:r>
            <a:endParaRPr lang="en-US" dirty="0">
              <a:solidFill>
                <a:schemeClr val="tx1"/>
              </a:solidFill>
            </a:endParaRPr>
          </a:p>
        </p:txBody>
      </p:sp>
      <p:sp>
        <p:nvSpPr>
          <p:cNvPr id="8" name="Rectangle 7"/>
          <p:cNvSpPr/>
          <p:nvPr/>
        </p:nvSpPr>
        <p:spPr>
          <a:xfrm>
            <a:off x="6228184" y="1844824"/>
            <a:ext cx="2016224" cy="50405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tx1"/>
                </a:solidFill>
              </a:rPr>
              <a:t>APNIC</a:t>
            </a:r>
            <a:endParaRPr lang="en-US" dirty="0">
              <a:solidFill>
                <a:schemeClr val="tx1"/>
              </a:solidFill>
            </a:endParaRPr>
          </a:p>
        </p:txBody>
      </p:sp>
      <p:sp>
        <p:nvSpPr>
          <p:cNvPr id="9" name="Rectangle 8"/>
          <p:cNvSpPr/>
          <p:nvPr/>
        </p:nvSpPr>
        <p:spPr>
          <a:xfrm>
            <a:off x="1919272" y="3645024"/>
            <a:ext cx="1728192" cy="43204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ONPT</a:t>
            </a:r>
            <a:endParaRPr lang="en-US" dirty="0"/>
          </a:p>
        </p:txBody>
      </p:sp>
      <p:sp>
        <p:nvSpPr>
          <p:cNvPr id="10" name="Rectangle 9"/>
          <p:cNvSpPr/>
          <p:nvPr/>
        </p:nvSpPr>
        <p:spPr>
          <a:xfrm>
            <a:off x="3059832" y="4509120"/>
            <a:ext cx="1872208" cy="50405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IAM</a:t>
            </a:r>
            <a:endParaRPr lang="en-US" dirty="0"/>
          </a:p>
        </p:txBody>
      </p:sp>
      <p:sp>
        <p:nvSpPr>
          <p:cNvPr id="11" name="Rectangle 10"/>
          <p:cNvSpPr/>
          <p:nvPr/>
        </p:nvSpPr>
        <p:spPr>
          <a:xfrm>
            <a:off x="3059832" y="5229200"/>
            <a:ext cx="1872208" cy="50405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Orange</a:t>
            </a:r>
            <a:endParaRPr lang="en-US" dirty="0"/>
          </a:p>
        </p:txBody>
      </p:sp>
      <p:sp>
        <p:nvSpPr>
          <p:cNvPr id="12" name="Rectangle 11"/>
          <p:cNvSpPr/>
          <p:nvPr/>
        </p:nvSpPr>
        <p:spPr>
          <a:xfrm>
            <a:off x="3131840" y="5985284"/>
            <a:ext cx="1872208" cy="50405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INWI</a:t>
            </a:r>
            <a:endParaRPr lang="en-US" dirty="0"/>
          </a:p>
        </p:txBody>
      </p:sp>
      <p:sp>
        <p:nvSpPr>
          <p:cNvPr id="13" name="TextBox 12"/>
          <p:cNvSpPr txBox="1"/>
          <p:nvPr/>
        </p:nvSpPr>
        <p:spPr>
          <a:xfrm>
            <a:off x="1475656" y="1379069"/>
            <a:ext cx="2232248" cy="369332"/>
          </a:xfrm>
          <a:prstGeom prst="rect">
            <a:avLst/>
          </a:prstGeom>
          <a:noFill/>
        </p:spPr>
        <p:txBody>
          <a:bodyPr wrap="square" rtlCol="0">
            <a:spAutoFit/>
          </a:bodyPr>
          <a:lstStyle/>
          <a:p>
            <a:r>
              <a:rPr lang="en-US" dirty="0" smtClean="0"/>
              <a:t>{ A-D }</a:t>
            </a:r>
            <a:endParaRPr lang="en-US" dirty="0"/>
          </a:p>
        </p:txBody>
      </p:sp>
      <p:sp>
        <p:nvSpPr>
          <p:cNvPr id="14" name="TextBox 13"/>
          <p:cNvSpPr txBox="1"/>
          <p:nvPr/>
        </p:nvSpPr>
        <p:spPr>
          <a:xfrm>
            <a:off x="2411760" y="3318519"/>
            <a:ext cx="1080120" cy="369332"/>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3536400" y="4144434"/>
            <a:ext cx="1440160" cy="369332"/>
          </a:xfrm>
          <a:prstGeom prst="rect">
            <a:avLst/>
          </a:prstGeom>
          <a:noFill/>
        </p:spPr>
        <p:txBody>
          <a:bodyPr wrap="square" rtlCol="0">
            <a:spAutoFit/>
          </a:bodyPr>
          <a:lstStyle/>
          <a:p>
            <a:r>
              <a:rPr lang="en-US" dirty="0" smtClean="0"/>
              <a:t>A.1-A.20</a:t>
            </a:r>
            <a:endParaRPr lang="en-US" dirty="0"/>
          </a:p>
        </p:txBody>
      </p:sp>
      <p:sp>
        <p:nvSpPr>
          <p:cNvPr id="16" name="TextBox 15"/>
          <p:cNvSpPr txBox="1"/>
          <p:nvPr/>
        </p:nvSpPr>
        <p:spPr>
          <a:xfrm>
            <a:off x="5004048" y="5229200"/>
            <a:ext cx="1440160" cy="369332"/>
          </a:xfrm>
          <a:prstGeom prst="rect">
            <a:avLst/>
          </a:prstGeom>
          <a:noFill/>
        </p:spPr>
        <p:txBody>
          <a:bodyPr wrap="square" rtlCol="0">
            <a:spAutoFit/>
          </a:bodyPr>
          <a:lstStyle/>
          <a:p>
            <a:r>
              <a:rPr lang="en-US" dirty="0" smtClean="0"/>
              <a:t>A.21-A.30</a:t>
            </a:r>
            <a:endParaRPr lang="en-US" dirty="0"/>
          </a:p>
        </p:txBody>
      </p:sp>
      <p:sp>
        <p:nvSpPr>
          <p:cNvPr id="17" name="TextBox 16"/>
          <p:cNvSpPr txBox="1"/>
          <p:nvPr/>
        </p:nvSpPr>
        <p:spPr>
          <a:xfrm>
            <a:off x="4976560" y="6052646"/>
            <a:ext cx="1440160" cy="369332"/>
          </a:xfrm>
          <a:prstGeom prst="rect">
            <a:avLst/>
          </a:prstGeom>
          <a:noFill/>
        </p:spPr>
        <p:txBody>
          <a:bodyPr wrap="square" rtlCol="0">
            <a:spAutoFit/>
          </a:bodyPr>
          <a:lstStyle/>
          <a:p>
            <a:r>
              <a:rPr lang="en-US" dirty="0" smtClean="0"/>
              <a:t>A.31-A.40</a:t>
            </a:r>
            <a:endParaRPr lang="en-US" dirty="0"/>
          </a:p>
        </p:txBody>
      </p:sp>
      <p:sp>
        <p:nvSpPr>
          <p:cNvPr id="18" name="TextBox 17"/>
          <p:cNvSpPr txBox="1"/>
          <p:nvPr/>
        </p:nvSpPr>
        <p:spPr>
          <a:xfrm>
            <a:off x="1368874" y="3100608"/>
            <a:ext cx="864096" cy="954107"/>
          </a:xfrm>
          <a:prstGeom prst="rect">
            <a:avLst/>
          </a:prstGeom>
          <a:noFill/>
        </p:spPr>
        <p:txBody>
          <a:bodyPr wrap="square" rtlCol="0">
            <a:spAutoFit/>
          </a:bodyPr>
          <a:lstStyle/>
          <a:p>
            <a:r>
              <a:rPr lang="en-US" sz="1400" dirty="0" err="1" smtClean="0"/>
              <a:t>Registre</a:t>
            </a:r>
            <a:endParaRPr lang="en-US" sz="1400" dirty="0" smtClean="0"/>
          </a:p>
          <a:p>
            <a:r>
              <a:rPr lang="en-US" sz="1400" dirty="0" smtClean="0"/>
              <a:t>Local</a:t>
            </a:r>
          </a:p>
          <a:p>
            <a:endParaRPr lang="en-US" sz="1400" dirty="0"/>
          </a:p>
          <a:p>
            <a:r>
              <a:rPr lang="en-US" sz="1400" dirty="0"/>
              <a:t>L</a:t>
            </a:r>
            <a:r>
              <a:rPr lang="en-US" sz="1400" dirty="0" smtClean="0"/>
              <a:t>IR</a:t>
            </a:r>
            <a:endParaRPr lang="en-US" sz="1400" dirty="0"/>
          </a:p>
        </p:txBody>
      </p:sp>
      <p:sp>
        <p:nvSpPr>
          <p:cNvPr id="19" name="TextBox 18"/>
          <p:cNvSpPr txBox="1"/>
          <p:nvPr/>
        </p:nvSpPr>
        <p:spPr>
          <a:xfrm>
            <a:off x="395536" y="1086681"/>
            <a:ext cx="864096" cy="1169551"/>
          </a:xfrm>
          <a:prstGeom prst="rect">
            <a:avLst/>
          </a:prstGeom>
          <a:noFill/>
        </p:spPr>
        <p:txBody>
          <a:bodyPr wrap="square" rtlCol="0">
            <a:spAutoFit/>
          </a:bodyPr>
          <a:lstStyle/>
          <a:p>
            <a:r>
              <a:rPr lang="en-US" sz="1400" dirty="0" err="1" smtClean="0"/>
              <a:t>Registre</a:t>
            </a:r>
            <a:endParaRPr lang="en-US" sz="1400" dirty="0" smtClean="0"/>
          </a:p>
          <a:p>
            <a:r>
              <a:rPr lang="en-US" sz="1400" dirty="0" smtClean="0"/>
              <a:t>Regional</a:t>
            </a:r>
          </a:p>
          <a:p>
            <a:endParaRPr lang="en-US" sz="1400" dirty="0"/>
          </a:p>
          <a:p>
            <a:r>
              <a:rPr lang="en-US" sz="1400" dirty="0" smtClean="0"/>
              <a:t>RIR</a:t>
            </a:r>
            <a:endParaRPr lang="en-US" sz="1400" dirty="0"/>
          </a:p>
        </p:txBody>
      </p:sp>
      <p:sp>
        <p:nvSpPr>
          <p:cNvPr id="20" name="TextBox 19"/>
          <p:cNvSpPr txBox="1"/>
          <p:nvPr/>
        </p:nvSpPr>
        <p:spPr>
          <a:xfrm>
            <a:off x="899592" y="4936812"/>
            <a:ext cx="1944216" cy="954107"/>
          </a:xfrm>
          <a:prstGeom prst="rect">
            <a:avLst/>
          </a:prstGeom>
          <a:noFill/>
        </p:spPr>
        <p:txBody>
          <a:bodyPr wrap="square" rtlCol="0">
            <a:spAutoFit/>
          </a:bodyPr>
          <a:lstStyle/>
          <a:p>
            <a:r>
              <a:rPr lang="en-US" sz="1400" dirty="0" err="1" smtClean="0"/>
              <a:t>Fournisseur</a:t>
            </a:r>
            <a:r>
              <a:rPr lang="en-US" sz="1400" dirty="0" smtClean="0"/>
              <a:t> </a:t>
            </a:r>
          </a:p>
          <a:p>
            <a:r>
              <a:rPr lang="en-US" sz="1400" dirty="0" err="1" smtClean="0"/>
              <a:t>D’acces</a:t>
            </a:r>
            <a:endParaRPr lang="en-US" sz="1400" dirty="0" smtClean="0"/>
          </a:p>
          <a:p>
            <a:r>
              <a:rPr lang="en-US" sz="1400" dirty="0" smtClean="0"/>
              <a:t>Internet</a:t>
            </a:r>
          </a:p>
          <a:p>
            <a:r>
              <a:rPr lang="en-US" sz="1400" dirty="0" smtClean="0"/>
              <a:t>FAI</a:t>
            </a:r>
            <a:endParaRPr lang="en-US" sz="1400" dirty="0"/>
          </a:p>
        </p:txBody>
      </p:sp>
      <p:sp>
        <p:nvSpPr>
          <p:cNvPr id="21" name="TextBox 20"/>
          <p:cNvSpPr txBox="1"/>
          <p:nvPr/>
        </p:nvSpPr>
        <p:spPr>
          <a:xfrm>
            <a:off x="6571275" y="5004174"/>
            <a:ext cx="1944216" cy="954107"/>
          </a:xfrm>
          <a:prstGeom prst="rect">
            <a:avLst/>
          </a:prstGeom>
          <a:noFill/>
        </p:spPr>
        <p:txBody>
          <a:bodyPr wrap="square" rtlCol="0">
            <a:spAutoFit/>
          </a:bodyPr>
          <a:lstStyle/>
          <a:p>
            <a:r>
              <a:rPr lang="en-US" sz="1400" dirty="0" smtClean="0"/>
              <a:t>Internet </a:t>
            </a:r>
          </a:p>
          <a:p>
            <a:r>
              <a:rPr lang="en-US" sz="1400" dirty="0" smtClean="0"/>
              <a:t>Service</a:t>
            </a:r>
          </a:p>
          <a:p>
            <a:r>
              <a:rPr lang="en-US" sz="1400" dirty="0" smtClean="0"/>
              <a:t>Provider</a:t>
            </a:r>
          </a:p>
          <a:p>
            <a:r>
              <a:rPr lang="en-US" sz="1400" dirty="0" smtClean="0"/>
              <a:t>ISP</a:t>
            </a:r>
            <a:endParaRPr lang="en-US" sz="1400" dirty="0"/>
          </a:p>
        </p:txBody>
      </p:sp>
      <p:sp>
        <p:nvSpPr>
          <p:cNvPr id="22" name="Smiley Face 21"/>
          <p:cNvSpPr/>
          <p:nvPr/>
        </p:nvSpPr>
        <p:spPr>
          <a:xfrm>
            <a:off x="4618578" y="4557075"/>
            <a:ext cx="576064" cy="436022"/>
          </a:xfrm>
          <a:prstGeom prst="smileyFac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12263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lnSpcReduction="20000"/>
          </a:bodyPr>
          <a:lstStyle/>
          <a:p>
            <a:r>
              <a:rPr lang="en-US" dirty="0" smtClean="0"/>
              <a:t>O1.O2.O3.O4 8bits=1octets = 32 bits</a:t>
            </a:r>
          </a:p>
          <a:p>
            <a:r>
              <a:rPr lang="en-US" dirty="0" smtClean="0"/>
              <a:t>NAT Network Address Translation</a:t>
            </a:r>
          </a:p>
          <a:p>
            <a:endParaRPr lang="en-US" dirty="0"/>
          </a:p>
          <a:p>
            <a:r>
              <a:rPr lang="en-US" dirty="0" smtClean="0">
                <a:solidFill>
                  <a:srgbClr val="FF0000"/>
                </a:solidFill>
              </a:rPr>
              <a:t>Rue 3, Boulevard 2, Casablanca</a:t>
            </a:r>
            <a:r>
              <a:rPr lang="en-US" dirty="0" smtClean="0"/>
              <a:t>,</a:t>
            </a:r>
            <a:r>
              <a:rPr lang="en-US" dirty="0" smtClean="0">
                <a:solidFill>
                  <a:schemeClr val="accent4">
                    <a:lumMod val="75000"/>
                  </a:schemeClr>
                </a:solidFill>
              </a:rPr>
              <a:t>House1</a:t>
            </a:r>
            <a:r>
              <a:rPr lang="en-US" dirty="0" smtClean="0"/>
              <a:t> </a:t>
            </a:r>
            <a:r>
              <a:rPr lang="en-US" dirty="0" smtClean="0">
                <a:solidFill>
                  <a:srgbClr val="FF0000"/>
                </a:solidFill>
              </a:rPr>
              <a:t>/3  Masque (</a:t>
            </a:r>
            <a:r>
              <a:rPr lang="en-US" dirty="0" err="1" smtClean="0">
                <a:solidFill>
                  <a:srgbClr val="FF0000"/>
                </a:solidFill>
              </a:rPr>
              <a:t>Adresse</a:t>
            </a:r>
            <a:r>
              <a:rPr lang="en-US" dirty="0" smtClean="0">
                <a:solidFill>
                  <a:srgbClr val="FF0000"/>
                </a:solidFill>
              </a:rPr>
              <a:t> Machine)</a:t>
            </a:r>
          </a:p>
          <a:p>
            <a:r>
              <a:rPr lang="en-US" dirty="0" smtClean="0">
                <a:solidFill>
                  <a:srgbClr val="00B0F0"/>
                </a:solidFill>
              </a:rPr>
              <a:t>Rue 3, Boulevard 2, Casablanca (</a:t>
            </a:r>
            <a:r>
              <a:rPr lang="en-US" dirty="0" err="1" smtClean="0">
                <a:solidFill>
                  <a:srgbClr val="00B0F0"/>
                </a:solidFill>
              </a:rPr>
              <a:t>plusieurs</a:t>
            </a:r>
            <a:r>
              <a:rPr lang="en-US" dirty="0" smtClean="0">
                <a:solidFill>
                  <a:srgbClr val="00B0F0"/>
                </a:solidFill>
              </a:rPr>
              <a:t> gens) (</a:t>
            </a:r>
            <a:r>
              <a:rPr lang="en-US" dirty="0" err="1" smtClean="0">
                <a:solidFill>
                  <a:srgbClr val="00B0F0"/>
                </a:solidFill>
              </a:rPr>
              <a:t>Adresse</a:t>
            </a:r>
            <a:r>
              <a:rPr lang="en-US" dirty="0" smtClean="0">
                <a:solidFill>
                  <a:srgbClr val="00B0F0"/>
                </a:solidFill>
              </a:rPr>
              <a:t> </a:t>
            </a:r>
            <a:r>
              <a:rPr lang="en-US" dirty="0" err="1" smtClean="0">
                <a:solidFill>
                  <a:srgbClr val="00B0F0"/>
                </a:solidFill>
              </a:rPr>
              <a:t>Reseau</a:t>
            </a:r>
            <a:r>
              <a:rPr lang="en-US" dirty="0">
                <a:solidFill>
                  <a:srgbClr val="00B0F0"/>
                </a:solidFill>
              </a:rPr>
              <a:t>)</a:t>
            </a:r>
            <a:endParaRPr lang="en-US" dirty="0" smtClean="0">
              <a:solidFill>
                <a:srgbClr val="00B0F0"/>
              </a:solidFill>
            </a:endParaRPr>
          </a:p>
          <a:p>
            <a:r>
              <a:rPr lang="en-US" dirty="0" smtClean="0">
                <a:solidFill>
                  <a:srgbClr val="FF0000"/>
                </a:solidFill>
              </a:rPr>
              <a:t>Rue 3, Boulevard 2, </a:t>
            </a:r>
            <a:r>
              <a:rPr lang="en-US" dirty="0" err="1" smtClean="0">
                <a:solidFill>
                  <a:srgbClr val="FF0000"/>
                </a:solidFill>
              </a:rPr>
              <a:t>Casablanca,Perfecture</a:t>
            </a:r>
            <a:r>
              <a:rPr lang="en-US" dirty="0" smtClean="0">
                <a:solidFill>
                  <a:srgbClr val="FF0000"/>
                </a:solidFill>
              </a:rPr>
              <a:t> (diffuser les </a:t>
            </a:r>
            <a:r>
              <a:rPr lang="en-US" dirty="0" err="1" smtClean="0">
                <a:solidFill>
                  <a:srgbClr val="FF0000"/>
                </a:solidFill>
              </a:rPr>
              <a:t>annonces</a:t>
            </a:r>
            <a:r>
              <a:rPr lang="en-US" dirty="0" smtClean="0">
                <a:solidFill>
                  <a:srgbClr val="FF0000"/>
                </a:solidFill>
              </a:rPr>
              <a:t>) (</a:t>
            </a:r>
            <a:r>
              <a:rPr lang="en-US" dirty="0" err="1" smtClean="0">
                <a:solidFill>
                  <a:srgbClr val="FF0000"/>
                </a:solidFill>
              </a:rPr>
              <a:t>Adresse</a:t>
            </a:r>
            <a:r>
              <a:rPr lang="en-US" dirty="0" smtClean="0">
                <a:solidFill>
                  <a:srgbClr val="FF0000"/>
                </a:solidFill>
              </a:rPr>
              <a:t> diffusion)</a:t>
            </a:r>
          </a:p>
          <a:p>
            <a:endParaRPr lang="en-US" dirty="0" smtClean="0">
              <a:solidFill>
                <a:srgbClr val="FF0000"/>
              </a:solidFill>
            </a:endParaRPr>
          </a:p>
          <a:p>
            <a:r>
              <a:rPr lang="en-US" dirty="0" smtClean="0">
                <a:solidFill>
                  <a:schemeClr val="accent4">
                    <a:lumMod val="75000"/>
                  </a:schemeClr>
                </a:solidFill>
              </a:rPr>
              <a:t>192.168.1</a:t>
            </a:r>
            <a:r>
              <a:rPr lang="en-US" dirty="0" smtClean="0">
                <a:solidFill>
                  <a:srgbClr val="FF0000"/>
                </a:solidFill>
              </a:rPr>
              <a:t>.</a:t>
            </a:r>
            <a:r>
              <a:rPr lang="en-US" dirty="0" smtClean="0">
                <a:solidFill>
                  <a:srgbClr val="00B050"/>
                </a:solidFill>
              </a:rPr>
              <a:t>10</a:t>
            </a:r>
            <a:r>
              <a:rPr lang="en-US" dirty="0" smtClean="0">
                <a:solidFill>
                  <a:srgbClr val="FF0000"/>
                </a:solidFill>
              </a:rPr>
              <a:t> /</a:t>
            </a:r>
            <a:r>
              <a:rPr lang="en-US" dirty="0" smtClean="0">
                <a:solidFill>
                  <a:schemeClr val="accent4">
                    <a:lumMod val="75000"/>
                  </a:schemeClr>
                </a:solidFill>
              </a:rPr>
              <a:t>24  Fixe + </a:t>
            </a:r>
            <a:r>
              <a:rPr lang="en-US" dirty="0" smtClean="0">
                <a:solidFill>
                  <a:srgbClr val="00B050"/>
                </a:solidFill>
              </a:rPr>
              <a:t>Variable </a:t>
            </a:r>
            <a:r>
              <a:rPr lang="en-US" dirty="0">
                <a:solidFill>
                  <a:srgbClr val="FF0000"/>
                </a:solidFill>
              </a:rPr>
              <a:t>/</a:t>
            </a:r>
            <a:r>
              <a:rPr lang="en-US" dirty="0">
                <a:solidFill>
                  <a:schemeClr val="accent4">
                    <a:lumMod val="75000"/>
                  </a:schemeClr>
                </a:solidFill>
              </a:rPr>
              <a:t>24 </a:t>
            </a:r>
            <a:r>
              <a:rPr lang="en-US" dirty="0" smtClean="0">
                <a:solidFill>
                  <a:schemeClr val="accent4">
                    <a:lumMod val="75000"/>
                  </a:schemeClr>
                </a:solidFill>
              </a:rPr>
              <a:t>Masque</a:t>
            </a:r>
            <a:endParaRPr lang="en-US" dirty="0" smtClean="0">
              <a:solidFill>
                <a:srgbClr val="00B050"/>
              </a:solidFill>
            </a:endParaRPr>
          </a:p>
          <a:p>
            <a:r>
              <a:rPr lang="en-US" dirty="0" smtClean="0">
                <a:solidFill>
                  <a:srgbClr val="FF0000"/>
                </a:solidFill>
              </a:rPr>
              <a:t>192.168.1.0</a:t>
            </a:r>
          </a:p>
          <a:p>
            <a:r>
              <a:rPr lang="en-US" dirty="0" smtClean="0">
                <a:solidFill>
                  <a:srgbClr val="FF0000"/>
                </a:solidFill>
              </a:rPr>
              <a:t>192.168.1.63</a:t>
            </a:r>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915563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Grace au Masque</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Information 1:Deduire le </a:t>
            </a:r>
            <a:r>
              <a:rPr lang="en-US" dirty="0" err="1" smtClean="0"/>
              <a:t>nombre</a:t>
            </a:r>
            <a:r>
              <a:rPr lang="en-US" dirty="0" smtClean="0"/>
              <a:t> des addresses par </a:t>
            </a:r>
            <a:r>
              <a:rPr lang="en-US" dirty="0" err="1" smtClean="0"/>
              <a:t>reseau</a:t>
            </a:r>
            <a:endParaRPr lang="en-US" dirty="0" smtClean="0"/>
          </a:p>
          <a:p>
            <a:pPr lvl="1"/>
            <a:r>
              <a:rPr lang="en-US" dirty="0" smtClean="0"/>
              <a:t>Ex. /24, cad 24 bits fixes et 8 bits variables. </a:t>
            </a:r>
            <a:r>
              <a:rPr lang="en-US" dirty="0" err="1" smtClean="0"/>
              <a:t>Donc</a:t>
            </a:r>
            <a:r>
              <a:rPr lang="en-US" dirty="0" smtClean="0"/>
              <a:t> 2^8 possibilities </a:t>
            </a:r>
            <a:r>
              <a:rPr lang="en-US" dirty="0" err="1" smtClean="0"/>
              <a:t>donc</a:t>
            </a:r>
            <a:r>
              <a:rPr lang="en-US" dirty="0" smtClean="0"/>
              <a:t> 256 addresses.</a:t>
            </a:r>
          </a:p>
          <a:p>
            <a:pPr marL="274320" lvl="1">
              <a:spcBef>
                <a:spcPts val="600"/>
              </a:spcBef>
              <a:buClr>
                <a:schemeClr val="accent1"/>
              </a:buClr>
            </a:pPr>
            <a:r>
              <a:rPr lang="en-US" sz="2600" dirty="0">
                <a:solidFill>
                  <a:schemeClr val="tx1"/>
                </a:solidFill>
              </a:rPr>
              <a:t>Information 2</a:t>
            </a:r>
            <a:r>
              <a:rPr lang="en-US" sz="2600" dirty="0" smtClean="0">
                <a:solidFill>
                  <a:schemeClr val="tx1"/>
                </a:solidFill>
              </a:rPr>
              <a:t>: </a:t>
            </a:r>
            <a:r>
              <a:rPr lang="en-US" sz="2600" dirty="0" err="1" smtClean="0">
                <a:solidFill>
                  <a:schemeClr val="tx1"/>
                </a:solidFill>
              </a:rPr>
              <a:t>En</a:t>
            </a:r>
            <a:r>
              <a:rPr lang="en-US" sz="2600" dirty="0" smtClean="0">
                <a:solidFill>
                  <a:schemeClr val="tx1"/>
                </a:solidFill>
              </a:rPr>
              <a:t> </a:t>
            </a:r>
            <a:r>
              <a:rPr lang="en-US" sz="2600" dirty="0" err="1" smtClean="0">
                <a:solidFill>
                  <a:schemeClr val="tx1"/>
                </a:solidFill>
              </a:rPr>
              <a:t>deduire</a:t>
            </a:r>
            <a:r>
              <a:rPr lang="en-US" sz="2600" dirty="0" smtClean="0">
                <a:solidFill>
                  <a:schemeClr val="tx1"/>
                </a:solidFill>
              </a:rPr>
              <a:t> le type </a:t>
            </a:r>
            <a:r>
              <a:rPr lang="en-US" sz="2600" dirty="0" err="1" smtClean="0">
                <a:solidFill>
                  <a:schemeClr val="tx1"/>
                </a:solidFill>
              </a:rPr>
              <a:t>d’adresse</a:t>
            </a:r>
            <a:r>
              <a:rPr lang="en-US" sz="2600" dirty="0" smtClean="0">
                <a:solidFill>
                  <a:schemeClr val="tx1"/>
                </a:solidFill>
              </a:rPr>
              <a:t> ( Host, Network or broadcast)</a:t>
            </a:r>
          </a:p>
          <a:p>
            <a:pPr lvl="1"/>
            <a:r>
              <a:rPr lang="en-US" dirty="0" smtClean="0">
                <a:solidFill>
                  <a:srgbClr val="FF0000"/>
                </a:solidFill>
              </a:rPr>
              <a:t>192.168.1.10/24</a:t>
            </a:r>
          </a:p>
          <a:p>
            <a:pPr lvl="1"/>
            <a:r>
              <a:rPr lang="en-US" dirty="0" smtClean="0">
                <a:solidFill>
                  <a:srgbClr val="FF0000"/>
                </a:solidFill>
              </a:rPr>
              <a:t>192.168.1.0/24</a:t>
            </a:r>
            <a:endParaRPr lang="en-US" dirty="0">
              <a:solidFill>
                <a:srgbClr val="FF0000"/>
              </a:solidFill>
            </a:endParaRPr>
          </a:p>
          <a:p>
            <a:pPr lvl="1"/>
            <a:r>
              <a:rPr lang="en-US" dirty="0" smtClean="0">
                <a:solidFill>
                  <a:srgbClr val="FF0000"/>
                </a:solidFill>
              </a:rPr>
              <a:t>192.168.1.63/24</a:t>
            </a:r>
          </a:p>
          <a:p>
            <a:pPr lvl="1"/>
            <a:endParaRPr lang="en-US" dirty="0">
              <a:solidFill>
                <a:srgbClr val="FF0000"/>
              </a:solidFill>
            </a:endParaRPr>
          </a:p>
          <a:p>
            <a:pPr marL="274320" lvl="1" indent="0">
              <a:buNone/>
            </a:pPr>
            <a:r>
              <a:rPr lang="en-US" dirty="0" smtClean="0">
                <a:solidFill>
                  <a:srgbClr val="FF0000"/>
                </a:solidFill>
              </a:rPr>
              <a:t>Masque</a:t>
            </a:r>
          </a:p>
          <a:p>
            <a:pPr marL="274320" lvl="1" indent="0">
              <a:buNone/>
            </a:pPr>
            <a:r>
              <a:rPr lang="en-US" dirty="0" smtClean="0">
                <a:solidFill>
                  <a:srgbClr val="FF0000"/>
                </a:solidFill>
              </a:rPr>
              <a:t>/24 = 1111 1111.1111 1111. 1111 1111. 0000 0000</a:t>
            </a:r>
          </a:p>
          <a:p>
            <a:pPr marL="274320" lvl="1" indent="0">
              <a:buNone/>
            </a:pPr>
            <a:r>
              <a:rPr lang="en-US" dirty="0">
                <a:solidFill>
                  <a:srgbClr val="FF0000"/>
                </a:solidFill>
              </a:rPr>
              <a:t>	</a:t>
            </a:r>
            <a:r>
              <a:rPr lang="en-US" dirty="0" smtClean="0">
                <a:solidFill>
                  <a:srgbClr val="FF0000"/>
                </a:solidFill>
              </a:rPr>
              <a:t>255	  .255	       .255	.0</a:t>
            </a:r>
            <a:endParaRPr lang="en-US" dirty="0">
              <a:solidFill>
                <a:srgbClr val="FF0000"/>
              </a:solidFill>
            </a:endParaRPr>
          </a:p>
          <a:p>
            <a:pPr marL="274320" lvl="1">
              <a:spcBef>
                <a:spcPts val="600"/>
              </a:spcBef>
              <a:buClr>
                <a:schemeClr val="accent1"/>
              </a:buClr>
            </a:pPr>
            <a:endParaRPr lang="en-US" sz="2600" dirty="0">
              <a:solidFill>
                <a:schemeClr val="tx1"/>
              </a:solidFill>
            </a:endParaRPr>
          </a:p>
        </p:txBody>
      </p:sp>
    </p:spTree>
    <p:extLst>
      <p:ext uri="{BB962C8B-B14F-4D97-AF65-F5344CB8AC3E}">
        <p14:creationId xmlns:p14="http://schemas.microsoft.com/office/powerpoint/2010/main" val="20941596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Calculer</a:t>
            </a:r>
            <a:r>
              <a:rPr lang="en-US" dirty="0" smtClean="0"/>
              <a:t> </a:t>
            </a:r>
            <a:r>
              <a:rPr lang="en-US" dirty="0" err="1" smtClean="0"/>
              <a:t>l’adresse</a:t>
            </a:r>
            <a:r>
              <a:rPr lang="en-US" dirty="0" smtClean="0"/>
              <a:t> </a:t>
            </a:r>
            <a:r>
              <a:rPr lang="en-US" dirty="0" err="1" smtClean="0"/>
              <a:t>Reseau</a:t>
            </a:r>
            <a:endParaRPr lang="en-US" dirty="0"/>
          </a:p>
        </p:txBody>
      </p:sp>
      <p:sp>
        <p:nvSpPr>
          <p:cNvPr id="3" name="Content Placeholder 2"/>
          <p:cNvSpPr>
            <a:spLocks noGrp="1"/>
          </p:cNvSpPr>
          <p:nvPr>
            <p:ph sz="quarter" idx="1"/>
          </p:nvPr>
        </p:nvSpPr>
        <p:spPr/>
        <p:txBody>
          <a:bodyPr>
            <a:normAutofit lnSpcReduction="10000"/>
          </a:bodyPr>
          <a:lstStyle/>
          <a:p>
            <a:r>
              <a:rPr lang="en-US" dirty="0" err="1" smtClean="0"/>
              <a:t>Etape</a:t>
            </a:r>
            <a:r>
              <a:rPr lang="en-US" dirty="0" smtClean="0"/>
              <a:t> 1 : </a:t>
            </a:r>
            <a:r>
              <a:rPr lang="en-US" dirty="0" err="1" smtClean="0"/>
              <a:t>Convertir</a:t>
            </a:r>
            <a:r>
              <a:rPr lang="en-US" dirty="0" smtClean="0"/>
              <a:t> </a:t>
            </a:r>
            <a:r>
              <a:rPr lang="en-US" dirty="0" err="1" smtClean="0"/>
              <a:t>l’adresse</a:t>
            </a:r>
            <a:r>
              <a:rPr lang="en-US" dirty="0" smtClean="0"/>
              <a:t> </a:t>
            </a:r>
            <a:r>
              <a:rPr lang="en-US" dirty="0" err="1" smtClean="0"/>
              <a:t>en</a:t>
            </a:r>
            <a:r>
              <a:rPr lang="en-US" dirty="0" smtClean="0"/>
              <a:t> </a:t>
            </a:r>
            <a:r>
              <a:rPr lang="en-US" dirty="0" err="1" smtClean="0"/>
              <a:t>binaire</a:t>
            </a:r>
            <a:endParaRPr lang="en-US" dirty="0" smtClean="0"/>
          </a:p>
          <a:p>
            <a:pPr lvl="1"/>
            <a:r>
              <a:rPr lang="en-US" dirty="0" smtClean="0">
                <a:solidFill>
                  <a:srgbClr val="00B050"/>
                </a:solidFill>
              </a:rPr>
              <a:t>192</a:t>
            </a:r>
            <a:r>
              <a:rPr lang="en-US" dirty="0" smtClean="0"/>
              <a:t>.</a:t>
            </a:r>
            <a:r>
              <a:rPr lang="en-US" dirty="0" smtClean="0">
                <a:solidFill>
                  <a:srgbClr val="FFC000"/>
                </a:solidFill>
              </a:rPr>
              <a:t>168</a:t>
            </a:r>
            <a:r>
              <a:rPr lang="en-US" dirty="0" smtClean="0"/>
              <a:t>.</a:t>
            </a:r>
            <a:r>
              <a:rPr lang="en-US" dirty="0" smtClean="0">
                <a:solidFill>
                  <a:srgbClr val="FF0000"/>
                </a:solidFill>
              </a:rPr>
              <a:t>1</a:t>
            </a:r>
            <a:r>
              <a:rPr lang="en-US" dirty="0" smtClean="0"/>
              <a:t>.10</a:t>
            </a:r>
            <a:endParaRPr lang="en-US" dirty="0"/>
          </a:p>
          <a:p>
            <a:r>
              <a:rPr lang="en-US" dirty="0" smtClean="0"/>
              <a:t>2^7	  2^6	2^5	2^4	2^3	2^2	2^1     2^0</a:t>
            </a:r>
          </a:p>
          <a:p>
            <a:r>
              <a:rPr lang="en-US" dirty="0" smtClean="0"/>
              <a:t>128   64	32	16	8	4	2	1</a:t>
            </a:r>
          </a:p>
          <a:p>
            <a:r>
              <a:rPr lang="en-US" dirty="0" smtClean="0">
                <a:solidFill>
                  <a:srgbClr val="00B050"/>
                </a:solidFill>
              </a:rPr>
              <a:t>1	  1	0	0	0	0	0	0</a:t>
            </a:r>
          </a:p>
          <a:p>
            <a:r>
              <a:rPr lang="en-US" dirty="0" smtClean="0">
                <a:solidFill>
                  <a:srgbClr val="FFC000"/>
                </a:solidFill>
              </a:rPr>
              <a:t>1	   0   	1	0	1	0	0	0</a:t>
            </a:r>
          </a:p>
          <a:p>
            <a:r>
              <a:rPr lang="en-US" dirty="0" smtClean="0">
                <a:solidFill>
                  <a:srgbClr val="FF0000"/>
                </a:solidFill>
              </a:rPr>
              <a:t>0	   0	0	0	0	0	0	1</a:t>
            </a:r>
          </a:p>
          <a:p>
            <a:r>
              <a:rPr lang="en-US" dirty="0" smtClean="0">
                <a:solidFill>
                  <a:srgbClr val="002060"/>
                </a:solidFill>
              </a:rPr>
              <a:t>0	   0	0	0	1	0	1	0</a:t>
            </a:r>
          </a:p>
          <a:p>
            <a:endParaRPr lang="en-US" dirty="0">
              <a:solidFill>
                <a:srgbClr val="00B050"/>
              </a:solidFill>
            </a:endParaRPr>
          </a:p>
          <a:p>
            <a:pPr lvl="1"/>
            <a:r>
              <a:rPr lang="en-US" dirty="0" smtClean="0">
                <a:solidFill>
                  <a:srgbClr val="00B050"/>
                </a:solidFill>
              </a:rPr>
              <a:t>192-128 = 64 – 64 = 0 </a:t>
            </a:r>
          </a:p>
          <a:p>
            <a:pPr lvl="1"/>
            <a:r>
              <a:rPr lang="en-US" dirty="0" smtClean="0">
                <a:solidFill>
                  <a:srgbClr val="FFC000"/>
                </a:solidFill>
              </a:rPr>
              <a:t>168-128 = 40 – 32 = 8-8=0</a:t>
            </a:r>
            <a:endParaRPr lang="en-US" dirty="0">
              <a:solidFill>
                <a:srgbClr val="FFC000"/>
              </a:solidFill>
            </a:endParaRPr>
          </a:p>
        </p:txBody>
      </p:sp>
    </p:spTree>
    <p:extLst>
      <p:ext uri="{BB962C8B-B14F-4D97-AF65-F5344CB8AC3E}">
        <p14:creationId xmlns:p14="http://schemas.microsoft.com/office/powerpoint/2010/main" val="4010863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Suite </a:t>
            </a:r>
            <a:r>
              <a:rPr lang="en-US" dirty="0" err="1" smtClean="0"/>
              <a:t>Adresse</a:t>
            </a:r>
            <a:r>
              <a:rPr lang="en-US" dirty="0" smtClean="0"/>
              <a:t> </a:t>
            </a:r>
            <a:r>
              <a:rPr lang="en-US" dirty="0" err="1" smtClean="0"/>
              <a:t>reseau</a:t>
            </a:r>
            <a:endParaRPr lang="en-US" dirty="0"/>
          </a:p>
        </p:txBody>
      </p:sp>
      <p:sp>
        <p:nvSpPr>
          <p:cNvPr id="3" name="Content Placeholder 2"/>
          <p:cNvSpPr>
            <a:spLocks noGrp="1"/>
          </p:cNvSpPr>
          <p:nvPr>
            <p:ph sz="quarter" idx="1"/>
          </p:nvPr>
        </p:nvSpPr>
        <p:spPr/>
        <p:txBody>
          <a:bodyPr/>
          <a:lstStyle/>
          <a:p>
            <a:r>
              <a:rPr lang="en-US" dirty="0" smtClean="0"/>
              <a:t>1100 000 . 1010 1000. 0000 0001. 0000 1010</a:t>
            </a:r>
          </a:p>
          <a:p>
            <a:r>
              <a:rPr lang="en-US" dirty="0" err="1" smtClean="0"/>
              <a:t>Etape</a:t>
            </a:r>
            <a:r>
              <a:rPr lang="en-US" dirty="0" smtClean="0"/>
              <a:t> 2: </a:t>
            </a:r>
            <a:r>
              <a:rPr lang="en-US" dirty="0" err="1" smtClean="0"/>
              <a:t>Garder</a:t>
            </a:r>
            <a:r>
              <a:rPr lang="en-US" dirty="0" smtClean="0"/>
              <a:t> les n premiers bits </a:t>
            </a:r>
            <a:r>
              <a:rPr lang="en-US" dirty="0" err="1" smtClean="0"/>
              <a:t>d’ou</a:t>
            </a:r>
            <a:r>
              <a:rPr lang="en-US" dirty="0" smtClean="0"/>
              <a:t> n = masque et </a:t>
            </a:r>
            <a:r>
              <a:rPr lang="en-US" dirty="0" err="1" smtClean="0">
                <a:solidFill>
                  <a:srgbClr val="FF0000"/>
                </a:solidFill>
              </a:rPr>
              <a:t>remplacer</a:t>
            </a:r>
            <a:r>
              <a:rPr lang="en-US" dirty="0" smtClean="0">
                <a:solidFill>
                  <a:srgbClr val="FF0000"/>
                </a:solidFill>
              </a:rPr>
              <a:t> le </a:t>
            </a:r>
            <a:r>
              <a:rPr lang="en-US" dirty="0" err="1" smtClean="0">
                <a:solidFill>
                  <a:srgbClr val="FF0000"/>
                </a:solidFill>
              </a:rPr>
              <a:t>reste</a:t>
            </a:r>
            <a:r>
              <a:rPr lang="en-US" dirty="0" smtClean="0">
                <a:solidFill>
                  <a:srgbClr val="FF0000"/>
                </a:solidFill>
              </a:rPr>
              <a:t> par 0</a:t>
            </a:r>
          </a:p>
          <a:p>
            <a:endParaRPr lang="en-US" dirty="0"/>
          </a:p>
          <a:p>
            <a:r>
              <a:rPr lang="en-US" dirty="0">
                <a:solidFill>
                  <a:srgbClr val="92D050"/>
                </a:solidFill>
              </a:rPr>
              <a:t>1100 000 . 1010 1000. 0000 0001</a:t>
            </a:r>
            <a:r>
              <a:rPr lang="en-US" dirty="0"/>
              <a:t>. </a:t>
            </a:r>
            <a:r>
              <a:rPr lang="en-US" dirty="0">
                <a:solidFill>
                  <a:srgbClr val="FF0000"/>
                </a:solidFill>
              </a:rPr>
              <a:t>0000 </a:t>
            </a:r>
            <a:r>
              <a:rPr lang="en-US" dirty="0" smtClean="0">
                <a:solidFill>
                  <a:srgbClr val="FF0000"/>
                </a:solidFill>
              </a:rPr>
              <a:t>0000</a:t>
            </a:r>
          </a:p>
          <a:p>
            <a:r>
              <a:rPr lang="en-US" dirty="0" smtClean="0">
                <a:solidFill>
                  <a:srgbClr val="FF0000"/>
                </a:solidFill>
              </a:rPr>
              <a:t>192.		168		1 		0</a:t>
            </a:r>
            <a:endParaRPr lang="en-US" dirty="0">
              <a:solidFill>
                <a:srgbClr val="FF0000"/>
              </a:solidFill>
            </a:endParaRPr>
          </a:p>
          <a:p>
            <a:endParaRPr lang="en-US" dirty="0" smtClean="0"/>
          </a:p>
          <a:p>
            <a:endParaRPr lang="en-US" dirty="0"/>
          </a:p>
        </p:txBody>
      </p:sp>
    </p:spTree>
    <p:extLst>
      <p:ext uri="{BB962C8B-B14F-4D97-AF65-F5344CB8AC3E}">
        <p14:creationId xmlns:p14="http://schemas.microsoft.com/office/powerpoint/2010/main" val="618910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Suite </a:t>
            </a:r>
            <a:r>
              <a:rPr lang="en-US" dirty="0" err="1" smtClean="0"/>
              <a:t>Adresse</a:t>
            </a:r>
            <a:r>
              <a:rPr lang="en-US" dirty="0" smtClean="0"/>
              <a:t> Broadcast</a:t>
            </a:r>
            <a:endParaRPr lang="en-US" dirty="0"/>
          </a:p>
        </p:txBody>
      </p:sp>
      <p:sp>
        <p:nvSpPr>
          <p:cNvPr id="3" name="Content Placeholder 2"/>
          <p:cNvSpPr>
            <a:spLocks noGrp="1"/>
          </p:cNvSpPr>
          <p:nvPr>
            <p:ph sz="quarter" idx="1"/>
          </p:nvPr>
        </p:nvSpPr>
        <p:spPr/>
        <p:txBody>
          <a:bodyPr/>
          <a:lstStyle/>
          <a:p>
            <a:r>
              <a:rPr lang="en-US" dirty="0" smtClean="0"/>
              <a:t>1100 000 . 1010 1000. 0000 0001. 0000 1010</a:t>
            </a:r>
          </a:p>
          <a:p>
            <a:r>
              <a:rPr lang="en-US" dirty="0" err="1" smtClean="0"/>
              <a:t>Etape</a:t>
            </a:r>
            <a:r>
              <a:rPr lang="en-US" dirty="0" smtClean="0"/>
              <a:t> 2: </a:t>
            </a:r>
            <a:r>
              <a:rPr lang="en-US" dirty="0" err="1" smtClean="0"/>
              <a:t>Garder</a:t>
            </a:r>
            <a:r>
              <a:rPr lang="en-US" dirty="0" smtClean="0"/>
              <a:t> les n premiers bits </a:t>
            </a:r>
            <a:r>
              <a:rPr lang="en-US" dirty="0" err="1" smtClean="0"/>
              <a:t>d’ou</a:t>
            </a:r>
            <a:r>
              <a:rPr lang="en-US" dirty="0" smtClean="0"/>
              <a:t> n = masque et </a:t>
            </a:r>
            <a:r>
              <a:rPr lang="en-US" dirty="0" err="1" smtClean="0">
                <a:solidFill>
                  <a:srgbClr val="FF0000"/>
                </a:solidFill>
              </a:rPr>
              <a:t>remplacer</a:t>
            </a:r>
            <a:r>
              <a:rPr lang="en-US" dirty="0" smtClean="0">
                <a:solidFill>
                  <a:srgbClr val="FF0000"/>
                </a:solidFill>
              </a:rPr>
              <a:t> le </a:t>
            </a:r>
            <a:r>
              <a:rPr lang="en-US" dirty="0" err="1" smtClean="0">
                <a:solidFill>
                  <a:srgbClr val="FF0000"/>
                </a:solidFill>
              </a:rPr>
              <a:t>reste</a:t>
            </a:r>
            <a:r>
              <a:rPr lang="en-US" dirty="0" smtClean="0">
                <a:solidFill>
                  <a:srgbClr val="FF0000"/>
                </a:solidFill>
              </a:rPr>
              <a:t> par 1</a:t>
            </a:r>
          </a:p>
          <a:p>
            <a:endParaRPr lang="en-US" dirty="0"/>
          </a:p>
          <a:p>
            <a:r>
              <a:rPr lang="en-US" dirty="0">
                <a:solidFill>
                  <a:srgbClr val="92D050"/>
                </a:solidFill>
              </a:rPr>
              <a:t>1100 000 . 1010 1000. 0000 0001</a:t>
            </a:r>
            <a:r>
              <a:rPr lang="en-US" dirty="0"/>
              <a:t>. </a:t>
            </a:r>
            <a:r>
              <a:rPr lang="en-US" dirty="0" smtClean="0">
                <a:solidFill>
                  <a:srgbClr val="FF0000"/>
                </a:solidFill>
              </a:rPr>
              <a:t>1111 1111</a:t>
            </a:r>
          </a:p>
          <a:p>
            <a:r>
              <a:rPr lang="en-US" dirty="0" smtClean="0">
                <a:solidFill>
                  <a:srgbClr val="FF0000"/>
                </a:solidFill>
              </a:rPr>
              <a:t>192.		168		1 		255</a:t>
            </a:r>
            <a:endParaRPr lang="en-US" dirty="0">
              <a:solidFill>
                <a:srgbClr val="FF0000"/>
              </a:solidFill>
            </a:endParaRPr>
          </a:p>
          <a:p>
            <a:endParaRPr lang="en-US" dirty="0" smtClean="0"/>
          </a:p>
          <a:p>
            <a:endParaRPr lang="en-US" dirty="0"/>
          </a:p>
        </p:txBody>
      </p:sp>
    </p:spTree>
    <p:extLst>
      <p:ext uri="{BB962C8B-B14F-4D97-AF65-F5344CB8AC3E}">
        <p14:creationId xmlns:p14="http://schemas.microsoft.com/office/powerpoint/2010/main" val="857751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/24 = 2^8 = 256 @ total, 256-2=254@hosts</a:t>
            </a:r>
            <a:endParaRPr lang="en-US" dirty="0"/>
          </a:p>
        </p:txBody>
      </p:sp>
      <p:sp>
        <p:nvSpPr>
          <p:cNvPr id="3" name="Content Placeholder 2"/>
          <p:cNvSpPr>
            <a:spLocks noGrp="1"/>
          </p:cNvSpPr>
          <p:nvPr>
            <p:ph sz="quarter" idx="1"/>
          </p:nvPr>
        </p:nvSpPr>
        <p:spPr>
          <a:xfrm>
            <a:off x="539552" y="2996952"/>
            <a:ext cx="8147248" cy="1872208"/>
          </a:xfrm>
        </p:spPr>
        <p:style>
          <a:lnRef idx="2">
            <a:schemeClr val="accent5"/>
          </a:lnRef>
          <a:fillRef idx="1">
            <a:schemeClr val="lt1"/>
          </a:fillRef>
          <a:effectRef idx="0">
            <a:schemeClr val="accent5"/>
          </a:effectRef>
          <a:fontRef idx="minor">
            <a:schemeClr val="dk1"/>
          </a:fontRef>
        </p:style>
        <p:txBody>
          <a:bodyPr>
            <a:normAutofit lnSpcReduction="10000"/>
          </a:bodyPr>
          <a:lstStyle/>
          <a:p>
            <a:pPr marL="0" indent="0" algn="ctr">
              <a:buNone/>
            </a:pPr>
            <a:r>
              <a:rPr lang="en-US" dirty="0" err="1" smtClean="0"/>
              <a:t>Plage</a:t>
            </a:r>
            <a:r>
              <a:rPr lang="en-US" dirty="0" smtClean="0"/>
              <a:t> des </a:t>
            </a:r>
            <a:r>
              <a:rPr lang="fr-FR" dirty="0" smtClean="0"/>
              <a:t>hôtes</a:t>
            </a:r>
            <a:endParaRPr lang="en-US" dirty="0" smtClean="0"/>
          </a:p>
          <a:p>
            <a:pPr marL="0" indent="0" algn="ctr">
              <a:buNone/>
            </a:pPr>
            <a:r>
              <a:rPr lang="fr-FR" dirty="0" smtClean="0"/>
              <a:t>[192.168.1.1 – 192.168.1.254]</a:t>
            </a:r>
          </a:p>
          <a:p>
            <a:pPr marL="0" indent="0" algn="ctr">
              <a:buNone/>
            </a:pPr>
            <a:r>
              <a:rPr lang="fr-FR" dirty="0" smtClean="0"/>
              <a:t>Nombre = 254 machines</a:t>
            </a:r>
          </a:p>
          <a:p>
            <a:pPr marL="0" indent="0" algn="ctr">
              <a:buNone/>
            </a:pPr>
            <a:r>
              <a:rPr lang="fr-FR" dirty="0" smtClean="0"/>
              <a:t>2^(32-24)-2 = 256-2 = 254 machines</a:t>
            </a:r>
            <a:endParaRPr lang="fr-FR" dirty="0"/>
          </a:p>
        </p:txBody>
      </p:sp>
      <p:sp>
        <p:nvSpPr>
          <p:cNvPr id="4" name="Rectangle 3"/>
          <p:cNvSpPr/>
          <p:nvPr/>
        </p:nvSpPr>
        <p:spPr>
          <a:xfrm>
            <a:off x="-36512" y="1219200"/>
            <a:ext cx="576064" cy="4937760"/>
          </a:xfrm>
          <a:prstGeom prst="rect">
            <a:avLst/>
          </a:prstGeom>
          <a:ln/>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fr-FR" dirty="0" smtClean="0"/>
              <a:t>Adresse </a:t>
            </a:r>
            <a:r>
              <a:rPr lang="fr-FR" dirty="0" err="1" smtClean="0"/>
              <a:t>Reseau</a:t>
            </a:r>
            <a:endParaRPr lang="en-US" dirty="0"/>
          </a:p>
        </p:txBody>
      </p:sp>
      <p:sp>
        <p:nvSpPr>
          <p:cNvPr id="5" name="Rectangle 4"/>
          <p:cNvSpPr/>
          <p:nvPr/>
        </p:nvSpPr>
        <p:spPr>
          <a:xfrm>
            <a:off x="8567936" y="1210586"/>
            <a:ext cx="576064" cy="4937760"/>
          </a:xfrm>
          <a:prstGeom prst="rect">
            <a:avLst/>
          </a:prstGeom>
          <a:ln/>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fr-FR" dirty="0"/>
              <a:t>Adresse </a:t>
            </a:r>
            <a:r>
              <a:rPr lang="fr-FR" dirty="0" smtClean="0"/>
              <a:t>Diffusion</a:t>
            </a:r>
            <a:endParaRPr lang="en-US" dirty="0"/>
          </a:p>
        </p:txBody>
      </p:sp>
      <p:cxnSp>
        <p:nvCxnSpPr>
          <p:cNvPr id="7" name="Straight Arrow Connector 6"/>
          <p:cNvCxnSpPr/>
          <p:nvPr/>
        </p:nvCxnSpPr>
        <p:spPr>
          <a:xfrm>
            <a:off x="9180004" y="2074502"/>
            <a:ext cx="504056" cy="86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468036" y="2218518"/>
            <a:ext cx="504056" cy="369332"/>
          </a:xfrm>
          <a:prstGeom prst="rect">
            <a:avLst/>
          </a:prstGeom>
          <a:noFill/>
        </p:spPr>
        <p:txBody>
          <a:bodyPr wrap="square" rtlCol="0">
            <a:spAutoFit/>
          </a:bodyPr>
          <a:lstStyle/>
          <a:p>
            <a:r>
              <a:rPr lang="fr-FR" dirty="0" smtClean="0"/>
              <a:t>+1</a:t>
            </a:r>
            <a:endParaRPr lang="en-US" dirty="0"/>
          </a:p>
        </p:txBody>
      </p:sp>
      <p:cxnSp>
        <p:nvCxnSpPr>
          <p:cNvPr id="10" name="Straight Arrow Connector 9"/>
          <p:cNvCxnSpPr/>
          <p:nvPr/>
        </p:nvCxnSpPr>
        <p:spPr>
          <a:xfrm flipH="1">
            <a:off x="8096720" y="2091750"/>
            <a:ext cx="471216" cy="90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39844" y="2195572"/>
            <a:ext cx="504056" cy="369332"/>
          </a:xfrm>
          <a:prstGeom prst="rect">
            <a:avLst/>
          </a:prstGeom>
          <a:noFill/>
        </p:spPr>
        <p:txBody>
          <a:bodyPr wrap="square" rtlCol="0">
            <a:spAutoFit/>
          </a:bodyPr>
          <a:lstStyle/>
          <a:p>
            <a:r>
              <a:rPr lang="fr-FR" dirty="0"/>
              <a:t>-</a:t>
            </a:r>
            <a:r>
              <a:rPr lang="fr-FR" dirty="0" smtClean="0"/>
              <a:t>1</a:t>
            </a:r>
            <a:endParaRPr lang="en-US" dirty="0"/>
          </a:p>
        </p:txBody>
      </p:sp>
      <p:sp>
        <p:nvSpPr>
          <p:cNvPr id="6" name="TextBox 5"/>
          <p:cNvSpPr txBox="1"/>
          <p:nvPr/>
        </p:nvSpPr>
        <p:spPr>
          <a:xfrm>
            <a:off x="9468036" y="3429000"/>
            <a:ext cx="1944724" cy="369332"/>
          </a:xfrm>
          <a:prstGeom prst="rect">
            <a:avLst/>
          </a:prstGeom>
          <a:noFill/>
        </p:spPr>
        <p:txBody>
          <a:bodyPr wrap="square" rtlCol="0">
            <a:spAutoFit/>
          </a:bodyPr>
          <a:lstStyle/>
          <a:p>
            <a:r>
              <a:rPr lang="en-US" dirty="0" err="1" smtClean="0"/>
              <a:t>Reseau</a:t>
            </a:r>
            <a:r>
              <a:rPr lang="en-US" dirty="0" smtClean="0"/>
              <a:t> </a:t>
            </a:r>
            <a:r>
              <a:rPr lang="en-US" dirty="0" err="1" smtClean="0"/>
              <a:t>suivant</a:t>
            </a:r>
            <a:endParaRPr lang="en-US" dirty="0"/>
          </a:p>
        </p:txBody>
      </p:sp>
    </p:spTree>
    <p:extLst>
      <p:ext uri="{BB962C8B-B14F-4D97-AF65-F5344CB8AC3E}">
        <p14:creationId xmlns:p14="http://schemas.microsoft.com/office/powerpoint/2010/main" val="16242501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Dé</a:t>
            </a:r>
            <a:r>
              <a:rPr lang="en-US" dirty="0" err="1" smtClean="0"/>
              <a:t>coupage</a:t>
            </a:r>
            <a:r>
              <a:rPr lang="en-US" dirty="0" smtClean="0"/>
              <a:t> FLSM</a:t>
            </a:r>
            <a:endParaRPr lang="en-US" dirty="0"/>
          </a:p>
        </p:txBody>
      </p:sp>
      <p:sp>
        <p:nvSpPr>
          <p:cNvPr id="3" name="Content Placeholder 2"/>
          <p:cNvSpPr>
            <a:spLocks noGrp="1"/>
          </p:cNvSpPr>
          <p:nvPr>
            <p:ph sz="quarter" idx="1"/>
          </p:nvPr>
        </p:nvSpPr>
        <p:spPr/>
        <p:txBody>
          <a:bodyPr/>
          <a:lstStyle/>
          <a:p>
            <a:r>
              <a:rPr lang="en-US" dirty="0" smtClean="0"/>
              <a:t>196.200.10.0/24</a:t>
            </a:r>
          </a:p>
          <a:p>
            <a:endParaRPr lang="en-US" dirty="0"/>
          </a:p>
          <a:p>
            <a:r>
              <a:rPr lang="en-US" dirty="0" smtClean="0"/>
              <a:t>D</a:t>
            </a:r>
            <a:r>
              <a:rPr lang="fr-FR" dirty="0" err="1" smtClean="0"/>
              <a:t>iviser</a:t>
            </a:r>
            <a:r>
              <a:rPr lang="fr-FR" dirty="0" smtClean="0"/>
              <a:t> sur  5 </a:t>
            </a:r>
            <a:r>
              <a:rPr lang="fr-FR" dirty="0" err="1" smtClean="0"/>
              <a:t>etablissement</a:t>
            </a:r>
            <a:r>
              <a:rPr lang="fr-FR" dirty="0" smtClean="0"/>
              <a:t> (sans tenir en compte leurs besoins en termes d’</a:t>
            </a:r>
            <a:r>
              <a:rPr lang="fr-FR" dirty="0" err="1" smtClean="0"/>
              <a:t>addresses</a:t>
            </a:r>
            <a:r>
              <a:rPr lang="fr-FR" dirty="0" smtClean="0"/>
              <a:t> </a:t>
            </a:r>
            <a:r>
              <a:rPr lang="fr-FR" dirty="0" err="1" smtClean="0"/>
              <a:t>cad</a:t>
            </a:r>
            <a:r>
              <a:rPr lang="fr-FR" dirty="0" smtClean="0"/>
              <a:t> </a:t>
            </a:r>
            <a:r>
              <a:rPr lang="fr-FR" dirty="0" err="1" smtClean="0"/>
              <a:t>equitable</a:t>
            </a:r>
            <a:r>
              <a:rPr lang="fr-FR" dirty="0" smtClean="0"/>
              <a:t>)</a:t>
            </a:r>
          </a:p>
          <a:p>
            <a:pPr lvl="1"/>
            <a:r>
              <a:rPr lang="fr-FR" dirty="0" smtClean="0"/>
              <a:t>ENSAM Casablanca</a:t>
            </a:r>
          </a:p>
          <a:p>
            <a:pPr lvl="1"/>
            <a:r>
              <a:rPr lang="fr-FR" dirty="0" smtClean="0"/>
              <a:t>FSB</a:t>
            </a:r>
          </a:p>
          <a:p>
            <a:pPr lvl="1"/>
            <a:r>
              <a:rPr lang="fr-FR" dirty="0" smtClean="0"/>
              <a:t>FLSHB</a:t>
            </a:r>
          </a:p>
          <a:p>
            <a:pPr lvl="1"/>
            <a:r>
              <a:rPr lang="fr-FR" dirty="0" smtClean="0"/>
              <a:t>FSJES</a:t>
            </a:r>
          </a:p>
          <a:p>
            <a:pPr lvl="1"/>
            <a:r>
              <a:rPr lang="fr-FR" dirty="0" smtClean="0"/>
              <a:t>EST Casa</a:t>
            </a:r>
            <a:endParaRPr lang="en-US" dirty="0"/>
          </a:p>
        </p:txBody>
      </p:sp>
    </p:spTree>
    <p:extLst>
      <p:ext uri="{BB962C8B-B14F-4D97-AF65-F5344CB8AC3E}">
        <p14:creationId xmlns:p14="http://schemas.microsoft.com/office/powerpoint/2010/main" val="37334024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Dé</a:t>
            </a:r>
            <a:r>
              <a:rPr lang="en-US" dirty="0" err="1" smtClean="0"/>
              <a:t>coupage</a:t>
            </a:r>
            <a:r>
              <a:rPr lang="en-US" dirty="0" smtClean="0"/>
              <a:t> VLSM</a:t>
            </a:r>
            <a:endParaRPr lang="en-US" dirty="0"/>
          </a:p>
        </p:txBody>
      </p:sp>
      <p:sp>
        <p:nvSpPr>
          <p:cNvPr id="3" name="Content Placeholder 2"/>
          <p:cNvSpPr>
            <a:spLocks noGrp="1"/>
          </p:cNvSpPr>
          <p:nvPr>
            <p:ph sz="quarter" idx="1"/>
          </p:nvPr>
        </p:nvSpPr>
        <p:spPr/>
        <p:txBody>
          <a:bodyPr/>
          <a:lstStyle/>
          <a:p>
            <a:r>
              <a:rPr lang="en-US" dirty="0" smtClean="0"/>
              <a:t>196.200.10.0/24</a:t>
            </a:r>
          </a:p>
          <a:p>
            <a:endParaRPr lang="en-US" dirty="0"/>
          </a:p>
          <a:p>
            <a:r>
              <a:rPr lang="en-US" dirty="0" smtClean="0"/>
              <a:t>D</a:t>
            </a:r>
            <a:r>
              <a:rPr lang="fr-FR" dirty="0" err="1" smtClean="0"/>
              <a:t>iviser</a:t>
            </a:r>
            <a:r>
              <a:rPr lang="fr-FR" dirty="0" smtClean="0"/>
              <a:t> sur  5 </a:t>
            </a:r>
            <a:r>
              <a:rPr lang="fr-FR" dirty="0" err="1" smtClean="0"/>
              <a:t>etablissement</a:t>
            </a:r>
            <a:r>
              <a:rPr lang="fr-FR" dirty="0" smtClean="0"/>
              <a:t> (tenir en compte leurs besoins en termes d’</a:t>
            </a:r>
            <a:r>
              <a:rPr lang="fr-FR" dirty="0" err="1" smtClean="0"/>
              <a:t>addresses</a:t>
            </a:r>
            <a:r>
              <a:rPr lang="fr-FR" dirty="0" smtClean="0"/>
              <a:t> )</a:t>
            </a:r>
          </a:p>
          <a:p>
            <a:pPr lvl="1"/>
            <a:r>
              <a:rPr lang="fr-FR" dirty="0" smtClean="0"/>
              <a:t>ENSAM Casablanca – 60 Machines</a:t>
            </a:r>
          </a:p>
          <a:p>
            <a:pPr lvl="1"/>
            <a:r>
              <a:rPr lang="fr-FR" dirty="0" smtClean="0"/>
              <a:t>FSB – 110Machines</a:t>
            </a:r>
          </a:p>
          <a:p>
            <a:pPr lvl="1"/>
            <a:r>
              <a:rPr lang="fr-FR" dirty="0" smtClean="0"/>
              <a:t>FLSHB – 16 Machines</a:t>
            </a:r>
          </a:p>
          <a:p>
            <a:pPr lvl="1"/>
            <a:r>
              <a:rPr lang="fr-FR" dirty="0" smtClean="0"/>
              <a:t>FSJES 8 Machines</a:t>
            </a:r>
          </a:p>
          <a:p>
            <a:pPr lvl="1"/>
            <a:r>
              <a:rPr lang="fr-FR" dirty="0" smtClean="0"/>
              <a:t>EST Casa 4 Machines</a:t>
            </a:r>
            <a:endParaRPr lang="en-US" dirty="0"/>
          </a:p>
        </p:txBody>
      </p:sp>
    </p:spTree>
    <p:extLst>
      <p:ext uri="{BB962C8B-B14F-4D97-AF65-F5344CB8AC3E}">
        <p14:creationId xmlns:p14="http://schemas.microsoft.com/office/powerpoint/2010/main" val="267647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5818658"/>
          </a:xfrm>
        </p:spPr>
        <p:txBody>
          <a:bodyPr>
            <a:normAutofit fontScale="90000"/>
          </a:bodyPr>
          <a:lstStyle/>
          <a:p>
            <a:r>
              <a:rPr lang="fr-FR" sz="2200" dirty="0" smtClean="0"/>
              <a:t>Carrier </a:t>
            </a:r>
            <a:r>
              <a:rPr lang="fr-FR" sz="2200" dirty="0" err="1" smtClean="0"/>
              <a:t>Sense</a:t>
            </a:r>
            <a:r>
              <a:rPr lang="fr-FR" sz="2200" dirty="0" smtClean="0"/>
              <a:t> Multi Access/ Collision </a:t>
            </a:r>
            <a:r>
              <a:rPr lang="fr-FR" sz="2200" dirty="0" err="1" smtClean="0"/>
              <a:t>Detection</a:t>
            </a:r>
            <a:r>
              <a:rPr lang="fr-FR" sz="2200" dirty="0" smtClean="0"/>
              <a:t> ( CSMA/CD)</a:t>
            </a:r>
            <a:r>
              <a:rPr lang="fr-FR" dirty="0" smtClean="0"/>
              <a:t/>
            </a:r>
            <a:br>
              <a:rPr lang="fr-FR" dirty="0" smtClean="0"/>
            </a:br>
            <a:r>
              <a:rPr lang="fr-FR" dirty="0"/>
              <a:t/>
            </a:r>
            <a:br>
              <a:rPr lang="fr-FR" dirty="0"/>
            </a:br>
            <a:r>
              <a:rPr lang="fr-FR" dirty="0" smtClean="0"/>
              <a:t/>
            </a:r>
            <a:br>
              <a:rPr lang="fr-FR" dirty="0" smtClean="0"/>
            </a:br>
            <a:r>
              <a:rPr lang="fr-FR" dirty="0" smtClean="0"/>
              <a:t>Etape 1: Ecouter la porteuse.</a:t>
            </a:r>
            <a:br>
              <a:rPr lang="fr-FR" dirty="0" smtClean="0"/>
            </a:br>
            <a:r>
              <a:rPr lang="fr-FR" dirty="0" smtClean="0"/>
              <a:t>Etape 2: </a:t>
            </a:r>
            <a:r>
              <a:rPr lang="en-US" dirty="0" err="1" smtClean="0"/>
              <a:t>en</a:t>
            </a:r>
            <a:r>
              <a:rPr lang="en-US" dirty="0" smtClean="0"/>
              <a:t> </a:t>
            </a:r>
            <a:r>
              <a:rPr lang="en-US" dirty="0" err="1" smtClean="0"/>
              <a:t>cas</a:t>
            </a:r>
            <a:r>
              <a:rPr lang="en-US" dirty="0" smtClean="0"/>
              <a:t> de collision, le HUB </a:t>
            </a:r>
            <a:r>
              <a:rPr lang="en-US" dirty="0" err="1" smtClean="0"/>
              <a:t>doit</a:t>
            </a:r>
            <a:r>
              <a:rPr lang="en-US" dirty="0" smtClean="0"/>
              <a:t> </a:t>
            </a:r>
            <a:r>
              <a:rPr lang="en-US" dirty="0" err="1" smtClean="0"/>
              <a:t>envoyer</a:t>
            </a:r>
            <a:r>
              <a:rPr lang="en-US" dirty="0" smtClean="0"/>
              <a:t> un signal JAM.</a:t>
            </a:r>
            <a:br>
              <a:rPr lang="en-US" dirty="0" smtClean="0"/>
            </a:br>
            <a:r>
              <a:rPr lang="en-US" dirty="0" err="1" smtClean="0"/>
              <a:t>Etape</a:t>
            </a:r>
            <a:r>
              <a:rPr lang="en-US" dirty="0" smtClean="0"/>
              <a:t> 3: les machines </a:t>
            </a:r>
            <a:r>
              <a:rPr lang="en-US" dirty="0" err="1" smtClean="0"/>
              <a:t>initialisent</a:t>
            </a:r>
            <a:r>
              <a:rPr lang="en-US" dirty="0" smtClean="0"/>
              <a:t> des tempos a </a:t>
            </a:r>
            <a:r>
              <a:rPr lang="en-US" dirty="0" err="1" smtClean="0"/>
              <a:t>duree</a:t>
            </a:r>
            <a:r>
              <a:rPr lang="en-US" dirty="0" smtClean="0"/>
              <a:t> </a:t>
            </a:r>
            <a:r>
              <a:rPr lang="en-US" dirty="0" err="1" smtClean="0"/>
              <a:t>aleatoire</a:t>
            </a:r>
            <a:r>
              <a:rPr lang="en-US" dirty="0" smtClean="0"/>
              <a:t>.</a:t>
            </a:r>
            <a:br>
              <a:rPr lang="en-US" dirty="0" smtClean="0"/>
            </a:br>
            <a:r>
              <a:rPr lang="en-US" dirty="0" err="1" smtClean="0"/>
              <a:t>Etape</a:t>
            </a:r>
            <a:r>
              <a:rPr lang="en-US" dirty="0" smtClean="0"/>
              <a:t> 4; </a:t>
            </a:r>
            <a:r>
              <a:rPr lang="en-US" dirty="0" err="1" smtClean="0"/>
              <a:t>si</a:t>
            </a:r>
            <a:r>
              <a:rPr lang="en-US" dirty="0" smtClean="0"/>
              <a:t> </a:t>
            </a:r>
            <a:r>
              <a:rPr lang="en-US" dirty="0" err="1" smtClean="0"/>
              <a:t>une</a:t>
            </a:r>
            <a:r>
              <a:rPr lang="en-US" dirty="0" smtClean="0"/>
              <a:t> n</a:t>
            </a:r>
            <a:r>
              <a:rPr lang="fr-FR" dirty="0" err="1" smtClean="0"/>
              <a:t>ième</a:t>
            </a:r>
            <a:r>
              <a:rPr lang="fr-FR" dirty="0" smtClean="0"/>
              <a:t> collision se produit, les étapes 2 t 3 se </a:t>
            </a:r>
            <a:r>
              <a:rPr lang="fr-FR" dirty="0" err="1" smtClean="0"/>
              <a:t>repétent</a:t>
            </a:r>
            <a:r>
              <a:rPr lang="fr-FR" dirty="0"/>
              <a:t> </a:t>
            </a:r>
            <a:r>
              <a:rPr lang="fr-FR" dirty="0" smtClean="0"/>
              <a:t>mais avec </a:t>
            </a:r>
            <a:r>
              <a:rPr lang="fr-FR" dirty="0" err="1" smtClean="0"/>
              <a:t>ds</a:t>
            </a:r>
            <a:r>
              <a:rPr lang="fr-FR" dirty="0" smtClean="0"/>
              <a:t> valeurs de tempo plus </a:t>
            </a:r>
            <a:r>
              <a:rPr lang="fr-FR" dirty="0" err="1" smtClean="0"/>
              <a:t>elevés</a:t>
            </a:r>
            <a:r>
              <a:rPr lang="en-US" dirty="0" smtClean="0"/>
              <a:t/>
            </a:r>
            <a:br>
              <a:rPr lang="en-US" dirty="0" smtClean="0"/>
            </a:br>
            <a:r>
              <a:rPr lang="fr-FR" dirty="0" smtClean="0"/>
              <a:t/>
            </a:r>
            <a:br>
              <a:rPr lang="fr-FR" dirty="0" smtClean="0"/>
            </a:br>
            <a:endParaRPr lang="fr-FR" dirty="0"/>
          </a:p>
        </p:txBody>
      </p:sp>
    </p:spTree>
    <p:extLst>
      <p:ext uri="{BB962C8B-B14F-4D97-AF65-F5344CB8AC3E}">
        <p14:creationId xmlns:p14="http://schemas.microsoft.com/office/powerpoint/2010/main" val="13648966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t>
            </a:r>
            <a:r>
              <a:rPr lang="en-US" dirty="0" err="1" smtClean="0"/>
              <a:t>d’adresses</a:t>
            </a:r>
            <a:endParaRPr lang="en-US" dirty="0"/>
          </a:p>
        </p:txBody>
      </p:sp>
      <p:sp>
        <p:nvSpPr>
          <p:cNvPr id="3" name="Content Placeholder 2"/>
          <p:cNvSpPr>
            <a:spLocks noGrp="1"/>
          </p:cNvSpPr>
          <p:nvPr>
            <p:ph sz="quarter" idx="1"/>
          </p:nvPr>
        </p:nvSpPr>
        <p:spPr/>
        <p:txBody>
          <a:bodyPr/>
          <a:lstStyle/>
          <a:p>
            <a:r>
              <a:rPr lang="fr-FR" dirty="0" smtClean="0"/>
              <a:t>4 classes</a:t>
            </a:r>
          </a:p>
          <a:p>
            <a:r>
              <a:rPr lang="fr-FR" dirty="0" smtClean="0"/>
              <a:t>Class</a:t>
            </a:r>
            <a:endParaRPr lang="en-US" dirty="0"/>
          </a:p>
        </p:txBody>
      </p:sp>
    </p:spTree>
    <p:extLst>
      <p:ext uri="{BB962C8B-B14F-4D97-AF65-F5344CB8AC3E}">
        <p14:creationId xmlns:p14="http://schemas.microsoft.com/office/powerpoint/2010/main" val="13645105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4"/>
          <p:cNvSpPr>
            <a:spLocks noGrp="1"/>
          </p:cNvSpPr>
          <p:nvPr>
            <p:ph type="sldNum" sz="quarter" idx="12"/>
          </p:nvPr>
        </p:nvSpPr>
        <p:spPr>
          <a:noFill/>
          <a:ln>
            <a:miter lim="800000"/>
            <a:headEnd/>
            <a:tailEnd/>
          </a:ln>
        </p:spPr>
        <p:txBody>
          <a:bodyPr/>
          <a:lstStyle/>
          <a:p>
            <a:fld id="{E248A233-ACFC-4973-BAB2-096EB56D02D7}" type="slidenum">
              <a:rPr lang="en-US" smtClean="0"/>
              <a:pPr/>
              <a:t>91</a:t>
            </a:fld>
            <a:endParaRPr lang="en-US" smtClean="0"/>
          </a:p>
        </p:txBody>
      </p:sp>
      <p:sp>
        <p:nvSpPr>
          <p:cNvPr id="80899" name="Rectangle 2"/>
          <p:cNvSpPr>
            <a:spLocks noGrp="1" noChangeArrowheads="1"/>
          </p:cNvSpPr>
          <p:nvPr>
            <p:ph type="title"/>
          </p:nvPr>
        </p:nvSpPr>
        <p:spPr/>
        <p:txBody>
          <a:bodyPr/>
          <a:lstStyle/>
          <a:p>
            <a:pPr eaLnBrk="1" hangingPunct="1"/>
            <a:r>
              <a:rPr lang="en-US" smtClean="0"/>
              <a:t>Couche 3</a:t>
            </a:r>
          </a:p>
        </p:txBody>
      </p:sp>
      <p:sp>
        <p:nvSpPr>
          <p:cNvPr id="80900" name="Freeform 3"/>
          <p:cNvSpPr>
            <a:spLocks/>
          </p:cNvSpPr>
          <p:nvPr/>
        </p:nvSpPr>
        <p:spPr bwMode="auto">
          <a:xfrm>
            <a:off x="2286000" y="3305175"/>
            <a:ext cx="2371725" cy="323850"/>
          </a:xfrm>
          <a:custGeom>
            <a:avLst/>
            <a:gdLst>
              <a:gd name="T0" fmla="*/ 2147483647 w 1494"/>
              <a:gd name="T1" fmla="*/ 0 h 204"/>
              <a:gd name="T2" fmla="*/ 0 w 1494"/>
              <a:gd name="T3" fmla="*/ 2147483647 h 204"/>
              <a:gd name="T4" fmla="*/ 2147483647 w 1494"/>
              <a:gd name="T5" fmla="*/ 2147483647 h 204"/>
              <a:gd name="T6" fmla="*/ 2147483647 w 1494"/>
              <a:gd name="T7" fmla="*/ 2147483647 h 204"/>
              <a:gd name="T8" fmla="*/ 2147483647 w 1494"/>
              <a:gd name="T9" fmla="*/ 0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4" h="204">
                <a:moveTo>
                  <a:pt x="324" y="0"/>
                </a:moveTo>
                <a:lnTo>
                  <a:pt x="0" y="204"/>
                </a:lnTo>
                <a:lnTo>
                  <a:pt x="1494" y="204"/>
                </a:lnTo>
                <a:lnTo>
                  <a:pt x="990" y="12"/>
                </a:lnTo>
                <a:lnTo>
                  <a:pt x="324" y="0"/>
                </a:lnTo>
                <a:close/>
              </a:path>
            </a:pathLst>
          </a:custGeom>
          <a:gradFill rotWithShape="0">
            <a:gsLst>
              <a:gs pos="0">
                <a:srgbClr val="5E4776"/>
              </a:gs>
              <a:gs pos="100000">
                <a:srgbClr val="CC99FF"/>
              </a:gs>
            </a:gsLst>
            <a:lin ang="5400000" scaled="1"/>
          </a:gradFill>
          <a:ln w="38100" cap="flat" cmpd="sng">
            <a:noFill/>
            <a:prstDash val="solid"/>
            <a:round/>
            <a:headEnd type="none" w="sm" len="sm"/>
            <a:tailEnd type="none" w="sm" len="sm"/>
          </a:ln>
          <a:effectLst/>
        </p:spPr>
        <p:txBody>
          <a:bodyPr wrap="none" anchor="ctr">
            <a:spAutoFit/>
          </a:bodyPr>
          <a:lstStyle/>
          <a:p>
            <a:endParaRPr lang="en-US"/>
          </a:p>
        </p:txBody>
      </p:sp>
      <p:sp>
        <p:nvSpPr>
          <p:cNvPr id="80901" name="Rectangle 4"/>
          <p:cNvSpPr>
            <a:spLocks noChangeArrowheads="1"/>
          </p:cNvSpPr>
          <p:nvPr/>
        </p:nvSpPr>
        <p:spPr bwMode="auto">
          <a:xfrm>
            <a:off x="1212850" y="2774950"/>
            <a:ext cx="7315200" cy="558800"/>
          </a:xfrm>
          <a:prstGeom prst="rect">
            <a:avLst/>
          </a:prstGeom>
          <a:solidFill>
            <a:srgbClr val="CC99FF"/>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80902" name="Text Box 5"/>
          <p:cNvSpPr txBox="1">
            <a:spLocks noChangeArrowheads="1"/>
          </p:cNvSpPr>
          <p:nvPr/>
        </p:nvSpPr>
        <p:spPr bwMode="auto">
          <a:xfrm>
            <a:off x="6338888" y="2855913"/>
            <a:ext cx="1158875" cy="369887"/>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Données</a:t>
            </a:r>
          </a:p>
        </p:txBody>
      </p:sp>
      <p:sp>
        <p:nvSpPr>
          <p:cNvPr id="80903" name="Text Box 6"/>
          <p:cNvSpPr txBox="1">
            <a:spLocks noChangeArrowheads="1"/>
          </p:cNvSpPr>
          <p:nvPr/>
        </p:nvSpPr>
        <p:spPr bwMode="auto">
          <a:xfrm>
            <a:off x="2732088" y="2724150"/>
            <a:ext cx="1095375" cy="647700"/>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Adresse</a:t>
            </a:r>
          </a:p>
          <a:p>
            <a:pPr eaLnBrk="0" hangingPunct="0"/>
            <a:r>
              <a:rPr lang="en-US">
                <a:latin typeface="Helvetica" pitchFamily="34" charset="0"/>
              </a:rPr>
              <a:t>Source</a:t>
            </a:r>
          </a:p>
        </p:txBody>
      </p:sp>
      <p:sp>
        <p:nvSpPr>
          <p:cNvPr id="80904" name="Line 7"/>
          <p:cNvSpPr>
            <a:spLocks noChangeShapeType="1"/>
          </p:cNvSpPr>
          <p:nvPr/>
        </p:nvSpPr>
        <p:spPr bwMode="auto">
          <a:xfrm>
            <a:off x="5372100" y="2759075"/>
            <a:ext cx="0" cy="584200"/>
          </a:xfrm>
          <a:prstGeom prst="line">
            <a:avLst/>
          </a:prstGeom>
          <a:noFill/>
          <a:ln w="28575">
            <a:solidFill>
              <a:schemeClr val="tx1"/>
            </a:solidFill>
            <a:round/>
            <a:headEnd type="none" w="sm" len="sm"/>
            <a:tailEnd type="none" w="sm" len="sm"/>
          </a:ln>
          <a:effectLst/>
        </p:spPr>
        <p:txBody>
          <a:bodyPr anchor="ctr">
            <a:spAutoFit/>
          </a:bodyPr>
          <a:lstStyle/>
          <a:p>
            <a:endParaRPr lang="en-US"/>
          </a:p>
        </p:txBody>
      </p:sp>
      <p:sp>
        <p:nvSpPr>
          <p:cNvPr id="80905" name="Line 8"/>
          <p:cNvSpPr>
            <a:spLocks noChangeShapeType="1"/>
          </p:cNvSpPr>
          <p:nvPr/>
        </p:nvSpPr>
        <p:spPr bwMode="auto">
          <a:xfrm>
            <a:off x="3924300" y="2787650"/>
            <a:ext cx="0" cy="533400"/>
          </a:xfrm>
          <a:prstGeom prst="line">
            <a:avLst/>
          </a:prstGeom>
          <a:noFill/>
          <a:ln w="28575">
            <a:solidFill>
              <a:schemeClr val="tx1"/>
            </a:solidFill>
            <a:round/>
            <a:headEnd type="none" w="sm" len="sm"/>
            <a:tailEnd type="none" w="sm" len="sm"/>
          </a:ln>
          <a:effectLst/>
        </p:spPr>
        <p:txBody>
          <a:bodyPr anchor="ctr">
            <a:spAutoFit/>
          </a:bodyPr>
          <a:lstStyle/>
          <a:p>
            <a:endParaRPr lang="en-US"/>
          </a:p>
        </p:txBody>
      </p:sp>
      <p:sp>
        <p:nvSpPr>
          <p:cNvPr id="80906" name="Text Box 9"/>
          <p:cNvSpPr txBox="1">
            <a:spLocks noChangeArrowheads="1"/>
          </p:cNvSpPr>
          <p:nvPr/>
        </p:nvSpPr>
        <p:spPr bwMode="auto">
          <a:xfrm>
            <a:off x="3873500" y="2724150"/>
            <a:ext cx="1504950" cy="647700"/>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Adresse</a:t>
            </a:r>
          </a:p>
          <a:p>
            <a:pPr eaLnBrk="0" hangingPunct="0"/>
            <a:r>
              <a:rPr lang="en-US">
                <a:latin typeface="Helvetica" pitchFamily="34" charset="0"/>
              </a:rPr>
              <a:t>Destination </a:t>
            </a:r>
          </a:p>
        </p:txBody>
      </p:sp>
      <p:sp>
        <p:nvSpPr>
          <p:cNvPr id="80907" name="AutoShape 10"/>
          <p:cNvSpPr>
            <a:spLocks/>
          </p:cNvSpPr>
          <p:nvPr/>
        </p:nvSpPr>
        <p:spPr bwMode="auto">
          <a:xfrm rot="5400000">
            <a:off x="4156075" y="3806825"/>
            <a:ext cx="160338" cy="814388"/>
          </a:xfrm>
          <a:prstGeom prst="rightBrace">
            <a:avLst>
              <a:gd name="adj1" fmla="val 42327"/>
              <a:gd name="adj2" fmla="val 50000"/>
            </a:avLst>
          </a:prstGeom>
          <a:noFill/>
          <a:ln w="28575">
            <a:solidFill>
              <a:schemeClr val="tx1"/>
            </a:solidFill>
            <a:round/>
            <a:headEnd type="none" w="sm" len="sm"/>
            <a:tailEnd type="none" w="sm" len="sm"/>
          </a:ln>
          <a:effectLst/>
        </p:spPr>
        <p:txBody>
          <a:bodyPr anchor="ctr">
            <a:spAutoFit/>
          </a:bodyPr>
          <a:lstStyle/>
          <a:p>
            <a:endParaRPr lang="fr-FR"/>
          </a:p>
        </p:txBody>
      </p:sp>
      <p:sp>
        <p:nvSpPr>
          <p:cNvPr id="80908" name="Text Box 11"/>
          <p:cNvSpPr txBox="1">
            <a:spLocks noChangeArrowheads="1"/>
          </p:cNvSpPr>
          <p:nvPr/>
        </p:nvSpPr>
        <p:spPr bwMode="auto">
          <a:xfrm>
            <a:off x="1265238" y="2862263"/>
            <a:ext cx="1249362" cy="369887"/>
          </a:xfrm>
          <a:prstGeom prst="rect">
            <a:avLst/>
          </a:prstGeom>
          <a:noFill/>
          <a:ln w="38100">
            <a:noFill/>
            <a:miter lim="800000"/>
            <a:headEnd type="none" w="sm" len="sm"/>
            <a:tailEnd type="none" w="sm" len="sm"/>
          </a:ln>
          <a:effectLst/>
        </p:spPr>
        <p:txBody>
          <a:bodyPr wrap="none" anchor="ctr">
            <a:spAutoFit/>
          </a:bodyPr>
          <a:lstStyle/>
          <a:p>
            <a:pPr eaLnBrk="0" hangingPunct="0"/>
            <a:r>
              <a:rPr lang="en-US">
                <a:latin typeface="Helvetica" pitchFamily="34" charset="0"/>
              </a:rPr>
              <a:t>En-tête IP</a:t>
            </a:r>
          </a:p>
        </p:txBody>
      </p:sp>
      <p:sp>
        <p:nvSpPr>
          <p:cNvPr id="80909" name="Rectangle 13"/>
          <p:cNvSpPr>
            <a:spLocks noChangeArrowheads="1"/>
          </p:cNvSpPr>
          <p:nvPr/>
        </p:nvSpPr>
        <p:spPr bwMode="auto">
          <a:xfrm>
            <a:off x="2266950" y="3638550"/>
            <a:ext cx="2395538" cy="403225"/>
          </a:xfrm>
          <a:prstGeom prst="rect">
            <a:avLst/>
          </a:prstGeom>
          <a:solidFill>
            <a:srgbClr val="CC99FF"/>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80910" name="Text Box 14"/>
          <p:cNvSpPr txBox="1">
            <a:spLocks noChangeArrowheads="1"/>
          </p:cNvSpPr>
          <p:nvPr/>
        </p:nvSpPr>
        <p:spPr bwMode="auto">
          <a:xfrm>
            <a:off x="1816100" y="3557588"/>
            <a:ext cx="3325813" cy="579437"/>
          </a:xfrm>
          <a:prstGeom prst="rect">
            <a:avLst/>
          </a:prstGeom>
          <a:noFill/>
          <a:ln w="38100">
            <a:noFill/>
            <a:miter lim="800000"/>
            <a:headEnd type="none" w="sm" len="sm"/>
            <a:tailEnd type="none" w="sm" len="sm"/>
          </a:ln>
          <a:effectLst/>
        </p:spPr>
        <p:txBody>
          <a:bodyPr anchor="ctr">
            <a:spAutoFit/>
          </a:bodyPr>
          <a:lstStyle/>
          <a:p>
            <a:pPr marL="342900" lvl="1" indent="-228600" eaLnBrk="0" hangingPunct="0">
              <a:buClr>
                <a:schemeClr val="accent1"/>
              </a:buClr>
            </a:pPr>
            <a:r>
              <a:rPr lang="en-US" sz="3200">
                <a:latin typeface="Helvetica" pitchFamily="34" charset="0"/>
              </a:rPr>
              <a:t>192.168.1.1</a:t>
            </a:r>
          </a:p>
        </p:txBody>
      </p:sp>
      <p:sp>
        <p:nvSpPr>
          <p:cNvPr id="80911" name="AutoShape 15"/>
          <p:cNvSpPr>
            <a:spLocks/>
          </p:cNvSpPr>
          <p:nvPr/>
        </p:nvSpPr>
        <p:spPr bwMode="auto">
          <a:xfrm rot="5400000">
            <a:off x="2927350" y="3486150"/>
            <a:ext cx="217488" cy="1512888"/>
          </a:xfrm>
          <a:prstGeom prst="rightBrace">
            <a:avLst>
              <a:gd name="adj1" fmla="val 57968"/>
              <a:gd name="adj2" fmla="val 50000"/>
            </a:avLst>
          </a:prstGeom>
          <a:noFill/>
          <a:ln w="28575">
            <a:solidFill>
              <a:schemeClr val="tx1"/>
            </a:solidFill>
            <a:round/>
            <a:headEnd type="none" w="sm" len="sm"/>
            <a:tailEnd type="none" w="sm" len="sm"/>
          </a:ln>
          <a:effectLst/>
        </p:spPr>
        <p:txBody>
          <a:bodyPr anchor="ctr">
            <a:spAutoFit/>
          </a:bodyPr>
          <a:lstStyle/>
          <a:p>
            <a:endParaRPr lang="fr-FR"/>
          </a:p>
        </p:txBody>
      </p:sp>
      <p:sp>
        <p:nvSpPr>
          <p:cNvPr id="80912" name="Text Box 16"/>
          <p:cNvSpPr txBox="1">
            <a:spLocks noChangeArrowheads="1"/>
          </p:cNvSpPr>
          <p:nvPr/>
        </p:nvSpPr>
        <p:spPr bwMode="auto">
          <a:xfrm>
            <a:off x="3722688" y="4368800"/>
            <a:ext cx="1146175" cy="325438"/>
          </a:xfrm>
          <a:prstGeom prst="rect">
            <a:avLst/>
          </a:prstGeom>
          <a:noFill/>
          <a:ln w="38100">
            <a:noFill/>
            <a:miter lim="800000"/>
            <a:headEnd type="none" w="sm" len="sm"/>
            <a:tailEnd type="none" w="sm" len="sm"/>
          </a:ln>
          <a:effectLst/>
        </p:spPr>
        <p:txBody>
          <a:bodyPr anchor="ctr">
            <a:spAutoFit/>
          </a:bodyPr>
          <a:lstStyle/>
          <a:p>
            <a:pPr eaLnBrk="0" hangingPunct="0">
              <a:lnSpc>
                <a:spcPct val="85000"/>
              </a:lnSpc>
            </a:pPr>
            <a:r>
              <a:rPr lang="en-US">
                <a:latin typeface="Helvetica" pitchFamily="34" charset="0"/>
              </a:rPr>
              <a:t>Hote</a:t>
            </a:r>
          </a:p>
        </p:txBody>
      </p:sp>
      <p:sp>
        <p:nvSpPr>
          <p:cNvPr id="80913" name="Text Box 17"/>
          <p:cNvSpPr txBox="1">
            <a:spLocks noChangeArrowheads="1"/>
          </p:cNvSpPr>
          <p:nvPr/>
        </p:nvSpPr>
        <p:spPr bwMode="auto">
          <a:xfrm>
            <a:off x="2427288" y="4368800"/>
            <a:ext cx="1146175" cy="325438"/>
          </a:xfrm>
          <a:prstGeom prst="rect">
            <a:avLst/>
          </a:prstGeom>
          <a:noFill/>
          <a:ln w="38100">
            <a:noFill/>
            <a:miter lim="800000"/>
            <a:headEnd type="none" w="sm" len="sm"/>
            <a:tailEnd type="none" w="sm" len="sm"/>
          </a:ln>
          <a:effectLst/>
        </p:spPr>
        <p:txBody>
          <a:bodyPr anchor="ctr">
            <a:spAutoFit/>
          </a:bodyPr>
          <a:lstStyle/>
          <a:p>
            <a:pPr eaLnBrk="0" hangingPunct="0">
              <a:lnSpc>
                <a:spcPct val="85000"/>
              </a:lnSpc>
            </a:pPr>
            <a:r>
              <a:rPr lang="en-US">
                <a:latin typeface="Helvetica" pitchFamily="34" charset="0"/>
              </a:rPr>
              <a:t>Réseau</a:t>
            </a:r>
            <a:endParaRPr lang="en-US" sz="1600">
              <a:latin typeface="Helvetica" pitchFamily="34" charset="0"/>
            </a:endParaRPr>
          </a:p>
        </p:txBody>
      </p:sp>
      <p:sp>
        <p:nvSpPr>
          <p:cNvPr id="80914" name="Text Box 18"/>
          <p:cNvSpPr txBox="1">
            <a:spLocks noChangeArrowheads="1"/>
          </p:cNvSpPr>
          <p:nvPr/>
        </p:nvSpPr>
        <p:spPr bwMode="auto">
          <a:xfrm>
            <a:off x="431800" y="3478213"/>
            <a:ext cx="2030413" cy="831850"/>
          </a:xfrm>
          <a:prstGeom prst="rect">
            <a:avLst/>
          </a:prstGeom>
          <a:noFill/>
          <a:ln w="38100">
            <a:noFill/>
            <a:miter lim="800000"/>
            <a:headEnd type="none" w="sm" len="sm"/>
            <a:tailEnd type="none" w="sm" len="sm"/>
          </a:ln>
          <a:effectLst/>
        </p:spPr>
        <p:txBody>
          <a:bodyPr anchor="ctr">
            <a:spAutoFit/>
          </a:bodyPr>
          <a:lstStyle/>
          <a:p>
            <a:pPr marL="342900" lvl="1" algn="l" eaLnBrk="0" hangingPunct="0">
              <a:buClr>
                <a:schemeClr val="accent1"/>
              </a:buClr>
            </a:pPr>
            <a:r>
              <a:rPr lang="en-US" sz="2400">
                <a:latin typeface="Helvetica" pitchFamily="34" charset="0"/>
              </a:rPr>
              <a:t>Adresse</a:t>
            </a:r>
          </a:p>
          <a:p>
            <a:pPr marL="342900" lvl="1" algn="l" eaLnBrk="0" hangingPunct="0">
              <a:buClr>
                <a:schemeClr val="accent1"/>
              </a:buClr>
            </a:pPr>
            <a:r>
              <a:rPr lang="en-US" sz="2400">
                <a:latin typeface="Helvetica" pitchFamily="34" charset="0"/>
              </a:rPr>
              <a:t>Logique</a:t>
            </a:r>
            <a:endParaRPr lang="en-US" sz="2000">
              <a:latin typeface="Helvetica" pitchFamily="34" charset="0"/>
            </a:endParaRPr>
          </a:p>
        </p:txBody>
      </p:sp>
      <p:sp>
        <p:nvSpPr>
          <p:cNvPr id="80915" name="Text Box 19"/>
          <p:cNvSpPr txBox="1">
            <a:spLocks noChangeArrowheads="1"/>
          </p:cNvSpPr>
          <p:nvPr/>
        </p:nvSpPr>
        <p:spPr bwMode="auto">
          <a:xfrm>
            <a:off x="2173288" y="1968500"/>
            <a:ext cx="4921250" cy="522288"/>
          </a:xfrm>
          <a:prstGeom prst="rect">
            <a:avLst/>
          </a:prstGeom>
          <a:noFill/>
          <a:ln w="38100">
            <a:noFill/>
            <a:miter lim="800000"/>
            <a:headEnd type="none" w="sm" len="sm"/>
            <a:tailEnd type="none" w="sm" len="sm"/>
          </a:ln>
          <a:effectLst/>
        </p:spPr>
        <p:txBody>
          <a:bodyPr wrap="none" anchor="ctr">
            <a:spAutoFit/>
          </a:bodyPr>
          <a:lstStyle/>
          <a:p>
            <a:pPr eaLnBrk="0" hangingPunct="0"/>
            <a:r>
              <a:rPr lang="en-US" sz="2800">
                <a:latin typeface="Helvetica" pitchFamily="34" charset="0"/>
              </a:rPr>
              <a:t>Paquet de la couche réseau</a:t>
            </a:r>
          </a:p>
        </p:txBody>
      </p:sp>
      <p:sp>
        <p:nvSpPr>
          <p:cNvPr id="80916" name="Line 20"/>
          <p:cNvSpPr>
            <a:spLocks noChangeShapeType="1"/>
          </p:cNvSpPr>
          <p:nvPr/>
        </p:nvSpPr>
        <p:spPr bwMode="auto">
          <a:xfrm>
            <a:off x="2730500" y="2787650"/>
            <a:ext cx="0" cy="533400"/>
          </a:xfrm>
          <a:prstGeom prst="line">
            <a:avLst/>
          </a:prstGeom>
          <a:noFill/>
          <a:ln w="28575">
            <a:solidFill>
              <a:schemeClr val="tx1"/>
            </a:solidFill>
            <a:round/>
            <a:headEnd type="none" w="sm" len="sm"/>
            <a:tailEnd type="none" w="sm" len="sm"/>
          </a:ln>
          <a:effectLst/>
        </p:spPr>
        <p:txBody>
          <a:bodyPr anchor="ctr">
            <a:spAutoFit/>
          </a:bodyPr>
          <a:lstStyle/>
          <a:p>
            <a:endParaRPr lang="en-US"/>
          </a:p>
        </p:txBody>
      </p:sp>
      <p:sp>
        <p:nvSpPr>
          <p:cNvPr id="80917" name="Rectangle 21"/>
          <p:cNvSpPr>
            <a:spLocks noChangeArrowheads="1"/>
          </p:cNvSpPr>
          <p:nvPr/>
        </p:nvSpPr>
        <p:spPr bwMode="auto">
          <a:xfrm>
            <a:off x="304800" y="4794250"/>
            <a:ext cx="8458200" cy="1754188"/>
          </a:xfrm>
          <a:prstGeom prst="rect">
            <a:avLst/>
          </a:prstGeom>
          <a:noFill/>
          <a:ln w="12700" cap="sq">
            <a:noFill/>
            <a:miter lim="800000"/>
            <a:headEnd type="none" w="sm" len="sm"/>
            <a:tailEnd type="none" w="sm" len="sm"/>
          </a:ln>
          <a:effectLst/>
        </p:spPr>
        <p:txBody>
          <a:bodyPr>
            <a:spAutoFit/>
          </a:bodyPr>
          <a:lstStyle/>
          <a:p>
            <a:pPr algn="just" eaLnBrk="0" hangingPunct="0">
              <a:buFont typeface="Wingdings" pitchFamily="2" charset="2"/>
              <a:buChar char="q"/>
            </a:pPr>
            <a:r>
              <a:rPr lang="en-US" b="0">
                <a:latin typeface="Tahoma" pitchFamily="34" charset="0"/>
              </a:rPr>
              <a:t>Le choix du chemin est effectué au niveau de cette couche , d’où </a:t>
            </a:r>
            <a:r>
              <a:rPr lang="fr-BE" b="0">
                <a:latin typeface="Tahoma" pitchFamily="34" charset="0"/>
              </a:rPr>
              <a:t>La nécessité d’une adresse source et destination.</a:t>
            </a:r>
            <a:endParaRPr lang="fr-FR" b="0">
              <a:latin typeface="Tahoma" pitchFamily="34" charset="0"/>
            </a:endParaRPr>
          </a:p>
          <a:p>
            <a:pPr algn="just" eaLnBrk="0" hangingPunct="0">
              <a:buFont typeface="Wingdings" pitchFamily="2" charset="2"/>
              <a:buChar char="q"/>
            </a:pPr>
            <a:endParaRPr lang="en-US" b="0">
              <a:latin typeface="Tahoma" pitchFamily="34" charset="0"/>
            </a:endParaRPr>
          </a:p>
          <a:p>
            <a:pPr algn="just" eaLnBrk="0" hangingPunct="0">
              <a:buFont typeface="Wingdings" pitchFamily="2" charset="2"/>
              <a:buChar char="q"/>
            </a:pPr>
            <a:r>
              <a:rPr lang="fr-FR" b="0">
                <a:latin typeface="Tahoma" pitchFamily="34" charset="0"/>
              </a:rPr>
              <a:t>les adresses  de la couche réseau ont deux composantes: une partie réseau pour le routage inter-réseau, et la partie Hote pour déterminer une station spécifique dans un réseau.</a:t>
            </a:r>
            <a:endParaRPr lang="en-US" b="0">
              <a:latin typeface="Tahoma" pitchFamily="34"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4"/>
          <p:cNvSpPr>
            <a:spLocks noGrp="1"/>
          </p:cNvSpPr>
          <p:nvPr>
            <p:ph type="sldNum" sz="quarter" idx="12"/>
          </p:nvPr>
        </p:nvSpPr>
        <p:spPr>
          <a:noFill/>
          <a:ln>
            <a:miter lim="800000"/>
            <a:headEnd/>
            <a:tailEnd/>
          </a:ln>
        </p:spPr>
        <p:txBody>
          <a:bodyPr/>
          <a:lstStyle/>
          <a:p>
            <a:fld id="{33827CB6-7201-4290-81D2-19A036673630}" type="slidenum">
              <a:rPr lang="en-US" smtClean="0"/>
              <a:pPr/>
              <a:t>92</a:t>
            </a:fld>
            <a:endParaRPr lang="en-US" smtClean="0"/>
          </a:p>
        </p:txBody>
      </p:sp>
      <p:sp>
        <p:nvSpPr>
          <p:cNvPr id="81923" name="Rectangle 2"/>
          <p:cNvSpPr>
            <a:spLocks noGrp="1" noChangeArrowheads="1"/>
          </p:cNvSpPr>
          <p:nvPr>
            <p:ph type="title"/>
          </p:nvPr>
        </p:nvSpPr>
        <p:spPr>
          <a:xfrm>
            <a:off x="685800" y="-24"/>
            <a:ext cx="7772400" cy="1143000"/>
          </a:xfrm>
        </p:spPr>
        <p:txBody>
          <a:bodyPr/>
          <a:lstStyle/>
          <a:p>
            <a:pPr eaLnBrk="1" hangingPunct="1"/>
            <a:r>
              <a:rPr lang="en-US" dirty="0" err="1" smtClean="0"/>
              <a:t>Couche</a:t>
            </a:r>
            <a:r>
              <a:rPr lang="en-US" dirty="0" smtClean="0"/>
              <a:t> 3</a:t>
            </a:r>
          </a:p>
        </p:txBody>
      </p:sp>
      <p:grpSp>
        <p:nvGrpSpPr>
          <p:cNvPr id="2" name="Group 3"/>
          <p:cNvGrpSpPr>
            <a:grpSpLocks/>
          </p:cNvGrpSpPr>
          <p:nvPr/>
        </p:nvGrpSpPr>
        <p:grpSpPr bwMode="auto">
          <a:xfrm>
            <a:off x="1739900" y="4533900"/>
            <a:ext cx="6973888" cy="609600"/>
            <a:chOff x="893" y="1200"/>
            <a:chExt cx="4460" cy="586"/>
          </a:xfrm>
        </p:grpSpPr>
        <p:sp>
          <p:nvSpPr>
            <p:cNvPr id="81955" name="Rectangle 4"/>
            <p:cNvSpPr>
              <a:spLocks noChangeArrowheads="1"/>
            </p:cNvSpPr>
            <p:nvPr/>
          </p:nvSpPr>
          <p:spPr bwMode="auto">
            <a:xfrm>
              <a:off x="893" y="1201"/>
              <a:ext cx="1127" cy="581"/>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81956" name="Rectangle 5"/>
            <p:cNvSpPr>
              <a:spLocks noChangeArrowheads="1"/>
            </p:cNvSpPr>
            <p:nvPr/>
          </p:nvSpPr>
          <p:spPr bwMode="auto">
            <a:xfrm>
              <a:off x="1999"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81957" name="Rectangle 6"/>
            <p:cNvSpPr>
              <a:spLocks noChangeArrowheads="1"/>
            </p:cNvSpPr>
            <p:nvPr/>
          </p:nvSpPr>
          <p:spPr bwMode="auto">
            <a:xfrm>
              <a:off x="3123"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81958" name="Rectangle 7"/>
            <p:cNvSpPr>
              <a:spLocks noChangeArrowheads="1"/>
            </p:cNvSpPr>
            <p:nvPr/>
          </p:nvSpPr>
          <p:spPr bwMode="auto">
            <a:xfrm>
              <a:off x="4228" y="1200"/>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grpSp>
      <p:sp>
        <p:nvSpPr>
          <p:cNvPr id="81925" name="Rectangle 8"/>
          <p:cNvSpPr>
            <a:spLocks noChangeArrowheads="1"/>
          </p:cNvSpPr>
          <p:nvPr/>
        </p:nvSpPr>
        <p:spPr bwMode="auto">
          <a:xfrm>
            <a:off x="1560513" y="4435475"/>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11111111</a:t>
            </a:r>
            <a:endParaRPr lang="en-US" sz="2800">
              <a:solidFill>
                <a:srgbClr val="000000"/>
              </a:solidFill>
              <a:latin typeface="Helvetica" pitchFamily="34" charset="0"/>
            </a:endParaRPr>
          </a:p>
        </p:txBody>
      </p:sp>
      <p:sp>
        <p:nvSpPr>
          <p:cNvPr id="81926" name="Rectangle 9"/>
          <p:cNvSpPr>
            <a:spLocks noChangeArrowheads="1"/>
          </p:cNvSpPr>
          <p:nvPr/>
        </p:nvSpPr>
        <p:spPr bwMode="auto">
          <a:xfrm>
            <a:off x="3313113" y="4435475"/>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11111111</a:t>
            </a:r>
            <a:endParaRPr lang="en-US" sz="2800">
              <a:solidFill>
                <a:srgbClr val="000000"/>
              </a:solidFill>
              <a:latin typeface="Helvetica" pitchFamily="34" charset="0"/>
            </a:endParaRPr>
          </a:p>
        </p:txBody>
      </p:sp>
      <p:sp>
        <p:nvSpPr>
          <p:cNvPr id="81927" name="Rectangle 10"/>
          <p:cNvSpPr>
            <a:spLocks noChangeArrowheads="1"/>
          </p:cNvSpPr>
          <p:nvPr/>
        </p:nvSpPr>
        <p:spPr bwMode="auto">
          <a:xfrm>
            <a:off x="5141913" y="4435475"/>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00000000</a:t>
            </a:r>
            <a:endParaRPr lang="en-US" sz="2800">
              <a:solidFill>
                <a:srgbClr val="000000"/>
              </a:solidFill>
              <a:latin typeface="Helvetica" pitchFamily="34" charset="0"/>
            </a:endParaRPr>
          </a:p>
        </p:txBody>
      </p:sp>
      <p:sp>
        <p:nvSpPr>
          <p:cNvPr id="81928" name="Rectangle 11"/>
          <p:cNvSpPr>
            <a:spLocks noChangeArrowheads="1"/>
          </p:cNvSpPr>
          <p:nvPr/>
        </p:nvSpPr>
        <p:spPr bwMode="auto">
          <a:xfrm>
            <a:off x="6894513" y="4435475"/>
            <a:ext cx="1855787"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00000000</a:t>
            </a:r>
            <a:endParaRPr lang="en-US" sz="2800">
              <a:solidFill>
                <a:srgbClr val="000000"/>
              </a:solidFill>
              <a:latin typeface="Helvetica" pitchFamily="34" charset="0"/>
            </a:endParaRPr>
          </a:p>
        </p:txBody>
      </p:sp>
      <p:grpSp>
        <p:nvGrpSpPr>
          <p:cNvPr id="3" name="Group 12"/>
          <p:cNvGrpSpPr>
            <a:grpSpLocks/>
          </p:cNvGrpSpPr>
          <p:nvPr/>
        </p:nvGrpSpPr>
        <p:grpSpPr bwMode="auto">
          <a:xfrm>
            <a:off x="1741488" y="3467100"/>
            <a:ext cx="6973887" cy="609600"/>
            <a:chOff x="893" y="1200"/>
            <a:chExt cx="4460" cy="586"/>
          </a:xfrm>
        </p:grpSpPr>
        <p:sp>
          <p:nvSpPr>
            <p:cNvPr id="81951" name="Rectangle 13"/>
            <p:cNvSpPr>
              <a:spLocks noChangeArrowheads="1"/>
            </p:cNvSpPr>
            <p:nvPr/>
          </p:nvSpPr>
          <p:spPr bwMode="auto">
            <a:xfrm>
              <a:off x="893" y="1201"/>
              <a:ext cx="1127" cy="581"/>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81952" name="Rectangle 14"/>
            <p:cNvSpPr>
              <a:spLocks noChangeArrowheads="1"/>
            </p:cNvSpPr>
            <p:nvPr/>
          </p:nvSpPr>
          <p:spPr bwMode="auto">
            <a:xfrm>
              <a:off x="1999"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81953" name="Rectangle 15"/>
            <p:cNvSpPr>
              <a:spLocks noChangeArrowheads="1"/>
            </p:cNvSpPr>
            <p:nvPr/>
          </p:nvSpPr>
          <p:spPr bwMode="auto">
            <a:xfrm>
              <a:off x="3123"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sp>
          <p:nvSpPr>
            <p:cNvPr id="81954" name="Rectangle 16"/>
            <p:cNvSpPr>
              <a:spLocks noChangeArrowheads="1"/>
            </p:cNvSpPr>
            <p:nvPr/>
          </p:nvSpPr>
          <p:spPr bwMode="auto">
            <a:xfrm>
              <a:off x="4228" y="1200"/>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48879" tIns="69246" rIns="48879" bIns="69246"/>
            <a:lstStyle/>
            <a:p>
              <a:endParaRPr lang="fr-FR"/>
            </a:p>
          </p:txBody>
        </p:sp>
      </p:grpSp>
      <p:sp>
        <p:nvSpPr>
          <p:cNvPr id="81930" name="Rectangle 17"/>
          <p:cNvSpPr>
            <a:spLocks noChangeArrowheads="1"/>
          </p:cNvSpPr>
          <p:nvPr/>
        </p:nvSpPr>
        <p:spPr bwMode="auto">
          <a:xfrm>
            <a:off x="1562100" y="33147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10101100</a:t>
            </a:r>
            <a:endParaRPr lang="en-US" sz="2800">
              <a:solidFill>
                <a:srgbClr val="000000"/>
              </a:solidFill>
              <a:latin typeface="Helvetica" pitchFamily="34" charset="0"/>
            </a:endParaRPr>
          </a:p>
        </p:txBody>
      </p:sp>
      <p:sp>
        <p:nvSpPr>
          <p:cNvPr id="81931" name="Rectangle 18"/>
          <p:cNvSpPr>
            <a:spLocks noChangeArrowheads="1"/>
          </p:cNvSpPr>
          <p:nvPr/>
        </p:nvSpPr>
        <p:spPr bwMode="auto">
          <a:xfrm>
            <a:off x="3314700" y="33147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solidFill>
                  <a:schemeClr val="accent1"/>
                </a:solidFill>
                <a:latin typeface="Helvetica" pitchFamily="34" charset="0"/>
              </a:rPr>
              <a:t> </a:t>
            </a:r>
            <a:r>
              <a:rPr lang="en-US" sz="2800">
                <a:solidFill>
                  <a:schemeClr val="accent1"/>
                </a:solidFill>
                <a:latin typeface="Helvetica" pitchFamily="34" charset="0"/>
              </a:rPr>
              <a:t>00010000</a:t>
            </a:r>
            <a:endParaRPr lang="en-US" sz="2800">
              <a:solidFill>
                <a:srgbClr val="000000"/>
              </a:solidFill>
              <a:latin typeface="Helvetica" pitchFamily="34" charset="0"/>
            </a:endParaRPr>
          </a:p>
        </p:txBody>
      </p:sp>
      <p:sp>
        <p:nvSpPr>
          <p:cNvPr id="81932" name="Rectangle 19"/>
          <p:cNvSpPr>
            <a:spLocks noChangeArrowheads="1"/>
          </p:cNvSpPr>
          <p:nvPr/>
        </p:nvSpPr>
        <p:spPr bwMode="auto">
          <a:xfrm>
            <a:off x="5143500" y="33147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01111010</a:t>
            </a:r>
            <a:endParaRPr lang="en-US" sz="2800">
              <a:solidFill>
                <a:srgbClr val="000000"/>
              </a:solidFill>
              <a:latin typeface="Helvetica" pitchFamily="34" charset="0"/>
            </a:endParaRPr>
          </a:p>
        </p:txBody>
      </p:sp>
      <p:sp>
        <p:nvSpPr>
          <p:cNvPr id="81933" name="Rectangle 20"/>
          <p:cNvSpPr>
            <a:spLocks noChangeArrowheads="1"/>
          </p:cNvSpPr>
          <p:nvPr/>
        </p:nvSpPr>
        <p:spPr bwMode="auto">
          <a:xfrm>
            <a:off x="6896100" y="3314700"/>
            <a:ext cx="1855788" cy="762000"/>
          </a:xfrm>
          <a:prstGeom prst="rect">
            <a:avLst/>
          </a:prstGeom>
          <a:noFill/>
          <a:ln w="9525">
            <a:noFill/>
            <a:miter lim="800000"/>
            <a:headEnd/>
            <a:tailEnd/>
          </a:ln>
          <a:effectLst/>
        </p:spPr>
        <p:txBody>
          <a:bodyPr wrap="none" lIns="48879" tIns="69246" rIns="48879" bIns="69246"/>
          <a:lstStyle/>
          <a:p>
            <a:pPr algn="l" defTabSz="1028700" eaLnBrk="0" hangingPunct="0">
              <a:lnSpc>
                <a:spcPts val="4838"/>
              </a:lnSpc>
              <a:tabLst>
                <a:tab pos="514350" algn="l"/>
                <a:tab pos="1028700" algn="l"/>
                <a:tab pos="1543050" algn="l"/>
              </a:tabLst>
            </a:pPr>
            <a:r>
              <a:rPr lang="en-US" sz="4100">
                <a:latin typeface="Helvetica" pitchFamily="34" charset="0"/>
              </a:rPr>
              <a:t> </a:t>
            </a:r>
            <a:r>
              <a:rPr lang="en-US" sz="2800">
                <a:latin typeface="Helvetica" pitchFamily="34" charset="0"/>
              </a:rPr>
              <a:t>11001100</a:t>
            </a:r>
            <a:endParaRPr lang="en-US" sz="2800">
              <a:solidFill>
                <a:srgbClr val="000000"/>
              </a:solidFill>
              <a:latin typeface="Helvetica" pitchFamily="34" charset="0"/>
            </a:endParaRPr>
          </a:p>
        </p:txBody>
      </p:sp>
      <p:sp>
        <p:nvSpPr>
          <p:cNvPr id="81934" name="Rectangle 21"/>
          <p:cNvSpPr>
            <a:spLocks noChangeArrowheads="1"/>
          </p:cNvSpPr>
          <p:nvPr/>
        </p:nvSpPr>
        <p:spPr bwMode="auto">
          <a:xfrm>
            <a:off x="0" y="4483100"/>
            <a:ext cx="788988" cy="838200"/>
          </a:xfrm>
          <a:prstGeom prst="rect">
            <a:avLst/>
          </a:prstGeom>
          <a:noFill/>
          <a:ln w="9525">
            <a:noFill/>
            <a:miter lim="800000"/>
            <a:headEnd/>
            <a:tailEnd/>
          </a:ln>
          <a:effectLst/>
        </p:spPr>
        <p:txBody>
          <a:bodyPr wrap="none" lIns="48879" tIns="69246" rIns="48879" bIns="69246"/>
          <a:lstStyle/>
          <a:p>
            <a:pPr algn="l" defTabSz="1028700" eaLnBrk="0" hangingPunct="0">
              <a:lnSpc>
                <a:spcPts val="2500"/>
              </a:lnSpc>
              <a:tabLst>
                <a:tab pos="514350" algn="l"/>
                <a:tab pos="1028700" algn="l"/>
                <a:tab pos="1543050" algn="l"/>
              </a:tabLst>
            </a:pPr>
            <a:r>
              <a:rPr lang="en-US" sz="2400">
                <a:latin typeface="Helvetica" pitchFamily="34" charset="0"/>
              </a:rPr>
              <a:t>Masque </a:t>
            </a:r>
          </a:p>
          <a:p>
            <a:pPr algn="l" defTabSz="1028700" eaLnBrk="0" hangingPunct="0">
              <a:lnSpc>
                <a:spcPts val="2500"/>
              </a:lnSpc>
              <a:tabLst>
                <a:tab pos="514350" algn="l"/>
                <a:tab pos="1028700" algn="l"/>
                <a:tab pos="1543050" algn="l"/>
              </a:tabLst>
            </a:pPr>
            <a:r>
              <a:rPr lang="en-US" sz="2400">
                <a:solidFill>
                  <a:srgbClr val="000000"/>
                </a:solidFill>
                <a:latin typeface="Helvetica" pitchFamily="34" charset="0"/>
              </a:rPr>
              <a:t>En Binaire</a:t>
            </a:r>
            <a:endParaRPr lang="en-US" sz="2800">
              <a:solidFill>
                <a:srgbClr val="000000"/>
              </a:solidFill>
              <a:latin typeface="Helvetica" pitchFamily="34" charset="0"/>
            </a:endParaRPr>
          </a:p>
        </p:txBody>
      </p:sp>
      <p:sp>
        <p:nvSpPr>
          <p:cNvPr id="81935" name="Rectangle 22"/>
          <p:cNvSpPr>
            <a:spLocks noChangeArrowheads="1"/>
          </p:cNvSpPr>
          <p:nvPr/>
        </p:nvSpPr>
        <p:spPr bwMode="auto">
          <a:xfrm>
            <a:off x="0" y="3378200"/>
            <a:ext cx="774700" cy="838200"/>
          </a:xfrm>
          <a:prstGeom prst="rect">
            <a:avLst/>
          </a:prstGeom>
          <a:noFill/>
          <a:ln w="9525">
            <a:noFill/>
            <a:miter lim="800000"/>
            <a:headEnd/>
            <a:tailEnd/>
          </a:ln>
          <a:effectLst/>
        </p:spPr>
        <p:txBody>
          <a:bodyPr wrap="none" lIns="48879" tIns="69246" rIns="48879" bIns="69246"/>
          <a:lstStyle/>
          <a:p>
            <a:pPr algn="l" defTabSz="1028700" eaLnBrk="0" hangingPunct="0">
              <a:lnSpc>
                <a:spcPts val="2500"/>
              </a:lnSpc>
              <a:tabLst>
                <a:tab pos="514350" algn="l"/>
                <a:tab pos="1028700" algn="l"/>
                <a:tab pos="1543050" algn="l"/>
              </a:tabLst>
            </a:pPr>
            <a:r>
              <a:rPr lang="en-US" sz="2400">
                <a:latin typeface="Helvetica" pitchFamily="34" charset="0"/>
              </a:rPr>
              <a:t>Adresse </a:t>
            </a:r>
          </a:p>
          <a:p>
            <a:pPr algn="l" defTabSz="1028700" eaLnBrk="0" hangingPunct="0">
              <a:lnSpc>
                <a:spcPts val="2500"/>
              </a:lnSpc>
              <a:tabLst>
                <a:tab pos="514350" algn="l"/>
                <a:tab pos="1028700" algn="l"/>
                <a:tab pos="1543050" algn="l"/>
              </a:tabLst>
            </a:pPr>
            <a:r>
              <a:rPr lang="en-US" sz="2400">
                <a:solidFill>
                  <a:srgbClr val="000000"/>
                </a:solidFill>
                <a:latin typeface="Helvetica" pitchFamily="34" charset="0"/>
              </a:rPr>
              <a:t>En Binaire</a:t>
            </a:r>
            <a:endParaRPr lang="en-US" sz="2800">
              <a:solidFill>
                <a:srgbClr val="000000"/>
              </a:solidFill>
              <a:latin typeface="Helvetica" pitchFamily="34" charset="0"/>
            </a:endParaRPr>
          </a:p>
        </p:txBody>
      </p:sp>
      <p:sp>
        <p:nvSpPr>
          <p:cNvPr id="81936" name="Text Box 23"/>
          <p:cNvSpPr txBox="1">
            <a:spLocks noChangeArrowheads="1"/>
          </p:cNvSpPr>
          <p:nvPr/>
        </p:nvSpPr>
        <p:spPr bwMode="auto">
          <a:xfrm>
            <a:off x="2211388" y="2185988"/>
            <a:ext cx="5256212" cy="579437"/>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3200">
                <a:latin typeface="Helvetica" pitchFamily="34" charset="0"/>
              </a:rPr>
              <a:t>172.16.122.204 255.255.0.0</a:t>
            </a:r>
          </a:p>
        </p:txBody>
      </p:sp>
      <p:sp>
        <p:nvSpPr>
          <p:cNvPr id="81937" name="Rectangle 24"/>
          <p:cNvSpPr>
            <a:spLocks noChangeArrowheads="1"/>
          </p:cNvSpPr>
          <p:nvPr/>
        </p:nvSpPr>
        <p:spPr bwMode="auto">
          <a:xfrm>
            <a:off x="2501900" y="30368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172</a:t>
            </a:r>
          </a:p>
        </p:txBody>
      </p:sp>
      <p:sp>
        <p:nvSpPr>
          <p:cNvPr id="81938" name="Rectangle 25"/>
          <p:cNvSpPr>
            <a:spLocks noChangeArrowheads="1"/>
          </p:cNvSpPr>
          <p:nvPr/>
        </p:nvSpPr>
        <p:spPr bwMode="auto">
          <a:xfrm>
            <a:off x="4178300" y="30368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16</a:t>
            </a:r>
          </a:p>
        </p:txBody>
      </p:sp>
      <p:sp>
        <p:nvSpPr>
          <p:cNvPr id="81939" name="Rectangle 26"/>
          <p:cNvSpPr>
            <a:spLocks noChangeArrowheads="1"/>
          </p:cNvSpPr>
          <p:nvPr/>
        </p:nvSpPr>
        <p:spPr bwMode="auto">
          <a:xfrm>
            <a:off x="6032500" y="30368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122</a:t>
            </a:r>
          </a:p>
        </p:txBody>
      </p:sp>
      <p:sp>
        <p:nvSpPr>
          <p:cNvPr id="81940" name="Rectangle 27"/>
          <p:cNvSpPr>
            <a:spLocks noChangeArrowheads="1"/>
          </p:cNvSpPr>
          <p:nvPr/>
        </p:nvSpPr>
        <p:spPr bwMode="auto">
          <a:xfrm>
            <a:off x="7785100" y="30368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204</a:t>
            </a:r>
          </a:p>
        </p:txBody>
      </p:sp>
      <p:sp>
        <p:nvSpPr>
          <p:cNvPr id="81941" name="Rectangle 28"/>
          <p:cNvSpPr>
            <a:spLocks noChangeArrowheads="1"/>
          </p:cNvSpPr>
          <p:nvPr/>
        </p:nvSpPr>
        <p:spPr bwMode="auto">
          <a:xfrm>
            <a:off x="2425700" y="41671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255</a:t>
            </a:r>
          </a:p>
        </p:txBody>
      </p:sp>
      <p:sp>
        <p:nvSpPr>
          <p:cNvPr id="81942" name="Rectangle 29"/>
          <p:cNvSpPr>
            <a:spLocks noChangeArrowheads="1"/>
          </p:cNvSpPr>
          <p:nvPr/>
        </p:nvSpPr>
        <p:spPr bwMode="auto">
          <a:xfrm>
            <a:off x="3224213" y="1765300"/>
            <a:ext cx="407987" cy="838200"/>
          </a:xfrm>
          <a:prstGeom prst="rect">
            <a:avLst/>
          </a:prstGeom>
          <a:noFill/>
          <a:ln w="9525">
            <a:noFill/>
            <a:miter lim="800000"/>
            <a:headEnd/>
            <a:tailEnd/>
          </a:ln>
          <a:effectLst/>
        </p:spPr>
        <p:txBody>
          <a:bodyPr wrap="none" lIns="48879" tIns="69246" rIns="48879" bIns="69246"/>
          <a:lstStyle/>
          <a:p>
            <a:pPr algn="l" defTabSz="1028700" eaLnBrk="0" hangingPunct="0">
              <a:lnSpc>
                <a:spcPts val="2500"/>
              </a:lnSpc>
              <a:tabLst>
                <a:tab pos="514350" algn="l"/>
                <a:tab pos="1028700" algn="l"/>
                <a:tab pos="1543050" algn="l"/>
              </a:tabLst>
            </a:pPr>
            <a:r>
              <a:rPr lang="en-US" sz="2400">
                <a:latin typeface="Helvetica" pitchFamily="34" charset="0"/>
              </a:rPr>
              <a:t>Adresse</a:t>
            </a:r>
            <a:endParaRPr lang="en-US" sz="2800">
              <a:solidFill>
                <a:srgbClr val="000000"/>
              </a:solidFill>
              <a:latin typeface="Helvetica" pitchFamily="34" charset="0"/>
            </a:endParaRPr>
          </a:p>
        </p:txBody>
      </p:sp>
      <p:sp>
        <p:nvSpPr>
          <p:cNvPr id="81943" name="Rectangle 30"/>
          <p:cNvSpPr>
            <a:spLocks noChangeArrowheads="1"/>
          </p:cNvSpPr>
          <p:nvPr/>
        </p:nvSpPr>
        <p:spPr bwMode="auto">
          <a:xfrm>
            <a:off x="5713413" y="1765300"/>
            <a:ext cx="407987" cy="838200"/>
          </a:xfrm>
          <a:prstGeom prst="rect">
            <a:avLst/>
          </a:prstGeom>
          <a:noFill/>
          <a:ln w="9525">
            <a:noFill/>
            <a:miter lim="800000"/>
            <a:headEnd/>
            <a:tailEnd/>
          </a:ln>
          <a:effectLst/>
        </p:spPr>
        <p:txBody>
          <a:bodyPr wrap="none" lIns="48879" tIns="69246" rIns="48879" bIns="69246"/>
          <a:lstStyle/>
          <a:p>
            <a:pPr algn="l" defTabSz="1028700" eaLnBrk="0" hangingPunct="0">
              <a:lnSpc>
                <a:spcPts val="2500"/>
              </a:lnSpc>
              <a:tabLst>
                <a:tab pos="514350" algn="l"/>
                <a:tab pos="1028700" algn="l"/>
                <a:tab pos="1543050" algn="l"/>
              </a:tabLst>
            </a:pPr>
            <a:r>
              <a:rPr lang="en-US" sz="2400">
                <a:latin typeface="Helvetica" pitchFamily="34" charset="0"/>
              </a:rPr>
              <a:t>Masque</a:t>
            </a:r>
            <a:endParaRPr lang="en-US" sz="2800">
              <a:solidFill>
                <a:srgbClr val="000000"/>
              </a:solidFill>
              <a:latin typeface="Helvetica" pitchFamily="34" charset="0"/>
            </a:endParaRPr>
          </a:p>
        </p:txBody>
      </p:sp>
      <p:sp>
        <p:nvSpPr>
          <p:cNvPr id="81944" name="Line 31"/>
          <p:cNvSpPr>
            <a:spLocks noChangeShapeType="1"/>
          </p:cNvSpPr>
          <p:nvPr/>
        </p:nvSpPr>
        <p:spPr bwMode="auto">
          <a:xfrm>
            <a:off x="5219700" y="2933700"/>
            <a:ext cx="0" cy="3302000"/>
          </a:xfrm>
          <a:prstGeom prst="line">
            <a:avLst/>
          </a:prstGeom>
          <a:noFill/>
          <a:ln w="38100">
            <a:solidFill>
              <a:schemeClr val="accent1"/>
            </a:solidFill>
            <a:round/>
            <a:headEnd type="none" w="sm" len="sm"/>
            <a:tailEnd type="none" w="sm" len="sm"/>
          </a:ln>
          <a:effectLst/>
        </p:spPr>
        <p:txBody>
          <a:bodyPr anchor="ctr">
            <a:spAutoFit/>
          </a:bodyPr>
          <a:lstStyle/>
          <a:p>
            <a:endParaRPr lang="en-US"/>
          </a:p>
        </p:txBody>
      </p:sp>
      <p:sp>
        <p:nvSpPr>
          <p:cNvPr id="81945" name="Line 32"/>
          <p:cNvSpPr>
            <a:spLocks noChangeShapeType="1"/>
          </p:cNvSpPr>
          <p:nvPr/>
        </p:nvSpPr>
        <p:spPr bwMode="auto">
          <a:xfrm>
            <a:off x="3657600" y="2159000"/>
            <a:ext cx="0" cy="812800"/>
          </a:xfrm>
          <a:prstGeom prst="line">
            <a:avLst/>
          </a:prstGeom>
          <a:noFill/>
          <a:ln w="38100">
            <a:solidFill>
              <a:schemeClr val="accent1"/>
            </a:solidFill>
            <a:round/>
            <a:headEnd type="none" w="sm" len="sm"/>
            <a:tailEnd type="none" w="sm" len="sm"/>
          </a:ln>
          <a:effectLst/>
        </p:spPr>
        <p:txBody>
          <a:bodyPr anchor="ctr">
            <a:spAutoFit/>
          </a:bodyPr>
          <a:lstStyle/>
          <a:p>
            <a:endParaRPr lang="en-US"/>
          </a:p>
        </p:txBody>
      </p:sp>
      <p:sp>
        <p:nvSpPr>
          <p:cNvPr id="81946" name="Rectangle 33"/>
          <p:cNvSpPr>
            <a:spLocks noChangeArrowheads="1"/>
          </p:cNvSpPr>
          <p:nvPr/>
        </p:nvSpPr>
        <p:spPr bwMode="auto">
          <a:xfrm>
            <a:off x="4203700" y="41671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255</a:t>
            </a:r>
          </a:p>
        </p:txBody>
      </p:sp>
      <p:sp>
        <p:nvSpPr>
          <p:cNvPr id="81947" name="Rectangle 34"/>
          <p:cNvSpPr>
            <a:spLocks noChangeArrowheads="1"/>
          </p:cNvSpPr>
          <p:nvPr/>
        </p:nvSpPr>
        <p:spPr bwMode="auto">
          <a:xfrm>
            <a:off x="5981700" y="41671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0</a:t>
            </a:r>
          </a:p>
        </p:txBody>
      </p:sp>
      <p:sp>
        <p:nvSpPr>
          <p:cNvPr id="81948" name="Rectangle 35"/>
          <p:cNvSpPr>
            <a:spLocks noChangeArrowheads="1"/>
          </p:cNvSpPr>
          <p:nvPr/>
        </p:nvSpPr>
        <p:spPr bwMode="auto">
          <a:xfrm>
            <a:off x="7759700" y="4167188"/>
            <a:ext cx="314325" cy="442912"/>
          </a:xfrm>
          <a:prstGeom prst="rect">
            <a:avLst/>
          </a:prstGeom>
          <a:noFill/>
          <a:ln w="9525">
            <a:noFill/>
            <a:miter lim="800000"/>
            <a:headEnd/>
            <a:tailEnd/>
          </a:ln>
          <a:effectLst/>
        </p:spPr>
        <p:txBody>
          <a:bodyPr wrap="none" lIns="652359" tIns="0" rIns="652359" bIns="0" anchor="ctr" anchorCtr="1"/>
          <a:lstStyle/>
          <a:p>
            <a:pPr algn="l" defTabSz="1028700" eaLnBrk="0" hangingPunct="0">
              <a:lnSpc>
                <a:spcPts val="2363"/>
              </a:lnSpc>
              <a:tabLst>
                <a:tab pos="514350" algn="l"/>
                <a:tab pos="1028700" algn="l"/>
                <a:tab pos="1543050" algn="l"/>
              </a:tabLst>
            </a:pPr>
            <a:r>
              <a:rPr lang="en-US" sz="2000">
                <a:solidFill>
                  <a:srgbClr val="000000"/>
                </a:solidFill>
                <a:latin typeface="Helvetica" pitchFamily="34" charset="0"/>
              </a:rPr>
              <a:t>0</a:t>
            </a:r>
          </a:p>
        </p:txBody>
      </p:sp>
      <p:sp>
        <p:nvSpPr>
          <p:cNvPr id="81949" name="Rectangle 36"/>
          <p:cNvSpPr>
            <a:spLocks noChangeArrowheads="1"/>
          </p:cNvSpPr>
          <p:nvPr/>
        </p:nvSpPr>
        <p:spPr bwMode="auto">
          <a:xfrm>
            <a:off x="2868613" y="5448300"/>
            <a:ext cx="407987" cy="838200"/>
          </a:xfrm>
          <a:prstGeom prst="rect">
            <a:avLst/>
          </a:prstGeom>
          <a:noFill/>
          <a:ln w="9525">
            <a:noFill/>
            <a:miter lim="800000"/>
            <a:headEnd/>
            <a:tailEnd/>
          </a:ln>
          <a:effectLst/>
        </p:spPr>
        <p:txBody>
          <a:bodyPr wrap="none" lIns="48879" tIns="69246" rIns="48879" bIns="69246"/>
          <a:lstStyle/>
          <a:p>
            <a:pPr algn="l" defTabSz="1028700" eaLnBrk="0" hangingPunct="0">
              <a:lnSpc>
                <a:spcPts val="2500"/>
              </a:lnSpc>
              <a:tabLst>
                <a:tab pos="514350" algn="l"/>
                <a:tab pos="1028700" algn="l"/>
                <a:tab pos="1543050" algn="l"/>
              </a:tabLst>
            </a:pPr>
            <a:r>
              <a:rPr lang="en-US" sz="2400">
                <a:latin typeface="Helvetica" pitchFamily="34" charset="0"/>
              </a:rPr>
              <a:t>Réseau</a:t>
            </a:r>
            <a:endParaRPr lang="en-US" sz="2800">
              <a:solidFill>
                <a:srgbClr val="000000"/>
              </a:solidFill>
              <a:latin typeface="Helvetica" pitchFamily="34" charset="0"/>
            </a:endParaRPr>
          </a:p>
        </p:txBody>
      </p:sp>
      <p:sp>
        <p:nvSpPr>
          <p:cNvPr id="81950" name="Rectangle 37"/>
          <p:cNvSpPr>
            <a:spLocks noChangeArrowheads="1"/>
          </p:cNvSpPr>
          <p:nvPr/>
        </p:nvSpPr>
        <p:spPr bwMode="auto">
          <a:xfrm>
            <a:off x="6577013" y="5448300"/>
            <a:ext cx="407987" cy="838200"/>
          </a:xfrm>
          <a:prstGeom prst="rect">
            <a:avLst/>
          </a:prstGeom>
          <a:noFill/>
          <a:ln w="9525">
            <a:noFill/>
            <a:miter lim="800000"/>
            <a:headEnd/>
            <a:tailEnd/>
          </a:ln>
          <a:effectLst/>
        </p:spPr>
        <p:txBody>
          <a:bodyPr wrap="none" lIns="48879" tIns="69246" rIns="48879" bIns="69246"/>
          <a:lstStyle/>
          <a:p>
            <a:pPr algn="l" defTabSz="1028700" eaLnBrk="0" hangingPunct="0">
              <a:lnSpc>
                <a:spcPts val="2500"/>
              </a:lnSpc>
              <a:tabLst>
                <a:tab pos="514350" algn="l"/>
                <a:tab pos="1028700" algn="l"/>
                <a:tab pos="1543050" algn="l"/>
              </a:tabLst>
            </a:pPr>
            <a:r>
              <a:rPr lang="en-US" sz="2400">
                <a:latin typeface="Helvetica" pitchFamily="34" charset="0"/>
              </a:rPr>
              <a:t>Hote</a:t>
            </a:r>
            <a:endParaRPr lang="en-US" sz="2800">
              <a:solidFill>
                <a:srgbClr val="000000"/>
              </a:solidFill>
              <a:latin typeface="Helvetica" pitchFamily="34"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4"/>
          <p:cNvSpPr>
            <a:spLocks noGrp="1"/>
          </p:cNvSpPr>
          <p:nvPr>
            <p:ph type="sldNum" sz="quarter" idx="12"/>
          </p:nvPr>
        </p:nvSpPr>
        <p:spPr>
          <a:noFill/>
          <a:ln>
            <a:miter lim="800000"/>
            <a:headEnd/>
            <a:tailEnd/>
          </a:ln>
        </p:spPr>
        <p:txBody>
          <a:bodyPr/>
          <a:lstStyle/>
          <a:p>
            <a:fld id="{3550B93E-E0B9-402F-80ED-DE46FA864E25}" type="slidenum">
              <a:rPr lang="en-US" smtClean="0"/>
              <a:pPr/>
              <a:t>93</a:t>
            </a:fld>
            <a:endParaRPr lang="en-US" smtClean="0"/>
          </a:p>
        </p:txBody>
      </p:sp>
      <p:sp>
        <p:nvSpPr>
          <p:cNvPr id="82947" name="Rectangle 2"/>
          <p:cNvSpPr>
            <a:spLocks noGrp="1" noChangeArrowheads="1"/>
          </p:cNvSpPr>
          <p:nvPr>
            <p:ph type="title"/>
          </p:nvPr>
        </p:nvSpPr>
        <p:spPr>
          <a:xfrm>
            <a:off x="685800" y="152400"/>
            <a:ext cx="7772400" cy="1143000"/>
          </a:xfrm>
        </p:spPr>
        <p:txBody>
          <a:bodyPr/>
          <a:lstStyle/>
          <a:p>
            <a:pPr eaLnBrk="1" hangingPunct="1"/>
            <a:r>
              <a:rPr lang="en-US" smtClean="0"/>
              <a:t>Equipement de la couche 3</a:t>
            </a:r>
            <a:br>
              <a:rPr lang="en-US" smtClean="0"/>
            </a:br>
            <a:r>
              <a:rPr lang="en-US" smtClean="0"/>
              <a:t>Routeur</a:t>
            </a:r>
          </a:p>
        </p:txBody>
      </p:sp>
      <p:sp>
        <p:nvSpPr>
          <p:cNvPr id="82948" name="Line 3"/>
          <p:cNvSpPr>
            <a:spLocks noChangeShapeType="1"/>
          </p:cNvSpPr>
          <p:nvPr/>
        </p:nvSpPr>
        <p:spPr bwMode="auto">
          <a:xfrm>
            <a:off x="6897688" y="1477963"/>
            <a:ext cx="0" cy="469900"/>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sp>
        <p:nvSpPr>
          <p:cNvPr id="82949" name="Line 4"/>
          <p:cNvSpPr>
            <a:spLocks noChangeShapeType="1"/>
          </p:cNvSpPr>
          <p:nvPr/>
        </p:nvSpPr>
        <p:spPr bwMode="auto">
          <a:xfrm>
            <a:off x="6878638" y="2592388"/>
            <a:ext cx="0" cy="469900"/>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sp>
        <p:nvSpPr>
          <p:cNvPr id="82950" name="Rectangle 5"/>
          <p:cNvSpPr>
            <a:spLocks noChangeArrowheads="1"/>
          </p:cNvSpPr>
          <p:nvPr/>
        </p:nvSpPr>
        <p:spPr bwMode="auto">
          <a:xfrm>
            <a:off x="730250" y="1541463"/>
            <a:ext cx="3849688" cy="4191000"/>
          </a:xfrm>
          <a:prstGeom prst="rect">
            <a:avLst/>
          </a:prstGeom>
          <a:noFill/>
          <a:ln w="12700">
            <a:noFill/>
            <a:miter lim="800000"/>
            <a:headEnd/>
            <a:tailEnd/>
          </a:ln>
          <a:effectLst/>
        </p:spPr>
        <p:txBody>
          <a:bodyPr lIns="82124" tIns="41061" rIns="82124" bIns="41061" anchor="ctr" anchorCtr="1"/>
          <a:lstStyle/>
          <a:p>
            <a:pPr marL="228600" indent="-228600" algn="l" defTabSz="915988">
              <a:lnSpc>
                <a:spcPct val="75000"/>
              </a:lnSpc>
              <a:spcBef>
                <a:spcPct val="75000"/>
              </a:spcBef>
              <a:buFontTx/>
              <a:buChar char="•"/>
            </a:pPr>
            <a:r>
              <a:rPr lang="en-US" sz="2400" b="0"/>
              <a:t>Contrôle de diffusion</a:t>
            </a:r>
          </a:p>
          <a:p>
            <a:pPr marL="228600" indent="-228600" algn="l" defTabSz="915988">
              <a:lnSpc>
                <a:spcPct val="75000"/>
              </a:lnSpc>
              <a:spcBef>
                <a:spcPct val="75000"/>
              </a:spcBef>
              <a:buFontTx/>
              <a:buChar char="•"/>
            </a:pPr>
            <a:r>
              <a:rPr lang="en-US" sz="2400" b="0"/>
              <a:t>Contrôle Multicast</a:t>
            </a:r>
          </a:p>
          <a:p>
            <a:pPr marL="228600" indent="-228600" algn="l" defTabSz="915988">
              <a:lnSpc>
                <a:spcPct val="75000"/>
              </a:lnSpc>
              <a:spcBef>
                <a:spcPct val="75000"/>
              </a:spcBef>
              <a:buFontTx/>
              <a:buChar char="•"/>
            </a:pPr>
            <a:r>
              <a:rPr lang="en-US" sz="2400" b="0"/>
              <a:t>Détermination meilleur Chemin</a:t>
            </a:r>
          </a:p>
          <a:p>
            <a:pPr marL="228600" indent="-228600" algn="l" defTabSz="915988">
              <a:lnSpc>
                <a:spcPct val="75000"/>
              </a:lnSpc>
              <a:spcBef>
                <a:spcPct val="75000"/>
              </a:spcBef>
              <a:buFontTx/>
              <a:buChar char="•"/>
            </a:pPr>
            <a:r>
              <a:rPr lang="en-US" sz="2400" b="0"/>
              <a:t>La gestion du trafic</a:t>
            </a:r>
          </a:p>
          <a:p>
            <a:pPr marL="228600" indent="-228600" algn="l" defTabSz="915988">
              <a:lnSpc>
                <a:spcPct val="75000"/>
              </a:lnSpc>
              <a:spcBef>
                <a:spcPct val="75000"/>
              </a:spcBef>
              <a:buFontTx/>
              <a:buChar char="•"/>
            </a:pPr>
            <a:r>
              <a:rPr lang="en-US" sz="2400" b="0"/>
              <a:t>Adressage Logique</a:t>
            </a:r>
          </a:p>
          <a:p>
            <a:pPr marL="228600" indent="-228600" algn="l" defTabSz="915988">
              <a:lnSpc>
                <a:spcPct val="75000"/>
              </a:lnSpc>
              <a:spcBef>
                <a:spcPct val="75000"/>
              </a:spcBef>
              <a:buFontTx/>
              <a:buChar char="•"/>
            </a:pPr>
            <a:r>
              <a:rPr lang="en-US" sz="2400" b="0"/>
              <a:t>Connexion au services WAN</a:t>
            </a:r>
          </a:p>
          <a:p>
            <a:pPr marL="228600" indent="-228600" algn="l" defTabSz="915988">
              <a:lnSpc>
                <a:spcPct val="130000"/>
              </a:lnSpc>
              <a:spcBef>
                <a:spcPct val="20000"/>
              </a:spcBef>
              <a:buFontTx/>
              <a:buChar char="•"/>
            </a:pPr>
            <a:endParaRPr lang="en-US" sz="2400" b="0"/>
          </a:p>
        </p:txBody>
      </p:sp>
      <p:sp>
        <p:nvSpPr>
          <p:cNvPr id="82951" name="Line 6"/>
          <p:cNvSpPr>
            <a:spLocks noChangeShapeType="1"/>
          </p:cNvSpPr>
          <p:nvPr/>
        </p:nvSpPr>
        <p:spPr bwMode="auto">
          <a:xfrm flipV="1">
            <a:off x="7397750" y="5300663"/>
            <a:ext cx="957263" cy="12700"/>
          </a:xfrm>
          <a:prstGeom prst="line">
            <a:avLst/>
          </a:prstGeom>
          <a:noFill/>
          <a:ln w="38100">
            <a:solidFill>
              <a:schemeClr val="accent2"/>
            </a:solidFill>
            <a:round/>
            <a:headEnd/>
            <a:tailEnd/>
          </a:ln>
          <a:effectLst>
            <a:outerShdw dist="17961" dir="2700000" algn="ctr" rotWithShape="0">
              <a:schemeClr val="tx1"/>
            </a:outerShdw>
          </a:effectLst>
        </p:spPr>
        <p:txBody>
          <a:bodyPr wrap="none" anchor="ctr"/>
          <a:lstStyle/>
          <a:p>
            <a:endParaRPr lang="en-US"/>
          </a:p>
        </p:txBody>
      </p:sp>
      <p:pic>
        <p:nvPicPr>
          <p:cNvPr id="82952" name="Picture 7"/>
          <p:cNvPicPr>
            <a:picLocks noChangeArrowheads="1"/>
          </p:cNvPicPr>
          <p:nvPr/>
        </p:nvPicPr>
        <p:blipFill>
          <a:blip r:embed="rId2"/>
          <a:srcRect/>
          <a:stretch>
            <a:fillRect/>
          </a:stretch>
        </p:blipFill>
        <p:spPr bwMode="auto">
          <a:xfrm>
            <a:off x="8223250" y="5013325"/>
            <a:ext cx="377825" cy="328613"/>
          </a:xfrm>
          <a:prstGeom prst="rect">
            <a:avLst/>
          </a:prstGeom>
          <a:noFill/>
          <a:ln w="12700">
            <a:noFill/>
            <a:miter lim="800000"/>
            <a:headEnd/>
            <a:tailEnd/>
          </a:ln>
          <a:effectLst/>
        </p:spPr>
      </p:pic>
      <p:pic>
        <p:nvPicPr>
          <p:cNvPr id="82953" name="Picture 8"/>
          <p:cNvPicPr>
            <a:picLocks noChangeArrowheads="1"/>
          </p:cNvPicPr>
          <p:nvPr/>
        </p:nvPicPr>
        <p:blipFill>
          <a:blip r:embed="rId2"/>
          <a:srcRect/>
          <a:stretch>
            <a:fillRect/>
          </a:stretch>
        </p:blipFill>
        <p:spPr bwMode="auto">
          <a:xfrm>
            <a:off x="8032750" y="5145088"/>
            <a:ext cx="376238" cy="328612"/>
          </a:xfrm>
          <a:prstGeom prst="rect">
            <a:avLst/>
          </a:prstGeom>
          <a:noFill/>
          <a:ln w="12700">
            <a:noFill/>
            <a:miter lim="800000"/>
            <a:headEnd/>
            <a:tailEnd/>
          </a:ln>
          <a:effectLst/>
        </p:spPr>
      </p:pic>
      <p:sp>
        <p:nvSpPr>
          <p:cNvPr id="82954" name="Line 9"/>
          <p:cNvSpPr>
            <a:spLocks noChangeShapeType="1"/>
          </p:cNvSpPr>
          <p:nvPr/>
        </p:nvSpPr>
        <p:spPr bwMode="auto">
          <a:xfrm flipV="1">
            <a:off x="6280150" y="3414713"/>
            <a:ext cx="19050" cy="877887"/>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pic>
        <p:nvPicPr>
          <p:cNvPr id="82955" name="Picture 10"/>
          <p:cNvPicPr>
            <a:picLocks noChangeArrowheads="1"/>
          </p:cNvPicPr>
          <p:nvPr/>
        </p:nvPicPr>
        <p:blipFill>
          <a:blip r:embed="rId3"/>
          <a:srcRect/>
          <a:stretch>
            <a:fillRect/>
          </a:stretch>
        </p:blipFill>
        <p:spPr bwMode="auto">
          <a:xfrm>
            <a:off x="6708775" y="1219200"/>
            <a:ext cx="515938" cy="514350"/>
          </a:xfrm>
          <a:prstGeom prst="rect">
            <a:avLst/>
          </a:prstGeom>
          <a:noFill/>
          <a:ln w="9525">
            <a:noFill/>
            <a:miter lim="800000"/>
            <a:headEnd/>
            <a:tailEnd/>
          </a:ln>
          <a:effectLst/>
        </p:spPr>
      </p:pic>
      <p:sp>
        <p:nvSpPr>
          <p:cNvPr id="82956" name="Freeform 11"/>
          <p:cNvSpPr>
            <a:spLocks/>
          </p:cNvSpPr>
          <p:nvPr/>
        </p:nvSpPr>
        <p:spPr bwMode="auto">
          <a:xfrm>
            <a:off x="6686550" y="4510088"/>
            <a:ext cx="133350" cy="806450"/>
          </a:xfrm>
          <a:custGeom>
            <a:avLst/>
            <a:gdLst>
              <a:gd name="T0" fmla="*/ 2147483647 w 120"/>
              <a:gd name="T1" fmla="*/ 0 h 640"/>
              <a:gd name="T2" fmla="*/ 2147483647 w 120"/>
              <a:gd name="T3" fmla="*/ 2147483647 h 640"/>
              <a:gd name="T4" fmla="*/ 2147483647 w 120"/>
              <a:gd name="T5" fmla="*/ 2147483647 h 640"/>
              <a:gd name="T6" fmla="*/ 0 w 120"/>
              <a:gd name="T7" fmla="*/ 2147483647 h 640"/>
              <a:gd name="T8" fmla="*/ 2147483647 w 120"/>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640">
                <a:moveTo>
                  <a:pt x="120" y="0"/>
                </a:moveTo>
                <a:lnTo>
                  <a:pt x="120" y="354"/>
                </a:lnTo>
                <a:lnTo>
                  <a:pt x="2" y="216"/>
                </a:lnTo>
                <a:lnTo>
                  <a:pt x="0" y="630"/>
                </a:lnTo>
                <a:lnTo>
                  <a:pt x="19" y="640"/>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anchor="ctr">
            <a:spAutoFit/>
          </a:bodyPr>
          <a:lstStyle/>
          <a:p>
            <a:endParaRPr lang="en-US"/>
          </a:p>
        </p:txBody>
      </p:sp>
      <p:sp>
        <p:nvSpPr>
          <p:cNvPr id="82957" name="Oval 12"/>
          <p:cNvSpPr>
            <a:spLocks noChangeArrowheads="1"/>
          </p:cNvSpPr>
          <p:nvPr/>
        </p:nvSpPr>
        <p:spPr bwMode="auto">
          <a:xfrm>
            <a:off x="6527800" y="5046663"/>
            <a:ext cx="1271588" cy="923925"/>
          </a:xfrm>
          <a:prstGeom prst="ellipse">
            <a:avLst/>
          </a:prstGeom>
          <a:solidFill>
            <a:schemeClr val="folHlink"/>
          </a:solidFill>
          <a:ln w="12700">
            <a:solidFill>
              <a:srgbClr val="B3B900"/>
            </a:solidFill>
            <a:round/>
            <a:headEnd/>
            <a:tailEnd/>
          </a:ln>
          <a:effectLst>
            <a:outerShdw dist="28398" dir="3806097" algn="ctr" rotWithShape="0">
              <a:schemeClr val="tx1"/>
            </a:outerShdw>
          </a:effectLst>
        </p:spPr>
        <p:txBody>
          <a:bodyPr wrap="none" anchor="ctr"/>
          <a:lstStyle/>
          <a:p>
            <a:endParaRPr lang="fr-FR"/>
          </a:p>
        </p:txBody>
      </p:sp>
      <p:pic>
        <p:nvPicPr>
          <p:cNvPr id="82958" name="Picture 13"/>
          <p:cNvPicPr>
            <a:picLocks noChangeArrowheads="1"/>
          </p:cNvPicPr>
          <p:nvPr/>
        </p:nvPicPr>
        <p:blipFill>
          <a:blip r:embed="rId4"/>
          <a:srcRect/>
          <a:stretch>
            <a:fillRect/>
          </a:stretch>
        </p:blipFill>
        <p:spPr bwMode="auto">
          <a:xfrm>
            <a:off x="6907213" y="5153025"/>
            <a:ext cx="592137" cy="547688"/>
          </a:xfrm>
          <a:prstGeom prst="rect">
            <a:avLst/>
          </a:prstGeom>
          <a:noFill/>
          <a:ln w="12700">
            <a:noFill/>
            <a:miter lim="800000"/>
            <a:headEnd/>
            <a:tailEnd/>
          </a:ln>
          <a:effectLst/>
        </p:spPr>
      </p:pic>
      <p:pic>
        <p:nvPicPr>
          <p:cNvPr id="82959" name="Picture 14"/>
          <p:cNvPicPr>
            <a:picLocks noChangeAspect="1" noChangeArrowheads="1"/>
          </p:cNvPicPr>
          <p:nvPr/>
        </p:nvPicPr>
        <p:blipFill>
          <a:blip r:embed="rId5"/>
          <a:srcRect/>
          <a:stretch>
            <a:fillRect/>
          </a:stretch>
        </p:blipFill>
        <p:spPr bwMode="auto">
          <a:xfrm>
            <a:off x="6654800" y="5448300"/>
            <a:ext cx="606425" cy="269875"/>
          </a:xfrm>
          <a:prstGeom prst="rect">
            <a:avLst/>
          </a:prstGeom>
          <a:noFill/>
          <a:ln w="9525">
            <a:noFill/>
            <a:miter lim="800000"/>
            <a:headEnd/>
            <a:tailEnd/>
          </a:ln>
          <a:effectLst/>
        </p:spPr>
      </p:pic>
      <p:pic>
        <p:nvPicPr>
          <p:cNvPr id="82960" name="Picture 15"/>
          <p:cNvPicPr>
            <a:picLocks noChangeArrowheads="1"/>
          </p:cNvPicPr>
          <p:nvPr/>
        </p:nvPicPr>
        <p:blipFill>
          <a:blip r:embed="rId6"/>
          <a:srcRect/>
          <a:stretch>
            <a:fillRect/>
          </a:stretch>
        </p:blipFill>
        <p:spPr bwMode="auto">
          <a:xfrm>
            <a:off x="6997700" y="5551488"/>
            <a:ext cx="519113" cy="300037"/>
          </a:xfrm>
          <a:prstGeom prst="rect">
            <a:avLst/>
          </a:prstGeom>
          <a:noFill/>
          <a:ln w="9525">
            <a:noFill/>
            <a:miter lim="800000"/>
            <a:headEnd/>
            <a:tailEnd/>
          </a:ln>
          <a:effectLst/>
        </p:spPr>
      </p:pic>
      <p:sp>
        <p:nvSpPr>
          <p:cNvPr id="82961" name="Freeform 16"/>
          <p:cNvSpPr>
            <a:spLocks/>
          </p:cNvSpPr>
          <p:nvPr/>
        </p:nvSpPr>
        <p:spPr bwMode="auto">
          <a:xfrm flipH="1">
            <a:off x="5867400" y="4605338"/>
            <a:ext cx="133350" cy="806450"/>
          </a:xfrm>
          <a:custGeom>
            <a:avLst/>
            <a:gdLst>
              <a:gd name="T0" fmla="*/ 2147483647 w 120"/>
              <a:gd name="T1" fmla="*/ 0 h 640"/>
              <a:gd name="T2" fmla="*/ 2147483647 w 120"/>
              <a:gd name="T3" fmla="*/ 2147483647 h 640"/>
              <a:gd name="T4" fmla="*/ 2147483647 w 120"/>
              <a:gd name="T5" fmla="*/ 2147483647 h 640"/>
              <a:gd name="T6" fmla="*/ 0 w 120"/>
              <a:gd name="T7" fmla="*/ 2147483647 h 640"/>
              <a:gd name="T8" fmla="*/ 2147483647 w 120"/>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640">
                <a:moveTo>
                  <a:pt x="120" y="0"/>
                </a:moveTo>
                <a:lnTo>
                  <a:pt x="120" y="354"/>
                </a:lnTo>
                <a:lnTo>
                  <a:pt x="2" y="216"/>
                </a:lnTo>
                <a:lnTo>
                  <a:pt x="0" y="630"/>
                </a:lnTo>
                <a:lnTo>
                  <a:pt x="19" y="640"/>
                </a:lnTo>
              </a:path>
            </a:pathLst>
          </a:custGeom>
          <a:noFill/>
          <a:ln w="38100" cap="flat" cmpd="sng">
            <a:solidFill>
              <a:schemeClr val="accent2"/>
            </a:solidFill>
            <a:prstDash val="dash"/>
            <a:round/>
            <a:headEnd type="none" w="sm" len="sm"/>
            <a:tailEnd type="none" w="sm" len="sm"/>
          </a:ln>
          <a:effectLst>
            <a:outerShdw dist="35921" dir="2700000" algn="ctr" rotWithShape="0">
              <a:schemeClr val="tx1"/>
            </a:outerShdw>
          </a:effectLst>
        </p:spPr>
        <p:txBody>
          <a:bodyPr anchor="ctr">
            <a:spAutoFit/>
          </a:bodyPr>
          <a:lstStyle/>
          <a:p>
            <a:endParaRPr lang="en-US"/>
          </a:p>
        </p:txBody>
      </p:sp>
      <p:sp>
        <p:nvSpPr>
          <p:cNvPr id="82962" name="Freeform 17"/>
          <p:cNvSpPr>
            <a:spLocks/>
          </p:cNvSpPr>
          <p:nvPr/>
        </p:nvSpPr>
        <p:spPr bwMode="auto">
          <a:xfrm rot="5417217">
            <a:off x="4762500" y="5208588"/>
            <a:ext cx="133350" cy="806450"/>
          </a:xfrm>
          <a:custGeom>
            <a:avLst/>
            <a:gdLst>
              <a:gd name="T0" fmla="*/ 2147483647 w 120"/>
              <a:gd name="T1" fmla="*/ 0 h 640"/>
              <a:gd name="T2" fmla="*/ 2147483647 w 120"/>
              <a:gd name="T3" fmla="*/ 2147483647 h 640"/>
              <a:gd name="T4" fmla="*/ 2147483647 w 120"/>
              <a:gd name="T5" fmla="*/ 2147483647 h 640"/>
              <a:gd name="T6" fmla="*/ 0 w 120"/>
              <a:gd name="T7" fmla="*/ 2147483647 h 640"/>
              <a:gd name="T8" fmla="*/ 2147483647 w 120"/>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640">
                <a:moveTo>
                  <a:pt x="120" y="0"/>
                </a:moveTo>
                <a:lnTo>
                  <a:pt x="120" y="354"/>
                </a:lnTo>
                <a:lnTo>
                  <a:pt x="2" y="216"/>
                </a:lnTo>
                <a:lnTo>
                  <a:pt x="0" y="630"/>
                </a:lnTo>
                <a:lnTo>
                  <a:pt x="19" y="640"/>
                </a:lnTo>
              </a:path>
            </a:pathLst>
          </a:custGeom>
          <a:noFill/>
          <a:ln w="38100" cap="flat" cmpd="sng">
            <a:solidFill>
              <a:schemeClr val="accent2"/>
            </a:solidFill>
            <a:prstDash val="dash"/>
            <a:round/>
            <a:headEnd type="none" w="sm" len="sm"/>
            <a:tailEnd type="none" w="sm" len="sm"/>
          </a:ln>
          <a:effectLst>
            <a:outerShdw dist="35921" dir="2700000" algn="ctr" rotWithShape="0">
              <a:schemeClr val="tx1"/>
            </a:outerShdw>
          </a:effectLst>
        </p:spPr>
        <p:txBody>
          <a:bodyPr anchor="ctr">
            <a:spAutoFit/>
          </a:bodyPr>
          <a:lstStyle/>
          <a:p>
            <a:endParaRPr lang="en-US"/>
          </a:p>
        </p:txBody>
      </p:sp>
      <p:sp>
        <p:nvSpPr>
          <p:cNvPr id="82963" name="Oval 18"/>
          <p:cNvSpPr>
            <a:spLocks noChangeArrowheads="1"/>
          </p:cNvSpPr>
          <p:nvPr/>
        </p:nvSpPr>
        <p:spPr bwMode="auto">
          <a:xfrm>
            <a:off x="3146425" y="5133975"/>
            <a:ext cx="1325563" cy="884238"/>
          </a:xfrm>
          <a:prstGeom prst="ellipse">
            <a:avLst/>
          </a:prstGeom>
          <a:solidFill>
            <a:schemeClr val="folHlink"/>
          </a:solidFill>
          <a:ln w="12700">
            <a:solidFill>
              <a:srgbClr val="B3B900"/>
            </a:solidFill>
            <a:round/>
            <a:headEnd/>
            <a:tailEnd/>
          </a:ln>
          <a:effectLst>
            <a:outerShdw dist="28398" dir="3806097" algn="ctr" rotWithShape="0">
              <a:schemeClr val="tx1"/>
            </a:outerShdw>
          </a:effectLst>
        </p:spPr>
        <p:txBody>
          <a:bodyPr wrap="none" anchor="ctr"/>
          <a:lstStyle/>
          <a:p>
            <a:endParaRPr lang="fr-FR"/>
          </a:p>
        </p:txBody>
      </p:sp>
      <p:pic>
        <p:nvPicPr>
          <p:cNvPr id="82964" name="Picture 19"/>
          <p:cNvPicPr>
            <a:picLocks noChangeArrowheads="1"/>
          </p:cNvPicPr>
          <p:nvPr/>
        </p:nvPicPr>
        <p:blipFill>
          <a:blip r:embed="rId6"/>
          <a:srcRect/>
          <a:stretch>
            <a:fillRect/>
          </a:stretch>
        </p:blipFill>
        <p:spPr bwMode="auto">
          <a:xfrm>
            <a:off x="3911600" y="5367338"/>
            <a:ext cx="519113" cy="300037"/>
          </a:xfrm>
          <a:prstGeom prst="rect">
            <a:avLst/>
          </a:prstGeom>
          <a:noFill/>
          <a:ln w="9525">
            <a:noFill/>
            <a:miter lim="800000"/>
            <a:headEnd/>
            <a:tailEnd/>
          </a:ln>
          <a:effectLst/>
        </p:spPr>
      </p:pic>
      <p:pic>
        <p:nvPicPr>
          <p:cNvPr id="82965" name="Picture 20"/>
          <p:cNvPicPr>
            <a:picLocks noChangeArrowheads="1"/>
          </p:cNvPicPr>
          <p:nvPr/>
        </p:nvPicPr>
        <p:blipFill>
          <a:blip r:embed="rId7"/>
          <a:srcRect/>
          <a:stretch>
            <a:fillRect/>
          </a:stretch>
        </p:blipFill>
        <p:spPr bwMode="auto">
          <a:xfrm>
            <a:off x="5053013" y="5149850"/>
            <a:ext cx="1309687" cy="641350"/>
          </a:xfrm>
          <a:prstGeom prst="rect">
            <a:avLst/>
          </a:prstGeom>
          <a:noFill/>
          <a:ln w="9525">
            <a:noFill/>
            <a:miter lim="800000"/>
            <a:headEnd/>
            <a:tailEnd/>
          </a:ln>
          <a:effectLst>
            <a:outerShdw dist="40161" dir="4293903" algn="ctr" rotWithShape="0">
              <a:schemeClr val="bg2"/>
            </a:outerShdw>
          </a:effectLst>
        </p:spPr>
      </p:pic>
      <p:pic>
        <p:nvPicPr>
          <p:cNvPr id="82966" name="Picture 21"/>
          <p:cNvPicPr>
            <a:picLocks noChangeArrowheads="1"/>
          </p:cNvPicPr>
          <p:nvPr/>
        </p:nvPicPr>
        <p:blipFill>
          <a:blip r:embed="rId6"/>
          <a:srcRect/>
          <a:stretch>
            <a:fillRect/>
          </a:stretch>
        </p:blipFill>
        <p:spPr bwMode="auto">
          <a:xfrm>
            <a:off x="5702300" y="3932238"/>
            <a:ext cx="1397000" cy="809625"/>
          </a:xfrm>
          <a:prstGeom prst="rect">
            <a:avLst/>
          </a:prstGeom>
          <a:noFill/>
          <a:ln w="9525">
            <a:noFill/>
            <a:miter lim="800000"/>
            <a:headEnd/>
            <a:tailEnd/>
          </a:ln>
          <a:effectLst/>
        </p:spPr>
      </p:pic>
      <p:pic>
        <p:nvPicPr>
          <p:cNvPr id="82967" name="Picture 22"/>
          <p:cNvPicPr>
            <a:picLocks noChangeArrowheads="1"/>
          </p:cNvPicPr>
          <p:nvPr/>
        </p:nvPicPr>
        <p:blipFill>
          <a:blip r:embed="rId8"/>
          <a:srcRect/>
          <a:stretch>
            <a:fillRect/>
          </a:stretch>
        </p:blipFill>
        <p:spPr bwMode="auto">
          <a:xfrm>
            <a:off x="3236913" y="5389563"/>
            <a:ext cx="771525" cy="393700"/>
          </a:xfrm>
          <a:prstGeom prst="rect">
            <a:avLst/>
          </a:prstGeom>
          <a:noFill/>
          <a:ln w="12700">
            <a:noFill/>
            <a:miter lim="800000"/>
            <a:headEnd/>
            <a:tailEnd/>
          </a:ln>
          <a:effectLst/>
        </p:spPr>
      </p:pic>
      <p:sp>
        <p:nvSpPr>
          <p:cNvPr id="82968" name="Freeform 23"/>
          <p:cNvSpPr>
            <a:spLocks/>
          </p:cNvSpPr>
          <p:nvPr/>
        </p:nvSpPr>
        <p:spPr bwMode="auto">
          <a:xfrm>
            <a:off x="5791200" y="2973388"/>
            <a:ext cx="962025" cy="514350"/>
          </a:xfrm>
          <a:custGeom>
            <a:avLst/>
            <a:gdLst>
              <a:gd name="T0" fmla="*/ 2147483647 w 618"/>
              <a:gd name="T1" fmla="*/ 0 h 492"/>
              <a:gd name="T2" fmla="*/ 0 w 618"/>
              <a:gd name="T3" fmla="*/ 2147483647 h 492"/>
              <a:gd name="T4" fmla="*/ 0 w 618"/>
              <a:gd name="T5" fmla="*/ 2147483647 h 492"/>
              <a:gd name="T6" fmla="*/ 2147483647 w 618"/>
              <a:gd name="T7" fmla="*/ 2147483647 h 4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8" h="492">
                <a:moveTo>
                  <a:pt x="618" y="0"/>
                </a:moveTo>
                <a:lnTo>
                  <a:pt x="0" y="6"/>
                </a:lnTo>
                <a:lnTo>
                  <a:pt x="0" y="492"/>
                </a:lnTo>
                <a:lnTo>
                  <a:pt x="294" y="492"/>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anchor="ctr">
            <a:spAutoFit/>
          </a:bodyPr>
          <a:lstStyle/>
          <a:p>
            <a:endParaRPr lang="en-US"/>
          </a:p>
        </p:txBody>
      </p:sp>
      <p:sp>
        <p:nvSpPr>
          <p:cNvPr id="82969" name="Freeform 24"/>
          <p:cNvSpPr>
            <a:spLocks/>
          </p:cNvSpPr>
          <p:nvPr/>
        </p:nvSpPr>
        <p:spPr bwMode="auto">
          <a:xfrm>
            <a:off x="5381625" y="1916113"/>
            <a:ext cx="1409700" cy="1790700"/>
          </a:xfrm>
          <a:custGeom>
            <a:avLst/>
            <a:gdLst>
              <a:gd name="T0" fmla="*/ 2147483647 w 888"/>
              <a:gd name="T1" fmla="*/ 0 h 990"/>
              <a:gd name="T2" fmla="*/ 0 w 888"/>
              <a:gd name="T3" fmla="*/ 0 h 990"/>
              <a:gd name="T4" fmla="*/ 0 w 888"/>
              <a:gd name="T5" fmla="*/ 2147483647 h 990"/>
              <a:gd name="T6" fmla="*/ 2147483647 w 888"/>
              <a:gd name="T7" fmla="*/ 2147483647 h 9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8" h="990">
                <a:moveTo>
                  <a:pt x="888" y="0"/>
                </a:moveTo>
                <a:lnTo>
                  <a:pt x="0" y="0"/>
                </a:lnTo>
                <a:lnTo>
                  <a:pt x="0" y="990"/>
                </a:lnTo>
                <a:lnTo>
                  <a:pt x="600" y="990"/>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anchor="ctr">
            <a:spAutoFit/>
          </a:bodyPr>
          <a:lstStyle/>
          <a:p>
            <a:endParaRPr lang="en-US"/>
          </a:p>
        </p:txBody>
      </p:sp>
      <p:pic>
        <p:nvPicPr>
          <p:cNvPr id="82970" name="Picture 25"/>
          <p:cNvPicPr>
            <a:picLocks noChangeArrowheads="1"/>
          </p:cNvPicPr>
          <p:nvPr/>
        </p:nvPicPr>
        <p:blipFill>
          <a:blip r:embed="rId5"/>
          <a:srcRect/>
          <a:stretch>
            <a:fillRect/>
          </a:stretch>
        </p:blipFill>
        <p:spPr bwMode="auto">
          <a:xfrm>
            <a:off x="5845175" y="3362325"/>
            <a:ext cx="1019175" cy="481013"/>
          </a:xfrm>
          <a:prstGeom prst="rect">
            <a:avLst/>
          </a:prstGeom>
          <a:noFill/>
          <a:ln w="9525">
            <a:noFill/>
            <a:miter lim="800000"/>
            <a:headEnd/>
            <a:tailEnd/>
          </a:ln>
          <a:effectLst/>
        </p:spPr>
      </p:pic>
      <p:pic>
        <p:nvPicPr>
          <p:cNvPr id="82971" name="Picture 26"/>
          <p:cNvPicPr>
            <a:picLocks noChangeArrowheads="1"/>
          </p:cNvPicPr>
          <p:nvPr/>
        </p:nvPicPr>
        <p:blipFill>
          <a:blip r:embed="rId3"/>
          <a:srcRect/>
          <a:stretch>
            <a:fillRect/>
          </a:stretch>
        </p:blipFill>
        <p:spPr bwMode="auto">
          <a:xfrm>
            <a:off x="6670675" y="2286000"/>
            <a:ext cx="515938" cy="514350"/>
          </a:xfrm>
          <a:prstGeom prst="rect">
            <a:avLst/>
          </a:prstGeom>
          <a:noFill/>
          <a:ln w="9525">
            <a:noFill/>
            <a:miter lim="800000"/>
            <a:headEnd/>
            <a:tailEnd/>
          </a:ln>
          <a:effectLst/>
        </p:spPr>
      </p:pic>
      <p:pic>
        <p:nvPicPr>
          <p:cNvPr id="82972" name="Picture 27"/>
          <p:cNvPicPr>
            <a:picLocks noChangeAspect="1" noChangeArrowheads="1"/>
          </p:cNvPicPr>
          <p:nvPr/>
        </p:nvPicPr>
        <p:blipFill>
          <a:blip r:embed="rId5"/>
          <a:srcRect/>
          <a:stretch>
            <a:fillRect/>
          </a:stretch>
        </p:blipFill>
        <p:spPr bwMode="auto">
          <a:xfrm>
            <a:off x="6413500" y="2895600"/>
            <a:ext cx="777875" cy="346075"/>
          </a:xfrm>
          <a:prstGeom prst="rect">
            <a:avLst/>
          </a:prstGeom>
          <a:noFill/>
          <a:ln w="9525">
            <a:noFill/>
            <a:miter lim="800000"/>
            <a:headEnd/>
            <a:tailEnd/>
          </a:ln>
          <a:effectLst/>
        </p:spPr>
      </p:pic>
      <p:pic>
        <p:nvPicPr>
          <p:cNvPr id="82973" name="Picture 28"/>
          <p:cNvPicPr>
            <a:picLocks noChangeAspect="1" noChangeArrowheads="1"/>
          </p:cNvPicPr>
          <p:nvPr/>
        </p:nvPicPr>
        <p:blipFill>
          <a:blip r:embed="rId5"/>
          <a:srcRect/>
          <a:stretch>
            <a:fillRect/>
          </a:stretch>
        </p:blipFill>
        <p:spPr bwMode="auto">
          <a:xfrm>
            <a:off x="6489700" y="1816100"/>
            <a:ext cx="777875" cy="346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4"/>
          <p:cNvSpPr>
            <a:spLocks noGrp="1"/>
          </p:cNvSpPr>
          <p:nvPr>
            <p:ph type="sldNum" sz="quarter" idx="12"/>
          </p:nvPr>
        </p:nvSpPr>
        <p:spPr>
          <a:noFill/>
          <a:ln>
            <a:miter lim="800000"/>
            <a:headEnd/>
            <a:tailEnd/>
          </a:ln>
        </p:spPr>
        <p:txBody>
          <a:bodyPr/>
          <a:lstStyle/>
          <a:p>
            <a:fld id="{417F15B8-7D2A-4E57-B768-61829E6D2538}" type="slidenum">
              <a:rPr lang="en-US" smtClean="0"/>
              <a:pPr/>
              <a:t>94</a:t>
            </a:fld>
            <a:endParaRPr lang="en-US" smtClean="0"/>
          </a:p>
        </p:txBody>
      </p:sp>
      <p:sp>
        <p:nvSpPr>
          <p:cNvPr id="83971" name="Rectangle 2"/>
          <p:cNvSpPr>
            <a:spLocks noGrp="1" noChangeArrowheads="1"/>
          </p:cNvSpPr>
          <p:nvPr>
            <p:ph type="title"/>
          </p:nvPr>
        </p:nvSpPr>
        <p:spPr>
          <a:xfrm>
            <a:off x="685800" y="-24"/>
            <a:ext cx="7772400" cy="1143000"/>
          </a:xfrm>
        </p:spPr>
        <p:txBody>
          <a:bodyPr/>
          <a:lstStyle/>
          <a:p>
            <a:pPr eaLnBrk="1" hangingPunct="1"/>
            <a:r>
              <a:rPr lang="en-US" dirty="0" err="1" smtClean="0"/>
              <a:t>Couche</a:t>
            </a:r>
            <a:r>
              <a:rPr lang="en-US" dirty="0" smtClean="0"/>
              <a:t> 4 : Transport </a:t>
            </a:r>
          </a:p>
        </p:txBody>
      </p:sp>
      <p:sp>
        <p:nvSpPr>
          <p:cNvPr id="83972" name="Text Box 3"/>
          <p:cNvSpPr txBox="1">
            <a:spLocks noChangeArrowheads="1"/>
          </p:cNvSpPr>
          <p:nvPr/>
        </p:nvSpPr>
        <p:spPr bwMode="auto">
          <a:xfrm>
            <a:off x="533400" y="1895475"/>
            <a:ext cx="4038600" cy="3933825"/>
          </a:xfrm>
          <a:prstGeom prst="rect">
            <a:avLst/>
          </a:prstGeom>
          <a:noFill/>
          <a:ln w="12700">
            <a:noFill/>
            <a:miter lim="800000"/>
            <a:headEnd/>
            <a:tailEnd/>
          </a:ln>
          <a:effectLst/>
        </p:spPr>
        <p:txBody>
          <a:bodyPr lIns="0" tIns="0" rIns="0" bIns="0" anchor="ctr">
            <a:spAutoFit/>
          </a:bodyPr>
          <a:lstStyle/>
          <a:p>
            <a:pPr marL="228600" indent="-228600" algn="l" defTabSz="1027113" eaLnBrk="0" hangingPunct="0">
              <a:lnSpc>
                <a:spcPct val="95000"/>
              </a:lnSpc>
              <a:spcBef>
                <a:spcPct val="70000"/>
              </a:spcBef>
              <a:buClr>
                <a:schemeClr val="accent1"/>
              </a:buClr>
              <a:buFontTx/>
              <a:buChar char="•"/>
            </a:pPr>
            <a:r>
              <a:rPr lang="fr-FR" sz="2400" dirty="0"/>
              <a:t>Distingue les applications de couche supérieure</a:t>
            </a:r>
          </a:p>
          <a:p>
            <a:pPr marL="228600" indent="-228600" algn="l" defTabSz="1027113" eaLnBrk="0" hangingPunct="0">
              <a:lnSpc>
                <a:spcPct val="95000"/>
              </a:lnSpc>
              <a:spcBef>
                <a:spcPct val="70000"/>
              </a:spcBef>
              <a:buClr>
                <a:schemeClr val="accent1"/>
              </a:buClr>
              <a:buFontTx/>
              <a:buChar char="•"/>
            </a:pPr>
            <a:r>
              <a:rPr lang="fr-FR" sz="2400" dirty="0"/>
              <a:t>Établit  la connexion de bout en bout la entre les applications</a:t>
            </a:r>
          </a:p>
          <a:p>
            <a:pPr marL="228600" indent="-228600" algn="l" defTabSz="1027113" eaLnBrk="0" hangingPunct="0">
              <a:lnSpc>
                <a:spcPct val="95000"/>
              </a:lnSpc>
              <a:spcBef>
                <a:spcPct val="70000"/>
              </a:spcBef>
              <a:buClr>
                <a:schemeClr val="accent1"/>
              </a:buClr>
              <a:buFontTx/>
              <a:buChar char="•"/>
            </a:pPr>
            <a:r>
              <a:rPr lang="fr-FR" sz="2400" dirty="0"/>
              <a:t>Définit le contrôle de flux </a:t>
            </a:r>
          </a:p>
          <a:p>
            <a:pPr marL="228600" indent="-228600" algn="l" defTabSz="1027113" eaLnBrk="0" hangingPunct="0">
              <a:lnSpc>
                <a:spcPct val="95000"/>
              </a:lnSpc>
              <a:spcBef>
                <a:spcPct val="70000"/>
              </a:spcBef>
              <a:buClr>
                <a:schemeClr val="accent1"/>
              </a:buClr>
              <a:buFontTx/>
              <a:buChar char="•"/>
            </a:pPr>
            <a:r>
              <a:rPr lang="fr-FR" sz="2400" dirty="0"/>
              <a:t>Fournit des services fiables ou non pour le transfert de données</a:t>
            </a:r>
            <a:endParaRPr lang="en-US" sz="2500" dirty="0">
              <a:latin typeface="Helvetica" pitchFamily="34" charset="0"/>
            </a:endParaRPr>
          </a:p>
        </p:txBody>
      </p:sp>
      <p:sp>
        <p:nvSpPr>
          <p:cNvPr id="83973" name="Rectangle 4"/>
          <p:cNvSpPr>
            <a:spLocks noChangeArrowheads="1"/>
          </p:cNvSpPr>
          <p:nvPr/>
        </p:nvSpPr>
        <p:spPr bwMode="auto">
          <a:xfrm>
            <a:off x="5307013" y="2338388"/>
            <a:ext cx="3322637" cy="2816225"/>
          </a:xfrm>
          <a:prstGeom prst="rect">
            <a:avLst/>
          </a:prstGeom>
          <a:gradFill rotWithShape="0">
            <a:gsLst>
              <a:gs pos="0">
                <a:srgbClr val="798CA6"/>
              </a:gs>
              <a:gs pos="100000">
                <a:srgbClr val="FFFFFF"/>
              </a:gs>
            </a:gsLst>
            <a:lin ang="5400000" scaled="1"/>
          </a:gra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p>
            <a:endParaRPr lang="fr-FR"/>
          </a:p>
        </p:txBody>
      </p:sp>
      <p:sp>
        <p:nvSpPr>
          <p:cNvPr id="83974" name="Rectangle 5"/>
          <p:cNvSpPr>
            <a:spLocks noChangeArrowheads="1"/>
          </p:cNvSpPr>
          <p:nvPr/>
        </p:nvSpPr>
        <p:spPr bwMode="auto">
          <a:xfrm rot="-5400000">
            <a:off x="3569495" y="3450431"/>
            <a:ext cx="2836862" cy="606425"/>
          </a:xfrm>
          <a:prstGeom prst="rect">
            <a:avLst/>
          </a:prstGeom>
          <a:solidFill>
            <a:srgbClr val="FFCC99"/>
          </a:solidFill>
          <a:ln w="28575">
            <a:solidFill>
              <a:schemeClr val="tx1"/>
            </a:solidFill>
            <a:miter lim="800000"/>
            <a:headEnd type="none" w="sm" len="sm"/>
            <a:tailEnd type="none" w="sm" len="sm"/>
          </a:ln>
          <a:effectLst>
            <a:outerShdw dist="28398" dir="1593903" algn="ctr" rotWithShape="0">
              <a:schemeClr val="tx1"/>
            </a:outerShdw>
          </a:effectLst>
        </p:spPr>
        <p:txBody>
          <a:bodyPr anchor="ctr">
            <a:spAutoFit/>
          </a:bodyPr>
          <a:lstStyle/>
          <a:p>
            <a:endParaRPr lang="fr-FR"/>
          </a:p>
        </p:txBody>
      </p:sp>
      <p:sp>
        <p:nvSpPr>
          <p:cNvPr id="83975" name="Text Box 6"/>
          <p:cNvSpPr txBox="1">
            <a:spLocks noChangeArrowheads="1"/>
          </p:cNvSpPr>
          <p:nvPr/>
        </p:nvSpPr>
        <p:spPr bwMode="auto">
          <a:xfrm rot="-5400000">
            <a:off x="4481513" y="4289425"/>
            <a:ext cx="1004888" cy="369887"/>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Réseau</a:t>
            </a:r>
          </a:p>
        </p:txBody>
      </p:sp>
      <p:sp>
        <p:nvSpPr>
          <p:cNvPr id="83976" name="Text Box 7"/>
          <p:cNvSpPr txBox="1">
            <a:spLocks noChangeArrowheads="1"/>
          </p:cNvSpPr>
          <p:nvPr/>
        </p:nvSpPr>
        <p:spPr bwMode="auto">
          <a:xfrm>
            <a:off x="7607300" y="4325938"/>
            <a:ext cx="552450" cy="366712"/>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IPX</a:t>
            </a:r>
          </a:p>
        </p:txBody>
      </p:sp>
      <p:sp>
        <p:nvSpPr>
          <p:cNvPr id="83977" name="Text Box 8"/>
          <p:cNvSpPr txBox="1">
            <a:spLocks noChangeArrowheads="1"/>
          </p:cNvSpPr>
          <p:nvPr/>
        </p:nvSpPr>
        <p:spPr bwMode="auto">
          <a:xfrm>
            <a:off x="6013450" y="4325938"/>
            <a:ext cx="400050" cy="366712"/>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IP</a:t>
            </a:r>
          </a:p>
        </p:txBody>
      </p:sp>
      <p:sp>
        <p:nvSpPr>
          <p:cNvPr id="83978" name="Line 9"/>
          <p:cNvSpPr>
            <a:spLocks noChangeShapeType="1"/>
          </p:cNvSpPr>
          <p:nvPr/>
        </p:nvSpPr>
        <p:spPr bwMode="auto">
          <a:xfrm flipV="1">
            <a:off x="7264400" y="2360613"/>
            <a:ext cx="0" cy="2790825"/>
          </a:xfrm>
          <a:prstGeom prst="line">
            <a:avLst/>
          </a:prstGeom>
          <a:noFill/>
          <a:ln w="38100">
            <a:solidFill>
              <a:schemeClr val="tx1"/>
            </a:solidFill>
            <a:round/>
            <a:headEnd type="none" w="sm" len="sm"/>
            <a:tailEnd type="none" w="sm" len="sm"/>
          </a:ln>
          <a:effectLst/>
        </p:spPr>
        <p:txBody>
          <a:bodyPr anchor="ctr">
            <a:spAutoFit/>
          </a:bodyPr>
          <a:lstStyle/>
          <a:p>
            <a:endParaRPr lang="en-US"/>
          </a:p>
        </p:txBody>
      </p:sp>
      <p:sp>
        <p:nvSpPr>
          <p:cNvPr id="83979" name="Text Box 10"/>
          <p:cNvSpPr txBox="1">
            <a:spLocks noChangeArrowheads="1"/>
          </p:cNvSpPr>
          <p:nvPr/>
        </p:nvSpPr>
        <p:spPr bwMode="auto">
          <a:xfrm rot="-5400000">
            <a:off x="4364832" y="2832893"/>
            <a:ext cx="1250950" cy="366713"/>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Transport</a:t>
            </a:r>
          </a:p>
        </p:txBody>
      </p:sp>
      <p:sp>
        <p:nvSpPr>
          <p:cNvPr id="83980" name="Text Box 11"/>
          <p:cNvSpPr txBox="1">
            <a:spLocks noChangeArrowheads="1"/>
          </p:cNvSpPr>
          <p:nvPr/>
        </p:nvSpPr>
        <p:spPr bwMode="auto">
          <a:xfrm>
            <a:off x="7607300" y="2936875"/>
            <a:ext cx="641350" cy="366713"/>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SPX</a:t>
            </a:r>
          </a:p>
        </p:txBody>
      </p:sp>
      <p:sp>
        <p:nvSpPr>
          <p:cNvPr id="83981" name="Text Box 12"/>
          <p:cNvSpPr txBox="1">
            <a:spLocks noChangeArrowheads="1"/>
          </p:cNvSpPr>
          <p:nvPr/>
        </p:nvSpPr>
        <p:spPr bwMode="auto">
          <a:xfrm>
            <a:off x="5441950" y="2936875"/>
            <a:ext cx="641350" cy="366713"/>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TCP</a:t>
            </a:r>
          </a:p>
        </p:txBody>
      </p:sp>
      <p:sp>
        <p:nvSpPr>
          <p:cNvPr id="83982" name="Line 13"/>
          <p:cNvSpPr>
            <a:spLocks noChangeShapeType="1"/>
          </p:cNvSpPr>
          <p:nvPr/>
        </p:nvSpPr>
        <p:spPr bwMode="auto">
          <a:xfrm flipV="1">
            <a:off x="6216650" y="2351088"/>
            <a:ext cx="0" cy="1504950"/>
          </a:xfrm>
          <a:prstGeom prst="line">
            <a:avLst/>
          </a:prstGeom>
          <a:noFill/>
          <a:ln w="38100">
            <a:solidFill>
              <a:schemeClr val="tx1"/>
            </a:solidFill>
            <a:round/>
            <a:headEnd type="none" w="sm" len="sm"/>
            <a:tailEnd type="none" w="sm" len="sm"/>
          </a:ln>
          <a:effectLst/>
        </p:spPr>
        <p:txBody>
          <a:bodyPr anchor="ctr">
            <a:spAutoFit/>
          </a:bodyPr>
          <a:lstStyle/>
          <a:p>
            <a:endParaRPr lang="en-US"/>
          </a:p>
        </p:txBody>
      </p:sp>
      <p:sp>
        <p:nvSpPr>
          <p:cNvPr id="83983" name="Text Box 14"/>
          <p:cNvSpPr txBox="1">
            <a:spLocks noChangeArrowheads="1"/>
          </p:cNvSpPr>
          <p:nvPr/>
        </p:nvSpPr>
        <p:spPr bwMode="auto">
          <a:xfrm>
            <a:off x="6337300" y="2936875"/>
            <a:ext cx="666750" cy="366713"/>
          </a:xfrm>
          <a:prstGeom prst="rect">
            <a:avLst/>
          </a:prstGeom>
          <a:noFill/>
          <a:ln w="28575">
            <a:noFill/>
            <a:miter lim="800000"/>
            <a:headEnd type="none" w="sm" len="sm"/>
            <a:tailEnd type="none" w="sm" len="sm"/>
          </a:ln>
          <a:effectLst/>
        </p:spPr>
        <p:txBody>
          <a:bodyPr wrap="none">
            <a:spAutoFit/>
          </a:bodyPr>
          <a:lstStyle/>
          <a:p>
            <a:pPr algn="l" eaLnBrk="0" hangingPunct="0"/>
            <a:r>
              <a:rPr lang="en-US">
                <a:latin typeface="Helvetica" pitchFamily="34" charset="0"/>
              </a:rPr>
              <a:t>UDP</a:t>
            </a:r>
          </a:p>
        </p:txBody>
      </p:sp>
      <p:sp>
        <p:nvSpPr>
          <p:cNvPr id="83984" name="Line 15"/>
          <p:cNvSpPr>
            <a:spLocks noChangeShapeType="1"/>
          </p:cNvSpPr>
          <p:nvPr/>
        </p:nvSpPr>
        <p:spPr bwMode="auto">
          <a:xfrm>
            <a:off x="4686300" y="3824288"/>
            <a:ext cx="3962400" cy="0"/>
          </a:xfrm>
          <a:prstGeom prst="line">
            <a:avLst/>
          </a:prstGeom>
          <a:noFill/>
          <a:ln w="38100">
            <a:solidFill>
              <a:schemeClr val="tx1"/>
            </a:solidFill>
            <a:round/>
            <a:headEnd type="none" w="sm" len="sm"/>
            <a:tailEnd type="none" w="sm" len="sm"/>
          </a:ln>
          <a:effec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4"/>
          <p:cNvSpPr>
            <a:spLocks noGrp="1"/>
          </p:cNvSpPr>
          <p:nvPr>
            <p:ph type="sldNum" sz="quarter" idx="12"/>
          </p:nvPr>
        </p:nvSpPr>
        <p:spPr>
          <a:noFill/>
          <a:ln>
            <a:miter lim="800000"/>
            <a:headEnd/>
            <a:tailEnd/>
          </a:ln>
        </p:spPr>
        <p:txBody>
          <a:bodyPr/>
          <a:lstStyle/>
          <a:p>
            <a:fld id="{0F2B1D15-6BF1-4790-8492-5FEF8503393F}" type="slidenum">
              <a:rPr lang="en-US" smtClean="0"/>
              <a:pPr/>
              <a:t>95</a:t>
            </a:fld>
            <a:endParaRPr lang="en-US" smtClean="0"/>
          </a:p>
        </p:txBody>
      </p:sp>
      <p:sp>
        <p:nvSpPr>
          <p:cNvPr id="84995" name="Rectangle 2"/>
          <p:cNvSpPr>
            <a:spLocks noGrp="1" noChangeArrowheads="1"/>
          </p:cNvSpPr>
          <p:nvPr>
            <p:ph type="title"/>
          </p:nvPr>
        </p:nvSpPr>
        <p:spPr>
          <a:xfrm>
            <a:off x="685800" y="-71462"/>
            <a:ext cx="7772400" cy="1143000"/>
          </a:xfrm>
        </p:spPr>
        <p:txBody>
          <a:bodyPr/>
          <a:lstStyle/>
          <a:p>
            <a:pPr eaLnBrk="1" hangingPunct="1"/>
            <a:r>
              <a:rPr lang="fr-FR" dirty="0" smtClean="0"/>
              <a:t>Service fiable</a:t>
            </a:r>
            <a:endParaRPr lang="en-US" dirty="0" smtClean="0"/>
          </a:p>
        </p:txBody>
      </p:sp>
      <p:sp>
        <p:nvSpPr>
          <p:cNvPr id="84996" name="Line 3"/>
          <p:cNvSpPr>
            <a:spLocks noChangeShapeType="1"/>
          </p:cNvSpPr>
          <p:nvPr/>
        </p:nvSpPr>
        <p:spPr bwMode="auto">
          <a:xfrm>
            <a:off x="2847975" y="3167063"/>
            <a:ext cx="3257550" cy="0"/>
          </a:xfrm>
          <a:prstGeom prst="line">
            <a:avLst/>
          </a:prstGeom>
          <a:noFill/>
          <a:ln w="50800">
            <a:solidFill>
              <a:schemeClr val="accent2"/>
            </a:solidFill>
            <a:round/>
            <a:headEnd type="none" w="sm" len="sm"/>
            <a:tailEnd type="triangle" w="med" len="med"/>
          </a:ln>
          <a:effectLst/>
        </p:spPr>
        <p:txBody>
          <a:bodyPr wrap="none" lIns="54989" tIns="77902" rIns="54989" bIns="77902"/>
          <a:lstStyle/>
          <a:p>
            <a:endParaRPr lang="en-US"/>
          </a:p>
        </p:txBody>
      </p:sp>
      <p:sp>
        <p:nvSpPr>
          <p:cNvPr id="84997" name="Line 4"/>
          <p:cNvSpPr>
            <a:spLocks noChangeShapeType="1"/>
          </p:cNvSpPr>
          <p:nvPr/>
        </p:nvSpPr>
        <p:spPr bwMode="auto">
          <a:xfrm flipH="1">
            <a:off x="2847975" y="3814763"/>
            <a:ext cx="3257550" cy="0"/>
          </a:xfrm>
          <a:prstGeom prst="line">
            <a:avLst/>
          </a:prstGeom>
          <a:noFill/>
          <a:ln w="50800">
            <a:solidFill>
              <a:schemeClr val="accent2"/>
            </a:solidFill>
            <a:round/>
            <a:headEnd/>
            <a:tailEnd type="triangle" w="med" len="med"/>
          </a:ln>
          <a:effectLst/>
        </p:spPr>
        <p:txBody>
          <a:bodyPr wrap="none" lIns="54989" tIns="77902" rIns="54989" bIns="77902"/>
          <a:lstStyle/>
          <a:p>
            <a:endParaRPr lang="en-US"/>
          </a:p>
        </p:txBody>
      </p:sp>
      <p:sp>
        <p:nvSpPr>
          <p:cNvPr id="84998" name="Line 5"/>
          <p:cNvSpPr>
            <a:spLocks noChangeShapeType="1"/>
          </p:cNvSpPr>
          <p:nvPr/>
        </p:nvSpPr>
        <p:spPr bwMode="auto">
          <a:xfrm>
            <a:off x="2847975" y="4329113"/>
            <a:ext cx="3257550" cy="0"/>
          </a:xfrm>
          <a:prstGeom prst="line">
            <a:avLst/>
          </a:prstGeom>
          <a:noFill/>
          <a:ln w="50800">
            <a:solidFill>
              <a:schemeClr val="accent2"/>
            </a:solidFill>
            <a:round/>
            <a:headEnd type="none" w="sm" len="sm"/>
            <a:tailEnd type="triangle" w="med" len="med"/>
          </a:ln>
          <a:effectLst/>
        </p:spPr>
        <p:txBody>
          <a:bodyPr wrap="none" lIns="54989" tIns="77902" rIns="54989" bIns="77902"/>
          <a:lstStyle/>
          <a:p>
            <a:endParaRPr lang="en-US"/>
          </a:p>
        </p:txBody>
      </p:sp>
      <p:sp>
        <p:nvSpPr>
          <p:cNvPr id="84999" name="Rectangle 6"/>
          <p:cNvSpPr>
            <a:spLocks noChangeArrowheads="1"/>
          </p:cNvSpPr>
          <p:nvPr/>
        </p:nvSpPr>
        <p:spPr bwMode="auto">
          <a:xfrm>
            <a:off x="3581400" y="2787650"/>
            <a:ext cx="1700213" cy="300038"/>
          </a:xfrm>
          <a:prstGeom prst="rect">
            <a:avLst/>
          </a:prstGeom>
          <a:noFill/>
          <a:ln w="9525">
            <a:noFill/>
            <a:miter lim="800000"/>
            <a:headEnd/>
            <a:tailEnd/>
          </a:ln>
          <a:effectLst/>
        </p:spPr>
        <p:txBody>
          <a:bodyPr wrap="none" lIns="54989" tIns="77902" rIns="54989" bIns="77902"/>
          <a:lstStyle/>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Synchronisation</a:t>
            </a:r>
          </a:p>
        </p:txBody>
      </p:sp>
      <p:sp>
        <p:nvSpPr>
          <p:cNvPr id="85000" name="Rectangle 7"/>
          <p:cNvSpPr>
            <a:spLocks noChangeArrowheads="1"/>
          </p:cNvSpPr>
          <p:nvPr/>
        </p:nvSpPr>
        <p:spPr bwMode="auto">
          <a:xfrm>
            <a:off x="3097213" y="3436938"/>
            <a:ext cx="3160712" cy="433387"/>
          </a:xfrm>
          <a:prstGeom prst="rect">
            <a:avLst/>
          </a:prstGeom>
          <a:noFill/>
          <a:ln w="9525">
            <a:noFill/>
            <a:miter lim="800000"/>
            <a:headEnd/>
            <a:tailEnd/>
          </a:ln>
          <a:effectLst/>
        </p:spPr>
        <p:txBody>
          <a:bodyPr wrap="none" lIns="54989" tIns="77902" rIns="54989" bIns="77902"/>
          <a:lstStyle/>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Acknowledge, Synchronize</a:t>
            </a:r>
          </a:p>
        </p:txBody>
      </p:sp>
      <p:sp>
        <p:nvSpPr>
          <p:cNvPr id="85001" name="Rectangle 8"/>
          <p:cNvSpPr>
            <a:spLocks noChangeArrowheads="1"/>
          </p:cNvSpPr>
          <p:nvPr/>
        </p:nvSpPr>
        <p:spPr bwMode="auto">
          <a:xfrm>
            <a:off x="3778250" y="3951288"/>
            <a:ext cx="1800225" cy="357187"/>
          </a:xfrm>
          <a:prstGeom prst="rect">
            <a:avLst/>
          </a:prstGeom>
          <a:noFill/>
          <a:ln w="9525">
            <a:noFill/>
            <a:miter lim="800000"/>
            <a:headEnd/>
            <a:tailEnd/>
          </a:ln>
          <a:effectLst/>
        </p:spPr>
        <p:txBody>
          <a:bodyPr wrap="none" lIns="54989" tIns="77902" rIns="54989" bIns="77902"/>
          <a:lstStyle/>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Acknowledge</a:t>
            </a:r>
          </a:p>
        </p:txBody>
      </p:sp>
      <p:sp>
        <p:nvSpPr>
          <p:cNvPr id="85002" name="Rectangle 9"/>
          <p:cNvSpPr>
            <a:spLocks noChangeArrowheads="1"/>
          </p:cNvSpPr>
          <p:nvPr/>
        </p:nvSpPr>
        <p:spPr bwMode="auto">
          <a:xfrm>
            <a:off x="3778250" y="5192713"/>
            <a:ext cx="1800225" cy="442912"/>
          </a:xfrm>
          <a:prstGeom prst="rect">
            <a:avLst/>
          </a:prstGeom>
          <a:noFill/>
          <a:ln w="9525">
            <a:noFill/>
            <a:miter lim="800000"/>
            <a:headEnd/>
            <a:tailEnd/>
          </a:ln>
          <a:effectLst/>
        </p:spPr>
        <p:txBody>
          <a:bodyPr wrap="none" lIns="54989" tIns="77902" rIns="54989" bIns="77902"/>
          <a:lstStyle/>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Transfert données</a:t>
            </a:r>
          </a:p>
        </p:txBody>
      </p:sp>
      <p:sp>
        <p:nvSpPr>
          <p:cNvPr id="85003" name="Line 10"/>
          <p:cNvSpPr>
            <a:spLocks noChangeShapeType="1"/>
          </p:cNvSpPr>
          <p:nvPr/>
        </p:nvSpPr>
        <p:spPr bwMode="auto">
          <a:xfrm>
            <a:off x="2847975" y="5561013"/>
            <a:ext cx="3257550" cy="0"/>
          </a:xfrm>
          <a:prstGeom prst="line">
            <a:avLst/>
          </a:prstGeom>
          <a:noFill/>
          <a:ln w="50800">
            <a:solidFill>
              <a:schemeClr val="accent2"/>
            </a:solidFill>
            <a:round/>
            <a:headEnd type="triangle" w="med" len="med"/>
            <a:tailEnd type="triangle" w="med" len="med"/>
          </a:ln>
          <a:effectLst/>
        </p:spPr>
        <p:txBody>
          <a:bodyPr wrap="none" lIns="54989" tIns="77902" rIns="54989" bIns="77902"/>
          <a:lstStyle/>
          <a:p>
            <a:endParaRPr lang="en-US"/>
          </a:p>
        </p:txBody>
      </p:sp>
      <p:sp>
        <p:nvSpPr>
          <p:cNvPr id="85004" name="Rectangle 11"/>
          <p:cNvSpPr>
            <a:spLocks noChangeArrowheads="1"/>
          </p:cNvSpPr>
          <p:nvPr/>
        </p:nvSpPr>
        <p:spPr bwMode="auto">
          <a:xfrm>
            <a:off x="3868738" y="5540375"/>
            <a:ext cx="2074862" cy="442913"/>
          </a:xfrm>
          <a:prstGeom prst="rect">
            <a:avLst/>
          </a:prstGeom>
          <a:noFill/>
          <a:ln w="9525">
            <a:noFill/>
            <a:miter lim="800000"/>
            <a:headEnd/>
            <a:tailEnd/>
          </a:ln>
          <a:effectLst/>
        </p:spPr>
        <p:txBody>
          <a:bodyPr wrap="none" lIns="54989" tIns="77902" rIns="54989" bIns="77902"/>
          <a:lstStyle/>
          <a:p>
            <a:pPr algn="l" defTabSz="1028700" eaLnBrk="0" hangingPunct="0">
              <a:lnSpc>
                <a:spcPts val="2138"/>
              </a:lnSpc>
              <a:tabLst>
                <a:tab pos="514350" algn="l"/>
                <a:tab pos="1028700" algn="l"/>
                <a:tab pos="1543050" algn="l"/>
              </a:tabLst>
            </a:pPr>
            <a:r>
              <a:rPr lang="en-US">
                <a:solidFill>
                  <a:srgbClr val="000000"/>
                </a:solidFill>
                <a:latin typeface="Helvetica" pitchFamily="34" charset="0"/>
              </a:rPr>
              <a:t>Envoie segment</a:t>
            </a:r>
          </a:p>
        </p:txBody>
      </p:sp>
      <p:pic>
        <p:nvPicPr>
          <p:cNvPr id="85005" name="Picture 12"/>
          <p:cNvPicPr>
            <a:picLocks noChangeArrowheads="1"/>
          </p:cNvPicPr>
          <p:nvPr/>
        </p:nvPicPr>
        <p:blipFill>
          <a:blip r:embed="rId3"/>
          <a:srcRect/>
          <a:stretch>
            <a:fillRect/>
          </a:stretch>
        </p:blipFill>
        <p:spPr bwMode="auto">
          <a:xfrm>
            <a:off x="2797175" y="1600200"/>
            <a:ext cx="3273425" cy="1112838"/>
          </a:xfrm>
          <a:prstGeom prst="rect">
            <a:avLst/>
          </a:prstGeom>
          <a:noFill/>
          <a:ln w="9525">
            <a:noFill/>
            <a:miter lim="800000"/>
            <a:headEnd/>
            <a:tailEnd/>
          </a:ln>
          <a:effectLst>
            <a:outerShdw dist="35921" dir="2700000" algn="ctr" rotWithShape="0">
              <a:schemeClr val="bg2"/>
            </a:outerShdw>
          </a:effectLst>
        </p:spPr>
      </p:pic>
      <p:sp>
        <p:nvSpPr>
          <p:cNvPr id="85006" name="Rectangle 13"/>
          <p:cNvSpPr>
            <a:spLocks noChangeArrowheads="1"/>
          </p:cNvSpPr>
          <p:nvPr/>
        </p:nvSpPr>
        <p:spPr bwMode="auto">
          <a:xfrm>
            <a:off x="1935163" y="2568575"/>
            <a:ext cx="833437" cy="241300"/>
          </a:xfrm>
          <a:prstGeom prst="rect">
            <a:avLst/>
          </a:prstGeom>
          <a:noFill/>
          <a:ln w="9525">
            <a:noFill/>
            <a:miter lim="800000"/>
            <a:headEnd/>
            <a:tailEnd/>
          </a:ln>
          <a:effectLst/>
        </p:spPr>
        <p:txBody>
          <a:bodyPr wrap="none" lIns="54989" tIns="77902" rIns="54989" bIns="77902"/>
          <a:lstStyle/>
          <a:p>
            <a:pPr defTabSz="1028700" eaLnBrk="0" hangingPunct="0"/>
            <a:r>
              <a:rPr lang="en-US" sz="1600">
                <a:latin typeface="Helvetica" pitchFamily="34" charset="0"/>
              </a:rPr>
              <a:t>Emetteur</a:t>
            </a:r>
          </a:p>
        </p:txBody>
      </p:sp>
      <p:sp>
        <p:nvSpPr>
          <p:cNvPr id="85007" name="Rectangle 14"/>
          <p:cNvSpPr>
            <a:spLocks noChangeArrowheads="1"/>
          </p:cNvSpPr>
          <p:nvPr/>
        </p:nvSpPr>
        <p:spPr bwMode="auto">
          <a:xfrm>
            <a:off x="5854700" y="2568575"/>
            <a:ext cx="842963" cy="241300"/>
          </a:xfrm>
          <a:prstGeom prst="rect">
            <a:avLst/>
          </a:prstGeom>
          <a:noFill/>
          <a:ln w="9525">
            <a:noFill/>
            <a:miter lim="800000"/>
            <a:headEnd/>
            <a:tailEnd/>
          </a:ln>
          <a:effectLst/>
        </p:spPr>
        <p:txBody>
          <a:bodyPr wrap="none" lIns="54989" tIns="77902" rIns="54989" bIns="77902"/>
          <a:lstStyle/>
          <a:p>
            <a:pPr defTabSz="1028700" eaLnBrk="0" hangingPunct="0"/>
            <a:r>
              <a:rPr lang="en-US" sz="1600">
                <a:latin typeface="Helvetica" pitchFamily="34" charset="0"/>
              </a:rPr>
              <a:t>Récepteur</a:t>
            </a:r>
          </a:p>
        </p:txBody>
      </p:sp>
      <p:sp>
        <p:nvSpPr>
          <p:cNvPr id="85008" name="Freeform 15"/>
          <p:cNvSpPr>
            <a:spLocks/>
          </p:cNvSpPr>
          <p:nvPr/>
        </p:nvSpPr>
        <p:spPr bwMode="auto">
          <a:xfrm>
            <a:off x="2803525" y="1871663"/>
            <a:ext cx="3260725" cy="481012"/>
          </a:xfrm>
          <a:custGeom>
            <a:avLst/>
            <a:gdLst>
              <a:gd name="T0" fmla="*/ 0 w 2257"/>
              <a:gd name="T1" fmla="*/ 2147483647 h 385"/>
              <a:gd name="T2" fmla="*/ 2147483647 w 2257"/>
              <a:gd name="T3" fmla="*/ 2147483647 h 385"/>
              <a:gd name="T4" fmla="*/ 2147483647 w 2257"/>
              <a:gd name="T5" fmla="*/ 2147483647 h 385"/>
              <a:gd name="T6" fmla="*/ 2147483647 w 2257"/>
              <a:gd name="T7" fmla="*/ 0 h 385"/>
              <a:gd name="T8" fmla="*/ 2147483647 w 2257"/>
              <a:gd name="T9" fmla="*/ 2147483647 h 385"/>
              <a:gd name="T10" fmla="*/ 2147483647 w 2257"/>
              <a:gd name="T11" fmla="*/ 2147483647 h 385"/>
              <a:gd name="T12" fmla="*/ 2147483647 w 2257"/>
              <a:gd name="T13" fmla="*/ 2147483647 h 385"/>
              <a:gd name="T14" fmla="*/ 2147483647 w 2257"/>
              <a:gd name="T15" fmla="*/ 2147483647 h 385"/>
              <a:gd name="T16" fmla="*/ 2147483647 w 2257"/>
              <a:gd name="T17" fmla="*/ 2147483647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57" h="385">
                <a:moveTo>
                  <a:pt x="0" y="240"/>
                </a:moveTo>
                <a:lnTo>
                  <a:pt x="432" y="96"/>
                </a:lnTo>
                <a:lnTo>
                  <a:pt x="768" y="336"/>
                </a:lnTo>
                <a:lnTo>
                  <a:pt x="960" y="0"/>
                </a:lnTo>
                <a:lnTo>
                  <a:pt x="1584" y="384"/>
                </a:lnTo>
                <a:lnTo>
                  <a:pt x="1728" y="192"/>
                </a:lnTo>
                <a:lnTo>
                  <a:pt x="1872" y="336"/>
                </a:lnTo>
                <a:lnTo>
                  <a:pt x="1968" y="48"/>
                </a:lnTo>
                <a:lnTo>
                  <a:pt x="2256" y="240"/>
                </a:lnTo>
              </a:path>
            </a:pathLst>
          </a:custGeom>
          <a:noFill/>
          <a:ln w="50800" cap="rnd" cmpd="sng">
            <a:solidFill>
              <a:schemeClr val="accent1"/>
            </a:solidFill>
            <a:prstDash val="solid"/>
            <a:round/>
            <a:headEnd type="none" w="sm" len="sm"/>
            <a:tailEnd type="none" w="sm" len="sm"/>
          </a:ln>
          <a:effectLst>
            <a:outerShdw dist="35921" dir="2700000" algn="ctr" rotWithShape="0">
              <a:schemeClr val="bg2"/>
            </a:outerShdw>
          </a:effectLst>
        </p:spPr>
        <p:txBody>
          <a:bodyPr wrap="none" lIns="54989" tIns="77902" rIns="54989" bIns="77902"/>
          <a:lstStyle/>
          <a:p>
            <a:endParaRPr lang="en-US"/>
          </a:p>
        </p:txBody>
      </p:sp>
      <p:pic>
        <p:nvPicPr>
          <p:cNvPr id="85009" name="Picture 16"/>
          <p:cNvPicPr>
            <a:picLocks noChangeArrowheads="1"/>
          </p:cNvPicPr>
          <p:nvPr/>
        </p:nvPicPr>
        <p:blipFill>
          <a:blip r:embed="rId4"/>
          <a:srcRect/>
          <a:stretch>
            <a:fillRect/>
          </a:stretch>
        </p:blipFill>
        <p:spPr bwMode="auto">
          <a:xfrm>
            <a:off x="1903413" y="1735138"/>
            <a:ext cx="1139825" cy="852487"/>
          </a:xfrm>
          <a:prstGeom prst="rect">
            <a:avLst/>
          </a:prstGeom>
          <a:noFill/>
          <a:ln w="9525">
            <a:noFill/>
            <a:miter lim="800000"/>
            <a:headEnd/>
            <a:tailEnd/>
          </a:ln>
          <a:effectLst/>
        </p:spPr>
      </p:pic>
      <p:pic>
        <p:nvPicPr>
          <p:cNvPr id="85010" name="Picture 17"/>
          <p:cNvPicPr>
            <a:picLocks noChangeArrowheads="1"/>
          </p:cNvPicPr>
          <p:nvPr/>
        </p:nvPicPr>
        <p:blipFill>
          <a:blip r:embed="rId4"/>
          <a:srcRect/>
          <a:stretch>
            <a:fillRect/>
          </a:stretch>
        </p:blipFill>
        <p:spPr bwMode="auto">
          <a:xfrm>
            <a:off x="5857875" y="1735138"/>
            <a:ext cx="1139825" cy="852487"/>
          </a:xfrm>
          <a:prstGeom prst="rect">
            <a:avLst/>
          </a:prstGeom>
          <a:noFill/>
          <a:ln w="9525">
            <a:noFill/>
            <a:miter lim="800000"/>
            <a:headEnd/>
            <a:tailEnd/>
          </a:ln>
          <a:effectLst/>
        </p:spPr>
      </p:pic>
      <p:sp>
        <p:nvSpPr>
          <p:cNvPr id="1646610" name="Rectangle 18"/>
          <p:cNvSpPr>
            <a:spLocks noChangeArrowheads="1"/>
          </p:cNvSpPr>
          <p:nvPr/>
        </p:nvSpPr>
        <p:spPr bwMode="auto">
          <a:xfrm>
            <a:off x="2854325" y="4564063"/>
            <a:ext cx="3244850" cy="500062"/>
          </a:xfrm>
          <a:prstGeom prst="rect">
            <a:avLst/>
          </a:prstGeom>
          <a:solidFill>
            <a:srgbClr val="8955FF"/>
          </a:solidFill>
          <a:ln w="12700">
            <a:solidFill>
              <a:schemeClr val="tx1"/>
            </a:solidFill>
            <a:miter lim="800000"/>
            <a:headEnd/>
            <a:tailEnd/>
          </a:ln>
          <a:effectLst>
            <a:outerShdw dist="35921" dir="2700000" algn="ctr" rotWithShape="0">
              <a:schemeClr val="tx1"/>
            </a:outerShdw>
          </a:effectLst>
        </p:spPr>
        <p:txBody>
          <a:bodyPr wrap="none" lIns="54989" tIns="77902" rIns="54989" bIns="77902"/>
          <a:lstStyle/>
          <a:p>
            <a:pPr defTabSz="1028700" eaLnBrk="0" hangingPunct="0">
              <a:defRPr/>
            </a:pPr>
            <a:r>
              <a:rPr lang="en-US" sz="2000" dirty="0" err="1">
                <a:solidFill>
                  <a:schemeClr val="bg1"/>
                </a:solidFill>
                <a:effectLst>
                  <a:outerShdw blurRad="38100" dist="38100" dir="2700000" algn="tl">
                    <a:srgbClr val="000000"/>
                  </a:outerShdw>
                </a:effectLst>
                <a:latin typeface="Helvetica" pitchFamily="34" charset="0"/>
              </a:rPr>
              <a:t>Connexion</a:t>
            </a:r>
            <a:r>
              <a:rPr lang="en-US" sz="2000" dirty="0">
                <a:solidFill>
                  <a:schemeClr val="bg1"/>
                </a:solidFill>
                <a:effectLst>
                  <a:outerShdw blurRad="38100" dist="38100" dir="2700000" algn="tl">
                    <a:srgbClr val="000000"/>
                  </a:outerShdw>
                </a:effectLst>
                <a:latin typeface="Helvetica" pitchFamily="34" charset="0"/>
              </a:rPr>
              <a:t> </a:t>
            </a:r>
            <a:r>
              <a:rPr lang="en-US" sz="2000" dirty="0" err="1">
                <a:solidFill>
                  <a:schemeClr val="bg1"/>
                </a:solidFill>
                <a:effectLst>
                  <a:outerShdw blurRad="38100" dist="38100" dir="2700000" algn="tl">
                    <a:srgbClr val="000000"/>
                  </a:outerShdw>
                </a:effectLst>
                <a:latin typeface="Helvetica" pitchFamily="34" charset="0"/>
              </a:rPr>
              <a:t>établie</a:t>
            </a:r>
            <a:endParaRPr lang="en-US" sz="2000" dirty="0">
              <a:solidFill>
                <a:schemeClr val="bg1"/>
              </a:solidFill>
              <a:effectLst>
                <a:outerShdw blurRad="38100" dist="38100" dir="2700000" algn="tl">
                  <a:srgbClr val="000000"/>
                </a:outerShdw>
              </a:effectLst>
              <a:latin typeface="Helvetica" pitchFamily="34"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12"/>
          </p:nvPr>
        </p:nvSpPr>
        <p:spPr>
          <a:noFill/>
          <a:ln>
            <a:miter lim="800000"/>
            <a:headEnd/>
            <a:tailEnd/>
          </a:ln>
        </p:spPr>
        <p:txBody>
          <a:bodyPr/>
          <a:lstStyle/>
          <a:p>
            <a:fld id="{4B12D37E-F952-4A0D-AD34-771ACBDF3BD0}" type="slidenum">
              <a:rPr lang="en-US" smtClean="0"/>
              <a:pPr/>
              <a:t>96</a:t>
            </a:fld>
            <a:endParaRPr lang="en-US" smtClean="0"/>
          </a:p>
        </p:txBody>
      </p:sp>
      <p:sp>
        <p:nvSpPr>
          <p:cNvPr id="86019" name="Line 3"/>
          <p:cNvSpPr>
            <a:spLocks noChangeShapeType="1"/>
          </p:cNvSpPr>
          <p:nvPr/>
        </p:nvSpPr>
        <p:spPr bwMode="auto">
          <a:xfrm rot="16200000" flipH="1">
            <a:off x="3080544" y="2904332"/>
            <a:ext cx="0" cy="1096962"/>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sp>
        <p:nvSpPr>
          <p:cNvPr id="86020" name="Line 4"/>
          <p:cNvSpPr>
            <a:spLocks noChangeShapeType="1"/>
          </p:cNvSpPr>
          <p:nvPr/>
        </p:nvSpPr>
        <p:spPr bwMode="auto">
          <a:xfrm rot="5400000" flipH="1" flipV="1">
            <a:off x="7860507" y="2032794"/>
            <a:ext cx="6350" cy="1665287"/>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sp>
        <p:nvSpPr>
          <p:cNvPr id="86021" name="Line 5"/>
          <p:cNvSpPr>
            <a:spLocks noChangeShapeType="1"/>
          </p:cNvSpPr>
          <p:nvPr/>
        </p:nvSpPr>
        <p:spPr bwMode="auto">
          <a:xfrm flipH="1" flipV="1">
            <a:off x="7950200" y="2197100"/>
            <a:ext cx="6350" cy="1716088"/>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sp>
        <p:nvSpPr>
          <p:cNvPr id="86022" name="Line 6"/>
          <p:cNvSpPr>
            <a:spLocks noChangeShapeType="1"/>
          </p:cNvSpPr>
          <p:nvPr/>
        </p:nvSpPr>
        <p:spPr bwMode="auto">
          <a:xfrm rot="5400000" flipH="1" flipV="1">
            <a:off x="2983707" y="2058194"/>
            <a:ext cx="6350" cy="1665287"/>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sp>
        <p:nvSpPr>
          <p:cNvPr id="86023" name="Line 7"/>
          <p:cNvSpPr>
            <a:spLocks noChangeShapeType="1"/>
          </p:cNvSpPr>
          <p:nvPr/>
        </p:nvSpPr>
        <p:spPr bwMode="auto">
          <a:xfrm flipH="1" flipV="1">
            <a:off x="3073400" y="2222500"/>
            <a:ext cx="6350" cy="1639888"/>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sp>
        <p:nvSpPr>
          <p:cNvPr id="86024" name="Line 8"/>
          <p:cNvSpPr>
            <a:spLocks noChangeShapeType="1"/>
          </p:cNvSpPr>
          <p:nvPr/>
        </p:nvSpPr>
        <p:spPr bwMode="auto">
          <a:xfrm rot="16200000" flipH="1">
            <a:off x="1046957" y="2248694"/>
            <a:ext cx="19050" cy="1258887"/>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sp>
        <p:nvSpPr>
          <p:cNvPr id="86025" name="Line 9"/>
          <p:cNvSpPr>
            <a:spLocks noChangeShapeType="1"/>
          </p:cNvSpPr>
          <p:nvPr/>
        </p:nvSpPr>
        <p:spPr bwMode="auto">
          <a:xfrm flipH="1" flipV="1">
            <a:off x="1041400" y="2044700"/>
            <a:ext cx="6350" cy="1639888"/>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pic>
        <p:nvPicPr>
          <p:cNvPr id="86026" name="Picture 10"/>
          <p:cNvPicPr>
            <a:picLocks noChangeArrowheads="1"/>
          </p:cNvPicPr>
          <p:nvPr/>
        </p:nvPicPr>
        <p:blipFill>
          <a:blip r:embed="rId2"/>
          <a:srcRect/>
          <a:stretch>
            <a:fillRect/>
          </a:stretch>
        </p:blipFill>
        <p:spPr bwMode="auto">
          <a:xfrm>
            <a:off x="7461250" y="2671763"/>
            <a:ext cx="920750" cy="454025"/>
          </a:xfrm>
          <a:prstGeom prst="rect">
            <a:avLst/>
          </a:prstGeom>
          <a:noFill/>
          <a:ln w="9525">
            <a:noFill/>
            <a:miter lim="800000"/>
            <a:headEnd/>
            <a:tailEnd/>
          </a:ln>
          <a:effectLst/>
        </p:spPr>
      </p:pic>
      <p:pic>
        <p:nvPicPr>
          <p:cNvPr id="86027" name="Picture 11"/>
          <p:cNvPicPr>
            <a:picLocks noChangeArrowheads="1"/>
          </p:cNvPicPr>
          <p:nvPr/>
        </p:nvPicPr>
        <p:blipFill>
          <a:blip r:embed="rId3"/>
          <a:srcRect/>
          <a:stretch>
            <a:fillRect/>
          </a:stretch>
        </p:blipFill>
        <p:spPr bwMode="auto">
          <a:xfrm>
            <a:off x="676275" y="2647950"/>
            <a:ext cx="598488" cy="495300"/>
          </a:xfrm>
          <a:prstGeom prst="rect">
            <a:avLst/>
          </a:prstGeom>
          <a:noFill/>
          <a:ln w="12700">
            <a:noFill/>
            <a:miter lim="800000"/>
            <a:headEnd/>
            <a:tailEnd/>
          </a:ln>
          <a:effectLst/>
        </p:spPr>
      </p:pic>
      <p:pic>
        <p:nvPicPr>
          <p:cNvPr id="86028" name="Picture 12"/>
          <p:cNvPicPr>
            <a:picLocks noChangeArrowheads="1"/>
          </p:cNvPicPr>
          <p:nvPr/>
        </p:nvPicPr>
        <p:blipFill>
          <a:blip r:embed="rId4"/>
          <a:srcRect/>
          <a:stretch>
            <a:fillRect/>
          </a:stretch>
        </p:blipFill>
        <p:spPr bwMode="auto">
          <a:xfrm>
            <a:off x="796925" y="3317875"/>
            <a:ext cx="411163" cy="406400"/>
          </a:xfrm>
          <a:prstGeom prst="rect">
            <a:avLst/>
          </a:prstGeom>
          <a:noFill/>
          <a:ln w="12700">
            <a:noFill/>
            <a:miter lim="800000"/>
            <a:headEnd/>
            <a:tailEnd/>
          </a:ln>
          <a:effectLst/>
        </p:spPr>
      </p:pic>
      <p:pic>
        <p:nvPicPr>
          <p:cNvPr id="86029" name="Picture 13"/>
          <p:cNvPicPr>
            <a:picLocks noChangeAspect="1" noChangeArrowheads="1"/>
          </p:cNvPicPr>
          <p:nvPr/>
        </p:nvPicPr>
        <p:blipFill>
          <a:blip r:embed="rId5"/>
          <a:srcRect/>
          <a:stretch>
            <a:fillRect/>
          </a:stretch>
        </p:blipFill>
        <p:spPr bwMode="auto">
          <a:xfrm>
            <a:off x="2609850" y="2532063"/>
            <a:ext cx="946150" cy="665162"/>
          </a:xfrm>
          <a:prstGeom prst="rect">
            <a:avLst/>
          </a:prstGeom>
          <a:noFill/>
          <a:ln w="9525">
            <a:noFill/>
            <a:miter lim="800000"/>
            <a:headEnd/>
            <a:tailEnd/>
          </a:ln>
          <a:effectLst/>
        </p:spPr>
      </p:pic>
      <p:pic>
        <p:nvPicPr>
          <p:cNvPr id="86030" name="Picture 14"/>
          <p:cNvPicPr>
            <a:picLocks noChangeArrowheads="1"/>
          </p:cNvPicPr>
          <p:nvPr/>
        </p:nvPicPr>
        <p:blipFill>
          <a:blip r:embed="rId4"/>
          <a:srcRect/>
          <a:stretch>
            <a:fillRect/>
          </a:stretch>
        </p:blipFill>
        <p:spPr bwMode="auto">
          <a:xfrm>
            <a:off x="827088" y="1971675"/>
            <a:ext cx="411162" cy="406400"/>
          </a:xfrm>
          <a:prstGeom prst="rect">
            <a:avLst/>
          </a:prstGeom>
          <a:noFill/>
          <a:ln w="12700">
            <a:noFill/>
            <a:miter lim="800000"/>
            <a:headEnd/>
            <a:tailEnd/>
          </a:ln>
          <a:effectLst/>
        </p:spPr>
      </p:pic>
      <p:pic>
        <p:nvPicPr>
          <p:cNvPr id="86031" name="Picture 15"/>
          <p:cNvPicPr>
            <a:picLocks noChangeArrowheads="1"/>
          </p:cNvPicPr>
          <p:nvPr/>
        </p:nvPicPr>
        <p:blipFill>
          <a:blip r:embed="rId4"/>
          <a:srcRect/>
          <a:stretch>
            <a:fillRect/>
          </a:stretch>
        </p:blipFill>
        <p:spPr bwMode="auto">
          <a:xfrm>
            <a:off x="1978025" y="2759075"/>
            <a:ext cx="411163" cy="406400"/>
          </a:xfrm>
          <a:prstGeom prst="rect">
            <a:avLst/>
          </a:prstGeom>
          <a:noFill/>
          <a:ln w="12700">
            <a:noFill/>
            <a:miter lim="800000"/>
            <a:headEnd/>
            <a:tailEnd/>
          </a:ln>
          <a:effectLst/>
        </p:spPr>
      </p:pic>
      <p:pic>
        <p:nvPicPr>
          <p:cNvPr id="86032" name="Picture 16"/>
          <p:cNvPicPr>
            <a:picLocks noChangeArrowheads="1"/>
          </p:cNvPicPr>
          <p:nvPr/>
        </p:nvPicPr>
        <p:blipFill>
          <a:blip r:embed="rId4"/>
          <a:srcRect/>
          <a:stretch>
            <a:fillRect/>
          </a:stretch>
        </p:blipFill>
        <p:spPr bwMode="auto">
          <a:xfrm>
            <a:off x="2859088" y="2022475"/>
            <a:ext cx="411162" cy="406400"/>
          </a:xfrm>
          <a:prstGeom prst="rect">
            <a:avLst/>
          </a:prstGeom>
          <a:noFill/>
          <a:ln w="12700">
            <a:noFill/>
            <a:miter lim="800000"/>
            <a:headEnd/>
            <a:tailEnd/>
          </a:ln>
          <a:effectLst/>
        </p:spPr>
      </p:pic>
      <p:pic>
        <p:nvPicPr>
          <p:cNvPr id="86033" name="Picture 17"/>
          <p:cNvPicPr>
            <a:picLocks noChangeArrowheads="1"/>
          </p:cNvPicPr>
          <p:nvPr/>
        </p:nvPicPr>
        <p:blipFill>
          <a:blip r:embed="rId4"/>
          <a:srcRect/>
          <a:stretch>
            <a:fillRect/>
          </a:stretch>
        </p:blipFill>
        <p:spPr bwMode="auto">
          <a:xfrm>
            <a:off x="2270125" y="3292475"/>
            <a:ext cx="411163" cy="406400"/>
          </a:xfrm>
          <a:prstGeom prst="rect">
            <a:avLst/>
          </a:prstGeom>
          <a:noFill/>
          <a:ln w="12700">
            <a:noFill/>
            <a:miter lim="800000"/>
            <a:headEnd/>
            <a:tailEnd/>
          </a:ln>
          <a:effectLst/>
        </p:spPr>
      </p:pic>
      <p:pic>
        <p:nvPicPr>
          <p:cNvPr id="86034" name="Picture 18"/>
          <p:cNvPicPr>
            <a:picLocks noChangeArrowheads="1"/>
          </p:cNvPicPr>
          <p:nvPr/>
        </p:nvPicPr>
        <p:blipFill>
          <a:blip r:embed="rId4"/>
          <a:srcRect/>
          <a:stretch>
            <a:fillRect/>
          </a:stretch>
        </p:blipFill>
        <p:spPr bwMode="auto">
          <a:xfrm>
            <a:off x="2854325" y="3775075"/>
            <a:ext cx="411163" cy="406400"/>
          </a:xfrm>
          <a:prstGeom prst="rect">
            <a:avLst/>
          </a:prstGeom>
          <a:noFill/>
          <a:ln w="12700">
            <a:noFill/>
            <a:miter lim="800000"/>
            <a:headEnd/>
            <a:tailEnd/>
          </a:ln>
          <a:effectLst/>
        </p:spPr>
      </p:pic>
      <p:pic>
        <p:nvPicPr>
          <p:cNvPr id="86035" name="Picture 19"/>
          <p:cNvPicPr>
            <a:picLocks noChangeArrowheads="1"/>
          </p:cNvPicPr>
          <p:nvPr/>
        </p:nvPicPr>
        <p:blipFill>
          <a:blip r:embed="rId4"/>
          <a:srcRect/>
          <a:stretch>
            <a:fillRect/>
          </a:stretch>
        </p:blipFill>
        <p:spPr bwMode="auto">
          <a:xfrm>
            <a:off x="3476625" y="3330575"/>
            <a:ext cx="411163" cy="406400"/>
          </a:xfrm>
          <a:prstGeom prst="rect">
            <a:avLst/>
          </a:prstGeom>
          <a:noFill/>
          <a:ln w="12700">
            <a:noFill/>
            <a:miter lim="800000"/>
            <a:headEnd/>
            <a:tailEnd/>
          </a:ln>
          <a:effectLst/>
        </p:spPr>
      </p:pic>
      <p:pic>
        <p:nvPicPr>
          <p:cNvPr id="86036" name="Picture 20"/>
          <p:cNvPicPr>
            <a:picLocks noChangeArrowheads="1"/>
          </p:cNvPicPr>
          <p:nvPr/>
        </p:nvPicPr>
        <p:blipFill>
          <a:blip r:embed="rId3"/>
          <a:srcRect/>
          <a:stretch>
            <a:fillRect/>
          </a:stretch>
        </p:blipFill>
        <p:spPr bwMode="auto">
          <a:xfrm>
            <a:off x="2860675" y="3333750"/>
            <a:ext cx="471488" cy="317500"/>
          </a:xfrm>
          <a:prstGeom prst="rect">
            <a:avLst/>
          </a:prstGeom>
          <a:noFill/>
          <a:ln w="12700">
            <a:noFill/>
            <a:miter lim="800000"/>
            <a:headEnd/>
            <a:tailEnd/>
          </a:ln>
          <a:effectLst/>
        </p:spPr>
      </p:pic>
      <p:pic>
        <p:nvPicPr>
          <p:cNvPr id="86037" name="Picture 21"/>
          <p:cNvPicPr>
            <a:picLocks noChangeArrowheads="1"/>
          </p:cNvPicPr>
          <p:nvPr/>
        </p:nvPicPr>
        <p:blipFill>
          <a:blip r:embed="rId4"/>
          <a:srcRect/>
          <a:stretch>
            <a:fillRect/>
          </a:stretch>
        </p:blipFill>
        <p:spPr bwMode="auto">
          <a:xfrm>
            <a:off x="3679825" y="2733675"/>
            <a:ext cx="411163" cy="406400"/>
          </a:xfrm>
          <a:prstGeom prst="rect">
            <a:avLst/>
          </a:prstGeom>
          <a:noFill/>
          <a:ln w="12700">
            <a:noFill/>
            <a:miter lim="800000"/>
            <a:headEnd/>
            <a:tailEnd/>
          </a:ln>
          <a:effectLst/>
        </p:spPr>
      </p:pic>
      <p:sp>
        <p:nvSpPr>
          <p:cNvPr id="86038" name="Line 22"/>
          <p:cNvSpPr>
            <a:spLocks noChangeShapeType="1"/>
          </p:cNvSpPr>
          <p:nvPr/>
        </p:nvSpPr>
        <p:spPr bwMode="auto">
          <a:xfrm rot="5400000" flipH="1" flipV="1">
            <a:off x="5320507" y="2032794"/>
            <a:ext cx="6350" cy="1665287"/>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sp>
        <p:nvSpPr>
          <p:cNvPr id="86039" name="Line 23"/>
          <p:cNvSpPr>
            <a:spLocks noChangeShapeType="1"/>
          </p:cNvSpPr>
          <p:nvPr/>
        </p:nvSpPr>
        <p:spPr bwMode="auto">
          <a:xfrm flipH="1" flipV="1">
            <a:off x="5410200" y="2197100"/>
            <a:ext cx="6350" cy="1639888"/>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pic>
        <p:nvPicPr>
          <p:cNvPr id="86040" name="Picture 24"/>
          <p:cNvPicPr>
            <a:picLocks noChangeArrowheads="1"/>
          </p:cNvPicPr>
          <p:nvPr/>
        </p:nvPicPr>
        <p:blipFill>
          <a:blip r:embed="rId4"/>
          <a:srcRect/>
          <a:stretch>
            <a:fillRect/>
          </a:stretch>
        </p:blipFill>
        <p:spPr bwMode="auto">
          <a:xfrm>
            <a:off x="4314825" y="2733675"/>
            <a:ext cx="411163" cy="406400"/>
          </a:xfrm>
          <a:prstGeom prst="rect">
            <a:avLst/>
          </a:prstGeom>
          <a:noFill/>
          <a:ln w="12700">
            <a:noFill/>
            <a:miter lim="800000"/>
            <a:headEnd/>
            <a:tailEnd/>
          </a:ln>
          <a:effectLst/>
        </p:spPr>
      </p:pic>
      <p:pic>
        <p:nvPicPr>
          <p:cNvPr id="86041" name="Picture 25"/>
          <p:cNvPicPr>
            <a:picLocks noChangeArrowheads="1"/>
          </p:cNvPicPr>
          <p:nvPr/>
        </p:nvPicPr>
        <p:blipFill>
          <a:blip r:embed="rId4"/>
          <a:srcRect/>
          <a:stretch>
            <a:fillRect/>
          </a:stretch>
        </p:blipFill>
        <p:spPr bwMode="auto">
          <a:xfrm>
            <a:off x="5195888" y="1997075"/>
            <a:ext cx="411162" cy="406400"/>
          </a:xfrm>
          <a:prstGeom prst="rect">
            <a:avLst/>
          </a:prstGeom>
          <a:noFill/>
          <a:ln w="12700">
            <a:noFill/>
            <a:miter lim="800000"/>
            <a:headEnd/>
            <a:tailEnd/>
          </a:ln>
          <a:effectLst/>
        </p:spPr>
      </p:pic>
      <p:sp>
        <p:nvSpPr>
          <p:cNvPr id="86042" name="Line 26"/>
          <p:cNvSpPr>
            <a:spLocks noChangeShapeType="1"/>
          </p:cNvSpPr>
          <p:nvPr/>
        </p:nvSpPr>
        <p:spPr bwMode="auto">
          <a:xfrm rot="16200000" flipH="1">
            <a:off x="5471319" y="2904332"/>
            <a:ext cx="0" cy="1096962"/>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pic>
        <p:nvPicPr>
          <p:cNvPr id="86043" name="Picture 27"/>
          <p:cNvPicPr>
            <a:picLocks noChangeArrowheads="1"/>
          </p:cNvPicPr>
          <p:nvPr/>
        </p:nvPicPr>
        <p:blipFill>
          <a:blip r:embed="rId4"/>
          <a:srcRect/>
          <a:stretch>
            <a:fillRect/>
          </a:stretch>
        </p:blipFill>
        <p:spPr bwMode="auto">
          <a:xfrm>
            <a:off x="4606925" y="3267075"/>
            <a:ext cx="411163" cy="406400"/>
          </a:xfrm>
          <a:prstGeom prst="rect">
            <a:avLst/>
          </a:prstGeom>
          <a:noFill/>
          <a:ln w="12700">
            <a:noFill/>
            <a:miter lim="800000"/>
            <a:headEnd/>
            <a:tailEnd/>
          </a:ln>
          <a:effectLst/>
        </p:spPr>
      </p:pic>
      <p:pic>
        <p:nvPicPr>
          <p:cNvPr id="86044" name="Picture 28"/>
          <p:cNvPicPr>
            <a:picLocks noChangeArrowheads="1"/>
          </p:cNvPicPr>
          <p:nvPr/>
        </p:nvPicPr>
        <p:blipFill>
          <a:blip r:embed="rId4"/>
          <a:srcRect/>
          <a:stretch>
            <a:fillRect/>
          </a:stretch>
        </p:blipFill>
        <p:spPr bwMode="auto">
          <a:xfrm>
            <a:off x="5191125" y="3749675"/>
            <a:ext cx="411163" cy="406400"/>
          </a:xfrm>
          <a:prstGeom prst="rect">
            <a:avLst/>
          </a:prstGeom>
          <a:noFill/>
          <a:ln w="12700">
            <a:noFill/>
            <a:miter lim="800000"/>
            <a:headEnd/>
            <a:tailEnd/>
          </a:ln>
          <a:effectLst/>
        </p:spPr>
      </p:pic>
      <p:pic>
        <p:nvPicPr>
          <p:cNvPr id="86045" name="Picture 29"/>
          <p:cNvPicPr>
            <a:picLocks noChangeArrowheads="1"/>
          </p:cNvPicPr>
          <p:nvPr/>
        </p:nvPicPr>
        <p:blipFill>
          <a:blip r:embed="rId4"/>
          <a:srcRect/>
          <a:stretch>
            <a:fillRect/>
          </a:stretch>
        </p:blipFill>
        <p:spPr bwMode="auto">
          <a:xfrm>
            <a:off x="5813425" y="3305175"/>
            <a:ext cx="411163" cy="406400"/>
          </a:xfrm>
          <a:prstGeom prst="rect">
            <a:avLst/>
          </a:prstGeom>
          <a:noFill/>
          <a:ln w="12700">
            <a:noFill/>
            <a:miter lim="800000"/>
            <a:headEnd/>
            <a:tailEnd/>
          </a:ln>
          <a:effectLst/>
        </p:spPr>
      </p:pic>
      <p:pic>
        <p:nvPicPr>
          <p:cNvPr id="86046" name="Picture 30"/>
          <p:cNvPicPr>
            <a:picLocks noChangeArrowheads="1"/>
          </p:cNvPicPr>
          <p:nvPr/>
        </p:nvPicPr>
        <p:blipFill>
          <a:blip r:embed="rId3"/>
          <a:srcRect/>
          <a:stretch>
            <a:fillRect/>
          </a:stretch>
        </p:blipFill>
        <p:spPr bwMode="auto">
          <a:xfrm>
            <a:off x="5197475" y="3308350"/>
            <a:ext cx="471488" cy="317500"/>
          </a:xfrm>
          <a:prstGeom prst="rect">
            <a:avLst/>
          </a:prstGeom>
          <a:noFill/>
          <a:ln w="12700">
            <a:noFill/>
            <a:miter lim="800000"/>
            <a:headEnd/>
            <a:tailEnd/>
          </a:ln>
          <a:effectLst/>
        </p:spPr>
      </p:pic>
      <p:pic>
        <p:nvPicPr>
          <p:cNvPr id="86047" name="Picture 31"/>
          <p:cNvPicPr>
            <a:picLocks noChangeArrowheads="1"/>
          </p:cNvPicPr>
          <p:nvPr/>
        </p:nvPicPr>
        <p:blipFill>
          <a:blip r:embed="rId4"/>
          <a:srcRect/>
          <a:stretch>
            <a:fillRect/>
          </a:stretch>
        </p:blipFill>
        <p:spPr bwMode="auto">
          <a:xfrm>
            <a:off x="6016625" y="2708275"/>
            <a:ext cx="411163" cy="406400"/>
          </a:xfrm>
          <a:prstGeom prst="rect">
            <a:avLst/>
          </a:prstGeom>
          <a:noFill/>
          <a:ln w="12700">
            <a:noFill/>
            <a:miter lim="800000"/>
            <a:headEnd/>
            <a:tailEnd/>
          </a:ln>
          <a:effectLst/>
        </p:spPr>
      </p:pic>
      <p:pic>
        <p:nvPicPr>
          <p:cNvPr id="86048" name="Picture 32"/>
          <p:cNvPicPr>
            <a:picLocks noChangeArrowheads="1"/>
          </p:cNvPicPr>
          <p:nvPr/>
        </p:nvPicPr>
        <p:blipFill>
          <a:blip r:embed="rId6"/>
          <a:srcRect/>
          <a:stretch>
            <a:fillRect/>
          </a:stretch>
        </p:blipFill>
        <p:spPr bwMode="auto">
          <a:xfrm>
            <a:off x="4848225" y="2678113"/>
            <a:ext cx="1120775" cy="455612"/>
          </a:xfrm>
          <a:prstGeom prst="rect">
            <a:avLst/>
          </a:prstGeom>
          <a:noFill/>
          <a:ln w="9525">
            <a:noFill/>
            <a:miter lim="800000"/>
            <a:headEnd/>
            <a:tailEnd/>
          </a:ln>
          <a:effectLst/>
        </p:spPr>
      </p:pic>
      <p:pic>
        <p:nvPicPr>
          <p:cNvPr id="86049" name="Picture 33"/>
          <p:cNvPicPr>
            <a:picLocks noChangeArrowheads="1"/>
          </p:cNvPicPr>
          <p:nvPr/>
        </p:nvPicPr>
        <p:blipFill>
          <a:blip r:embed="rId2"/>
          <a:srcRect/>
          <a:stretch>
            <a:fillRect/>
          </a:stretch>
        </p:blipFill>
        <p:spPr bwMode="auto">
          <a:xfrm>
            <a:off x="8477250" y="2773363"/>
            <a:ext cx="615950" cy="352425"/>
          </a:xfrm>
          <a:prstGeom prst="rect">
            <a:avLst/>
          </a:prstGeom>
          <a:noFill/>
          <a:ln w="9525">
            <a:noFill/>
            <a:miter lim="800000"/>
            <a:headEnd/>
            <a:tailEnd/>
          </a:ln>
          <a:effectLst/>
        </p:spPr>
      </p:pic>
      <p:pic>
        <p:nvPicPr>
          <p:cNvPr id="86050" name="Picture 34"/>
          <p:cNvPicPr>
            <a:picLocks noChangeArrowheads="1"/>
          </p:cNvPicPr>
          <p:nvPr/>
        </p:nvPicPr>
        <p:blipFill>
          <a:blip r:embed="rId6"/>
          <a:srcRect/>
          <a:stretch>
            <a:fillRect/>
          </a:stretch>
        </p:blipFill>
        <p:spPr bwMode="auto">
          <a:xfrm>
            <a:off x="6613525" y="2754313"/>
            <a:ext cx="765175" cy="303212"/>
          </a:xfrm>
          <a:prstGeom prst="rect">
            <a:avLst/>
          </a:prstGeom>
          <a:noFill/>
          <a:ln w="9525">
            <a:noFill/>
            <a:miter lim="800000"/>
            <a:headEnd/>
            <a:tailEnd/>
          </a:ln>
          <a:effectLst/>
        </p:spPr>
      </p:pic>
      <p:pic>
        <p:nvPicPr>
          <p:cNvPr id="86051" name="Picture 35"/>
          <p:cNvPicPr>
            <a:picLocks noChangeArrowheads="1"/>
          </p:cNvPicPr>
          <p:nvPr/>
        </p:nvPicPr>
        <p:blipFill>
          <a:blip r:embed="rId6"/>
          <a:srcRect/>
          <a:stretch>
            <a:fillRect/>
          </a:stretch>
        </p:blipFill>
        <p:spPr bwMode="auto">
          <a:xfrm>
            <a:off x="7591425" y="2144713"/>
            <a:ext cx="765175" cy="303212"/>
          </a:xfrm>
          <a:prstGeom prst="rect">
            <a:avLst/>
          </a:prstGeom>
          <a:noFill/>
          <a:ln w="9525">
            <a:noFill/>
            <a:miter lim="800000"/>
            <a:headEnd/>
            <a:tailEnd/>
          </a:ln>
          <a:effectLst/>
        </p:spPr>
      </p:pic>
      <p:sp>
        <p:nvSpPr>
          <p:cNvPr id="86052" name="Text Box 36"/>
          <p:cNvSpPr txBox="1">
            <a:spLocks noChangeArrowheads="1"/>
          </p:cNvSpPr>
          <p:nvPr/>
        </p:nvSpPr>
        <p:spPr bwMode="auto">
          <a:xfrm>
            <a:off x="706438" y="1447800"/>
            <a:ext cx="776287" cy="457200"/>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2400">
                <a:latin typeface="Helvetica" pitchFamily="34" charset="0"/>
              </a:rPr>
              <a:t>Hub</a:t>
            </a:r>
          </a:p>
        </p:txBody>
      </p:sp>
      <p:sp>
        <p:nvSpPr>
          <p:cNvPr id="86053" name="Text Box 37"/>
          <p:cNvSpPr txBox="1">
            <a:spLocks noChangeArrowheads="1"/>
          </p:cNvSpPr>
          <p:nvPr/>
        </p:nvSpPr>
        <p:spPr bwMode="auto">
          <a:xfrm>
            <a:off x="2492375" y="1447800"/>
            <a:ext cx="1149350" cy="457200"/>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2400">
                <a:latin typeface="Helvetica" pitchFamily="34" charset="0"/>
              </a:rPr>
              <a:t>Bridge</a:t>
            </a:r>
          </a:p>
        </p:txBody>
      </p:sp>
      <p:sp>
        <p:nvSpPr>
          <p:cNvPr id="86054" name="Text Box 38"/>
          <p:cNvSpPr txBox="1">
            <a:spLocks noChangeArrowheads="1"/>
          </p:cNvSpPr>
          <p:nvPr/>
        </p:nvSpPr>
        <p:spPr bwMode="auto">
          <a:xfrm>
            <a:off x="4816475" y="1447800"/>
            <a:ext cx="1171575" cy="457200"/>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2400">
                <a:latin typeface="Helvetica" pitchFamily="34" charset="0"/>
              </a:rPr>
              <a:t>Switch</a:t>
            </a:r>
          </a:p>
        </p:txBody>
      </p:sp>
      <p:sp>
        <p:nvSpPr>
          <p:cNvPr id="86055" name="Text Box 39"/>
          <p:cNvSpPr txBox="1">
            <a:spLocks noChangeArrowheads="1"/>
          </p:cNvSpPr>
          <p:nvPr/>
        </p:nvSpPr>
        <p:spPr bwMode="auto">
          <a:xfrm>
            <a:off x="7235825" y="1446213"/>
            <a:ext cx="1363663" cy="460375"/>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2400">
                <a:latin typeface="Helvetica" pitchFamily="34" charset="0"/>
              </a:rPr>
              <a:t>Routeur</a:t>
            </a:r>
          </a:p>
        </p:txBody>
      </p:sp>
      <p:sp>
        <p:nvSpPr>
          <p:cNvPr id="86056" name="Line 40"/>
          <p:cNvSpPr>
            <a:spLocks noChangeShapeType="1"/>
          </p:cNvSpPr>
          <p:nvPr/>
        </p:nvSpPr>
        <p:spPr bwMode="auto">
          <a:xfrm rot="16200000" flipH="1">
            <a:off x="7866857" y="2909094"/>
            <a:ext cx="19050" cy="1106487"/>
          </a:xfrm>
          <a:prstGeom prst="line">
            <a:avLst/>
          </a:prstGeom>
          <a:noFill/>
          <a:ln w="38100">
            <a:solidFill>
              <a:schemeClr val="accent2"/>
            </a:solidFill>
            <a:round/>
            <a:headEnd type="none" w="sm" len="sm"/>
            <a:tailEnd type="none" w="sm" len="sm"/>
          </a:ln>
          <a:effectLst>
            <a:outerShdw dist="17961" dir="2700000" algn="ctr" rotWithShape="0">
              <a:schemeClr val="tx1"/>
            </a:outerShdw>
          </a:effectLst>
        </p:spPr>
        <p:txBody>
          <a:bodyPr wrap="none" anchor="ctr"/>
          <a:lstStyle/>
          <a:p>
            <a:endParaRPr lang="en-US"/>
          </a:p>
        </p:txBody>
      </p:sp>
      <p:pic>
        <p:nvPicPr>
          <p:cNvPr id="86057" name="Picture 41"/>
          <p:cNvPicPr>
            <a:picLocks noChangeArrowheads="1"/>
          </p:cNvPicPr>
          <p:nvPr/>
        </p:nvPicPr>
        <p:blipFill>
          <a:blip r:embed="rId4"/>
          <a:srcRect/>
          <a:stretch>
            <a:fillRect/>
          </a:stretch>
        </p:blipFill>
        <p:spPr bwMode="auto">
          <a:xfrm>
            <a:off x="7007225" y="3267075"/>
            <a:ext cx="411163" cy="406400"/>
          </a:xfrm>
          <a:prstGeom prst="rect">
            <a:avLst/>
          </a:prstGeom>
          <a:noFill/>
          <a:ln w="12700">
            <a:noFill/>
            <a:miter lim="800000"/>
            <a:headEnd/>
            <a:tailEnd/>
          </a:ln>
          <a:effectLst/>
        </p:spPr>
      </p:pic>
      <p:pic>
        <p:nvPicPr>
          <p:cNvPr id="86058" name="Picture 42"/>
          <p:cNvPicPr>
            <a:picLocks noChangeArrowheads="1"/>
          </p:cNvPicPr>
          <p:nvPr/>
        </p:nvPicPr>
        <p:blipFill>
          <a:blip r:embed="rId4"/>
          <a:srcRect/>
          <a:stretch>
            <a:fillRect/>
          </a:stretch>
        </p:blipFill>
        <p:spPr bwMode="auto">
          <a:xfrm>
            <a:off x="7718425" y="3749675"/>
            <a:ext cx="411163" cy="406400"/>
          </a:xfrm>
          <a:prstGeom prst="rect">
            <a:avLst/>
          </a:prstGeom>
          <a:noFill/>
          <a:ln w="12700">
            <a:noFill/>
            <a:miter lim="800000"/>
            <a:headEnd/>
            <a:tailEnd/>
          </a:ln>
          <a:effectLst/>
        </p:spPr>
      </p:pic>
      <p:pic>
        <p:nvPicPr>
          <p:cNvPr id="86059" name="Picture 43"/>
          <p:cNvPicPr>
            <a:picLocks noChangeArrowheads="1"/>
          </p:cNvPicPr>
          <p:nvPr/>
        </p:nvPicPr>
        <p:blipFill>
          <a:blip r:embed="rId4"/>
          <a:srcRect/>
          <a:stretch>
            <a:fillRect/>
          </a:stretch>
        </p:blipFill>
        <p:spPr bwMode="auto">
          <a:xfrm>
            <a:off x="8366125" y="3292475"/>
            <a:ext cx="411163" cy="406400"/>
          </a:xfrm>
          <a:prstGeom prst="rect">
            <a:avLst/>
          </a:prstGeom>
          <a:noFill/>
          <a:ln w="12700">
            <a:noFill/>
            <a:miter lim="800000"/>
            <a:headEnd/>
            <a:tailEnd/>
          </a:ln>
          <a:effectLst/>
        </p:spPr>
      </p:pic>
      <p:sp>
        <p:nvSpPr>
          <p:cNvPr id="86060" name="Text Box 44"/>
          <p:cNvSpPr txBox="1">
            <a:spLocks noChangeArrowheads="1"/>
          </p:cNvSpPr>
          <p:nvPr/>
        </p:nvSpPr>
        <p:spPr bwMode="auto">
          <a:xfrm>
            <a:off x="311150" y="4240213"/>
            <a:ext cx="3090863" cy="460375"/>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2400">
                <a:latin typeface="Helvetica" pitchFamily="34" charset="0"/>
              </a:rPr>
              <a:t>Domaines collision:</a:t>
            </a:r>
          </a:p>
        </p:txBody>
      </p:sp>
      <p:sp>
        <p:nvSpPr>
          <p:cNvPr id="86061" name="Text Box 45"/>
          <p:cNvSpPr txBox="1">
            <a:spLocks noChangeArrowheads="1"/>
          </p:cNvSpPr>
          <p:nvPr/>
        </p:nvSpPr>
        <p:spPr bwMode="auto">
          <a:xfrm>
            <a:off x="1046163" y="4749800"/>
            <a:ext cx="7526337" cy="457200"/>
          </a:xfrm>
          <a:prstGeom prst="rect">
            <a:avLst/>
          </a:prstGeom>
          <a:noFill/>
          <a:ln w="38100">
            <a:noFill/>
            <a:miter lim="800000"/>
            <a:headEnd type="none" w="sm" len="sm"/>
            <a:tailEnd type="none" w="sm" len="sm"/>
          </a:ln>
          <a:effectLst/>
        </p:spPr>
        <p:txBody>
          <a:bodyPr anchor="ctr">
            <a:spAutoFit/>
          </a:bodyPr>
          <a:lstStyle/>
          <a:p>
            <a:pPr algn="l" eaLnBrk="0" hangingPunct="0">
              <a:spcBef>
                <a:spcPct val="50000"/>
              </a:spcBef>
            </a:pPr>
            <a:r>
              <a:rPr lang="en-US" sz="2400">
                <a:latin typeface="Helvetica" pitchFamily="34" charset="0"/>
              </a:rPr>
              <a:t>1                     4                         4                             4 </a:t>
            </a:r>
          </a:p>
        </p:txBody>
      </p:sp>
      <p:sp>
        <p:nvSpPr>
          <p:cNvPr id="86062" name="Text Box 46"/>
          <p:cNvSpPr txBox="1">
            <a:spLocks noChangeArrowheads="1"/>
          </p:cNvSpPr>
          <p:nvPr/>
        </p:nvSpPr>
        <p:spPr bwMode="auto">
          <a:xfrm>
            <a:off x="73025" y="5154613"/>
            <a:ext cx="3756025" cy="460375"/>
          </a:xfrm>
          <a:prstGeom prst="rect">
            <a:avLst/>
          </a:prstGeom>
          <a:noFill/>
          <a:ln w="38100">
            <a:noFill/>
            <a:miter lim="800000"/>
            <a:headEnd type="none" w="sm" len="sm"/>
            <a:tailEnd type="none" w="sm" len="sm"/>
          </a:ln>
          <a:effectLst/>
        </p:spPr>
        <p:txBody>
          <a:bodyPr wrap="none" anchor="ctr">
            <a:spAutoFit/>
          </a:bodyPr>
          <a:lstStyle/>
          <a:p>
            <a:pPr eaLnBrk="0" hangingPunct="0">
              <a:spcBef>
                <a:spcPct val="50000"/>
              </a:spcBef>
            </a:pPr>
            <a:r>
              <a:rPr lang="en-US" sz="2400">
                <a:latin typeface="Helvetica" pitchFamily="34" charset="0"/>
              </a:rPr>
              <a:t>Domaines de diffusions:</a:t>
            </a:r>
          </a:p>
        </p:txBody>
      </p:sp>
      <p:sp>
        <p:nvSpPr>
          <p:cNvPr id="86063" name="Text Box 47"/>
          <p:cNvSpPr txBox="1">
            <a:spLocks noChangeArrowheads="1"/>
          </p:cNvSpPr>
          <p:nvPr/>
        </p:nvSpPr>
        <p:spPr bwMode="auto">
          <a:xfrm>
            <a:off x="1058863" y="5651500"/>
            <a:ext cx="7526337" cy="457200"/>
          </a:xfrm>
          <a:prstGeom prst="rect">
            <a:avLst/>
          </a:prstGeom>
          <a:noFill/>
          <a:ln w="38100">
            <a:noFill/>
            <a:miter lim="800000"/>
            <a:headEnd type="none" w="sm" len="sm"/>
            <a:tailEnd type="none" w="sm" len="sm"/>
          </a:ln>
          <a:effectLst/>
        </p:spPr>
        <p:txBody>
          <a:bodyPr anchor="ctr">
            <a:spAutoFit/>
          </a:bodyPr>
          <a:lstStyle/>
          <a:p>
            <a:pPr algn="l" eaLnBrk="0" hangingPunct="0">
              <a:spcBef>
                <a:spcPct val="50000"/>
              </a:spcBef>
            </a:pPr>
            <a:r>
              <a:rPr lang="en-US" sz="2400">
                <a:latin typeface="Helvetica" pitchFamily="34" charset="0"/>
              </a:rPr>
              <a:t>1                     1                         1                             4 </a:t>
            </a:r>
          </a:p>
        </p:txBody>
      </p:sp>
      <p:pic>
        <p:nvPicPr>
          <p:cNvPr id="86064" name="Picture 48"/>
          <p:cNvPicPr>
            <a:picLocks noChangeArrowheads="1"/>
          </p:cNvPicPr>
          <p:nvPr/>
        </p:nvPicPr>
        <p:blipFill>
          <a:blip r:embed="rId4"/>
          <a:srcRect/>
          <a:stretch>
            <a:fillRect/>
          </a:stretch>
        </p:blipFill>
        <p:spPr bwMode="auto">
          <a:xfrm>
            <a:off x="1335088" y="2771775"/>
            <a:ext cx="411162" cy="406400"/>
          </a:xfrm>
          <a:prstGeom prst="rect">
            <a:avLst/>
          </a:prstGeom>
          <a:noFill/>
          <a:ln w="12700">
            <a:noFill/>
            <a:miter lim="800000"/>
            <a:headEnd/>
            <a:tailEnd/>
          </a:ln>
          <a:effectLst/>
        </p:spPr>
      </p:pic>
      <p:pic>
        <p:nvPicPr>
          <p:cNvPr id="86065" name="Picture 49"/>
          <p:cNvPicPr>
            <a:picLocks noChangeArrowheads="1"/>
          </p:cNvPicPr>
          <p:nvPr/>
        </p:nvPicPr>
        <p:blipFill>
          <a:blip r:embed="rId3"/>
          <a:srcRect/>
          <a:stretch>
            <a:fillRect/>
          </a:stretch>
        </p:blipFill>
        <p:spPr bwMode="auto">
          <a:xfrm>
            <a:off x="7737475" y="3308350"/>
            <a:ext cx="471488" cy="317500"/>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miter lim="800000"/>
            <a:headEnd/>
            <a:tailEnd/>
          </a:ln>
        </p:spPr>
        <p:txBody>
          <a:bodyPr/>
          <a:lstStyle/>
          <a:p>
            <a:fld id="{08A57170-583C-4A0E-A40F-95EC0796C3BF}" type="slidenum">
              <a:rPr lang="en-US" smtClean="0"/>
              <a:pPr/>
              <a:t>97</a:t>
            </a:fld>
            <a:endParaRPr lang="en-US" smtClean="0"/>
          </a:p>
        </p:txBody>
      </p:sp>
      <p:sp>
        <p:nvSpPr>
          <p:cNvPr id="4" name="Rectangle 3"/>
          <p:cNvSpPr/>
          <p:nvPr/>
        </p:nvSpPr>
        <p:spPr>
          <a:xfrm>
            <a:off x="785786" y="5000636"/>
            <a:ext cx="7786742" cy="78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p:cNvSpPr txBox="1"/>
          <p:nvPr/>
        </p:nvSpPr>
        <p:spPr>
          <a:xfrm>
            <a:off x="1214414" y="4071942"/>
            <a:ext cx="6929486" cy="523220"/>
          </a:xfrm>
          <a:prstGeom prst="rect">
            <a:avLst/>
          </a:prstGeom>
          <a:noFill/>
        </p:spPr>
        <p:txBody>
          <a:bodyPr wrap="square" rtlCol="0">
            <a:spAutoFit/>
          </a:bodyPr>
          <a:lstStyle/>
          <a:p>
            <a:pPr algn="r"/>
            <a:r>
              <a:rPr lang="fr-FR" sz="2800" dirty="0" smtClean="0">
                <a:solidFill>
                  <a:schemeClr val="bg2">
                    <a:lumMod val="25000"/>
                  </a:schemeClr>
                </a:solidFill>
                <a:effectLst>
                  <a:outerShdw blurRad="38100" dist="38100" dir="2700000" algn="tl">
                    <a:srgbClr val="000000">
                      <a:alpha val="43137"/>
                    </a:srgbClr>
                  </a:outerShdw>
                </a:effectLst>
                <a:latin typeface="+mj-lt"/>
              </a:rPr>
              <a:t>Modèle TCP/IP</a:t>
            </a:r>
            <a:endParaRPr lang="en-US" sz="2800" dirty="0">
              <a:solidFill>
                <a:schemeClr val="bg2">
                  <a:lumMod val="25000"/>
                </a:schemeClr>
              </a:solidFill>
              <a:effectLst>
                <a:outerShdw blurRad="38100" dist="38100" dir="2700000" algn="tl">
                  <a:srgbClr val="000000">
                    <a:alpha val="43137"/>
                  </a:srgbClr>
                </a:outerShdw>
              </a:effectLst>
              <a:latin typeface="+mj-lt"/>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5"/>
          <p:cNvSpPr>
            <a:spLocks noGrp="1"/>
          </p:cNvSpPr>
          <p:nvPr>
            <p:ph type="sldNum" sz="quarter" idx="12"/>
          </p:nvPr>
        </p:nvSpPr>
        <p:spPr>
          <a:noFill/>
          <a:ln>
            <a:miter lim="800000"/>
            <a:headEnd/>
            <a:tailEnd/>
          </a:ln>
        </p:spPr>
        <p:txBody>
          <a:bodyPr/>
          <a:lstStyle/>
          <a:p>
            <a:fld id="{B3A1B8CC-FBA6-4B4C-B93B-6237B5EE5F3B}" type="slidenum">
              <a:rPr lang="en-US" smtClean="0"/>
              <a:pPr/>
              <a:t>98</a:t>
            </a:fld>
            <a:endParaRPr lang="en-US" smtClean="0"/>
          </a:p>
        </p:txBody>
      </p:sp>
      <p:sp>
        <p:nvSpPr>
          <p:cNvPr id="88067" name="Rectangle 2"/>
          <p:cNvSpPr>
            <a:spLocks noGrp="1" noChangeArrowheads="1"/>
          </p:cNvSpPr>
          <p:nvPr>
            <p:ph type="title"/>
          </p:nvPr>
        </p:nvSpPr>
        <p:spPr>
          <a:xfrm>
            <a:off x="0" y="152400"/>
            <a:ext cx="9144000" cy="685800"/>
          </a:xfrm>
        </p:spPr>
        <p:txBody>
          <a:bodyPr/>
          <a:lstStyle/>
          <a:p>
            <a:pPr eaLnBrk="1" hangingPunct="1"/>
            <a:r>
              <a:rPr lang="en-US" smtClean="0"/>
              <a:t>Pourquoi un autre modèle ?</a:t>
            </a:r>
            <a:endParaRPr lang="en-US" u="sng" smtClean="0"/>
          </a:p>
        </p:txBody>
      </p:sp>
      <p:sp>
        <p:nvSpPr>
          <p:cNvPr id="88068" name="Text Box 3"/>
          <p:cNvSpPr txBox="1">
            <a:spLocks noChangeArrowheads="1"/>
          </p:cNvSpPr>
          <p:nvPr/>
        </p:nvSpPr>
        <p:spPr bwMode="auto">
          <a:xfrm>
            <a:off x="152400" y="2327276"/>
            <a:ext cx="8839200" cy="124460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eaLnBrk="0" hangingPunct="0">
              <a:buFont typeface="Arial" pitchFamily="34" charset="0"/>
              <a:buChar char="•"/>
            </a:pPr>
            <a:r>
              <a:rPr lang="fr-FR" sz="2400" dirty="0" smtClean="0">
                <a:latin typeface="Tahoma" pitchFamily="34" charset="0"/>
              </a:rPr>
              <a:t>Bien que le modèle de référence OSI est universellement reconnu, la norme historique et technique ouverte de l'Internet est Transmission Control Protocol / Internet Protocol (TCP / IP).</a:t>
            </a:r>
            <a:endParaRPr lang="en-US" sz="2400" b="0" dirty="0">
              <a:latin typeface="Tahoma" pitchFamily="34" charset="0"/>
            </a:endParaRPr>
          </a:p>
        </p:txBody>
      </p:sp>
      <p:sp>
        <p:nvSpPr>
          <p:cNvPr id="88069" name="Text Box 4"/>
          <p:cNvSpPr txBox="1">
            <a:spLocks noChangeArrowheads="1"/>
          </p:cNvSpPr>
          <p:nvPr/>
        </p:nvSpPr>
        <p:spPr bwMode="auto">
          <a:xfrm>
            <a:off x="161956" y="4500570"/>
            <a:ext cx="8839200" cy="156966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eaLnBrk="0" hangingPunct="0">
              <a:buFont typeface="Arial" pitchFamily="34" charset="0"/>
              <a:buChar char="•"/>
            </a:pPr>
            <a:r>
              <a:rPr lang="fr-FR" sz="2400" dirty="0" smtClean="0">
                <a:latin typeface="Tahoma" pitchFamily="34" charset="0"/>
              </a:rPr>
              <a:t>Le modèle de référence TCP / IP et la pile de protocole TCP / IP, rendent la communication de données possible entre deux ordinateurs, partout dans le monde, presque à la vitesse de la lumière.</a:t>
            </a:r>
            <a:endParaRPr lang="en-US" sz="2800" b="0" dirty="0">
              <a:latin typeface="Times New Roman"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5"/>
          <p:cNvSpPr>
            <a:spLocks noGrp="1"/>
          </p:cNvSpPr>
          <p:nvPr>
            <p:ph type="sldNum" sz="quarter" idx="12"/>
          </p:nvPr>
        </p:nvSpPr>
        <p:spPr>
          <a:noFill/>
          <a:ln>
            <a:miter lim="800000"/>
            <a:headEnd/>
            <a:tailEnd/>
          </a:ln>
        </p:spPr>
        <p:txBody>
          <a:bodyPr/>
          <a:lstStyle/>
          <a:p>
            <a:fld id="{D061FC65-03D3-4AE7-8ADA-B6BFD5A3707B}" type="slidenum">
              <a:rPr lang="en-US" smtClean="0"/>
              <a:pPr/>
              <a:t>99</a:t>
            </a:fld>
            <a:endParaRPr lang="en-US" smtClean="0"/>
          </a:p>
        </p:txBody>
      </p:sp>
      <p:sp>
        <p:nvSpPr>
          <p:cNvPr id="89091" name="Rectangle 2"/>
          <p:cNvSpPr>
            <a:spLocks noChangeArrowheads="1"/>
          </p:cNvSpPr>
          <p:nvPr/>
        </p:nvSpPr>
        <p:spPr bwMode="auto">
          <a:xfrm>
            <a:off x="876300" y="2101850"/>
            <a:ext cx="1992313" cy="372268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568675" tIns="784322" rIns="1568675" bIns="784322">
            <a:spAutoFit/>
          </a:bodyPr>
          <a:lstStyle/>
          <a:p>
            <a:endParaRPr lang="fr-FR"/>
          </a:p>
        </p:txBody>
      </p:sp>
      <p:sp>
        <p:nvSpPr>
          <p:cNvPr id="89092" name="Rectangle 3"/>
          <p:cNvSpPr>
            <a:spLocks noGrp="1" noChangeArrowheads="1"/>
          </p:cNvSpPr>
          <p:nvPr>
            <p:ph type="title"/>
          </p:nvPr>
        </p:nvSpPr>
        <p:spPr>
          <a:xfrm>
            <a:off x="457200" y="-71462"/>
            <a:ext cx="8229600" cy="1143000"/>
          </a:xfrm>
          <a:noFill/>
          <a:effectLst>
            <a:outerShdw dist="35921" dir="2700000" algn="ctr" rotWithShape="0">
              <a:schemeClr val="bg2"/>
            </a:outerShdw>
          </a:effectLst>
        </p:spPr>
        <p:txBody>
          <a:bodyPr lIns="82153" tIns="41076" rIns="82153" bIns="41076"/>
          <a:lstStyle/>
          <a:p>
            <a:pPr eaLnBrk="1" hangingPunct="1"/>
            <a:r>
              <a:rPr lang="en-US" dirty="0" smtClean="0"/>
              <a:t>Pile TCP/IP</a:t>
            </a:r>
          </a:p>
        </p:txBody>
      </p:sp>
      <p:sp>
        <p:nvSpPr>
          <p:cNvPr id="89093" name="Freeform 4"/>
          <p:cNvSpPr>
            <a:spLocks/>
          </p:cNvSpPr>
          <p:nvPr/>
        </p:nvSpPr>
        <p:spPr bwMode="auto">
          <a:xfrm>
            <a:off x="2882900" y="1946275"/>
            <a:ext cx="155575" cy="3878263"/>
          </a:xfrm>
          <a:custGeom>
            <a:avLst/>
            <a:gdLst>
              <a:gd name="T0" fmla="*/ 2147483647 w 87"/>
              <a:gd name="T1" fmla="*/ 0 h 2204"/>
              <a:gd name="T2" fmla="*/ 2147483647 w 87"/>
              <a:gd name="T3" fmla="*/ 0 h 2204"/>
              <a:gd name="T4" fmla="*/ 0 w 87"/>
              <a:gd name="T5" fmla="*/ 2147483647 h 2204"/>
              <a:gd name="T6" fmla="*/ 0 w 87"/>
              <a:gd name="T7" fmla="*/ 2147483647 h 2204"/>
              <a:gd name="T8" fmla="*/ 2147483647 w 87"/>
              <a:gd name="T9" fmla="*/ 2147483647 h 2204"/>
              <a:gd name="T10" fmla="*/ 2147483647 w 87"/>
              <a:gd name="T11" fmla="*/ 0 h 22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2204">
                <a:moveTo>
                  <a:pt x="86" y="0"/>
                </a:moveTo>
                <a:lnTo>
                  <a:pt x="86" y="0"/>
                </a:lnTo>
                <a:lnTo>
                  <a:pt x="0" y="86"/>
                </a:lnTo>
                <a:lnTo>
                  <a:pt x="0" y="2203"/>
                </a:lnTo>
                <a:lnTo>
                  <a:pt x="86" y="2117"/>
                </a:lnTo>
                <a:lnTo>
                  <a:pt x="86" y="0"/>
                </a:lnTo>
              </a:path>
            </a:pathLst>
          </a:custGeom>
          <a:ln>
            <a:headEnd/>
            <a:tailEnd/>
          </a:ln>
        </p:spPr>
        <p:style>
          <a:lnRef idx="2">
            <a:schemeClr val="accent2"/>
          </a:lnRef>
          <a:fillRef idx="0">
            <a:schemeClr val="accent2"/>
          </a:fillRef>
          <a:effectRef idx="1">
            <a:schemeClr val="accent2"/>
          </a:effectRef>
          <a:fontRef idx="minor">
            <a:schemeClr val="tx1"/>
          </a:fontRef>
        </p:style>
        <p:txBody>
          <a:bodyPr lIns="1568675" tIns="784322" rIns="1568675" bIns="784322">
            <a:spAutoFit/>
          </a:bodyPr>
          <a:lstStyle/>
          <a:p>
            <a:endParaRPr lang="en-US"/>
          </a:p>
        </p:txBody>
      </p:sp>
      <p:sp>
        <p:nvSpPr>
          <p:cNvPr id="89094" name="Freeform 5"/>
          <p:cNvSpPr>
            <a:spLocks/>
          </p:cNvSpPr>
          <p:nvPr/>
        </p:nvSpPr>
        <p:spPr bwMode="auto">
          <a:xfrm>
            <a:off x="869950" y="1939925"/>
            <a:ext cx="2168525" cy="161925"/>
          </a:xfrm>
          <a:custGeom>
            <a:avLst/>
            <a:gdLst>
              <a:gd name="T0" fmla="*/ 0 w 1211"/>
              <a:gd name="T1" fmla="*/ 2147483647 h 87"/>
              <a:gd name="T2" fmla="*/ 2147483647 w 1211"/>
              <a:gd name="T3" fmla="*/ 0 h 87"/>
              <a:gd name="T4" fmla="*/ 2147483647 w 1211"/>
              <a:gd name="T5" fmla="*/ 0 h 87"/>
              <a:gd name="T6" fmla="*/ 2147483647 w 1211"/>
              <a:gd name="T7" fmla="*/ 2147483647 h 87"/>
              <a:gd name="T8" fmla="*/ 0 w 1211"/>
              <a:gd name="T9" fmla="*/ 214748364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1" h="87">
                <a:moveTo>
                  <a:pt x="0" y="86"/>
                </a:moveTo>
                <a:lnTo>
                  <a:pt x="89" y="0"/>
                </a:lnTo>
                <a:lnTo>
                  <a:pt x="1210" y="0"/>
                </a:lnTo>
                <a:lnTo>
                  <a:pt x="1124" y="86"/>
                </a:lnTo>
                <a:lnTo>
                  <a:pt x="0" y="86"/>
                </a:lnTo>
              </a:path>
            </a:pathLst>
          </a:custGeom>
          <a:ln>
            <a:headEnd/>
            <a:tailEnd/>
          </a:ln>
        </p:spPr>
        <p:style>
          <a:lnRef idx="2">
            <a:schemeClr val="accent2"/>
          </a:lnRef>
          <a:fillRef idx="0">
            <a:schemeClr val="accent2"/>
          </a:fillRef>
          <a:effectRef idx="1">
            <a:schemeClr val="accent2"/>
          </a:effectRef>
          <a:fontRef idx="minor">
            <a:schemeClr val="tx1"/>
          </a:fontRef>
        </p:style>
        <p:txBody>
          <a:bodyPr lIns="1568675" tIns="784322" rIns="1568675" bIns="784322">
            <a:spAutoFit/>
          </a:bodyPr>
          <a:lstStyle/>
          <a:p>
            <a:endParaRPr lang="en-US"/>
          </a:p>
        </p:txBody>
      </p:sp>
      <p:sp>
        <p:nvSpPr>
          <p:cNvPr id="89095" name="Freeform 6"/>
          <p:cNvSpPr>
            <a:spLocks/>
          </p:cNvSpPr>
          <p:nvPr/>
        </p:nvSpPr>
        <p:spPr bwMode="auto">
          <a:xfrm>
            <a:off x="876300" y="3565525"/>
            <a:ext cx="2162175" cy="157163"/>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noFill/>
          <a:ln w="25400" cap="rnd" cmpd="sng">
            <a:solidFill>
              <a:schemeClr val="bg2"/>
            </a:solidFill>
            <a:prstDash val="solid"/>
            <a:round/>
            <a:headEnd type="none" w="sm" len="sm"/>
            <a:tailEnd type="none" w="sm" len="sm"/>
          </a:ln>
          <a:effectLst/>
        </p:spPr>
        <p:txBody>
          <a:bodyPr lIns="1568675" tIns="784322" rIns="1568675" bIns="784322">
            <a:spAutoFit/>
          </a:bodyPr>
          <a:lstStyle/>
          <a:p>
            <a:endParaRPr lang="en-US"/>
          </a:p>
        </p:txBody>
      </p:sp>
      <p:sp>
        <p:nvSpPr>
          <p:cNvPr id="89096" name="Freeform 7"/>
          <p:cNvSpPr>
            <a:spLocks/>
          </p:cNvSpPr>
          <p:nvPr/>
        </p:nvSpPr>
        <p:spPr bwMode="auto">
          <a:xfrm>
            <a:off x="876300" y="2486025"/>
            <a:ext cx="2162175" cy="157163"/>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noFill/>
          <a:ln w="25400" cap="rnd" cmpd="sng">
            <a:solidFill>
              <a:schemeClr val="bg2"/>
            </a:solidFill>
            <a:prstDash val="solid"/>
            <a:round/>
            <a:headEnd type="none" w="sm" len="sm"/>
            <a:tailEnd type="none" w="sm" len="sm"/>
          </a:ln>
          <a:effectLst/>
        </p:spPr>
        <p:txBody>
          <a:bodyPr lIns="1568675" tIns="784322" rIns="1568675" bIns="784322">
            <a:spAutoFit/>
          </a:bodyPr>
          <a:lstStyle/>
          <a:p>
            <a:endParaRPr lang="en-US"/>
          </a:p>
        </p:txBody>
      </p:sp>
      <p:sp>
        <p:nvSpPr>
          <p:cNvPr id="89097" name="Freeform 8"/>
          <p:cNvSpPr>
            <a:spLocks/>
          </p:cNvSpPr>
          <p:nvPr/>
        </p:nvSpPr>
        <p:spPr bwMode="auto">
          <a:xfrm>
            <a:off x="876300" y="3027363"/>
            <a:ext cx="2162175" cy="153987"/>
          </a:xfrm>
          <a:custGeom>
            <a:avLst/>
            <a:gdLst>
              <a:gd name="T0" fmla="*/ 0 w 1211"/>
              <a:gd name="T1" fmla="*/ 2147483647 h 87"/>
              <a:gd name="T2" fmla="*/ 2147483647 w 1211"/>
              <a:gd name="T3" fmla="*/ 2147483647 h 87"/>
              <a:gd name="T4" fmla="*/ 2147483647 w 1211"/>
              <a:gd name="T5" fmla="*/ 0 h 87"/>
              <a:gd name="T6" fmla="*/ 0 60000 65536"/>
              <a:gd name="T7" fmla="*/ 0 60000 65536"/>
              <a:gd name="T8" fmla="*/ 0 60000 65536"/>
            </a:gdLst>
            <a:ahLst/>
            <a:cxnLst>
              <a:cxn ang="T6">
                <a:pos x="T0" y="T1"/>
              </a:cxn>
              <a:cxn ang="T7">
                <a:pos x="T2" y="T3"/>
              </a:cxn>
              <a:cxn ang="T8">
                <a:pos x="T4" y="T5"/>
              </a:cxn>
            </a:cxnLst>
            <a:rect l="0" t="0" r="r" b="b"/>
            <a:pathLst>
              <a:path w="1211" h="87">
                <a:moveTo>
                  <a:pt x="0" y="86"/>
                </a:moveTo>
                <a:lnTo>
                  <a:pt x="1124" y="86"/>
                </a:lnTo>
                <a:lnTo>
                  <a:pt x="1210" y="0"/>
                </a:lnTo>
              </a:path>
            </a:pathLst>
          </a:custGeom>
          <a:noFill/>
          <a:ln w="25400" cap="rnd" cmpd="sng">
            <a:solidFill>
              <a:schemeClr val="bg2"/>
            </a:solidFill>
            <a:prstDash val="solid"/>
            <a:round/>
            <a:headEnd type="none" w="sm" len="sm"/>
            <a:tailEnd type="none" w="sm" len="sm"/>
          </a:ln>
          <a:effectLst/>
        </p:spPr>
        <p:txBody>
          <a:bodyPr lIns="1568675" tIns="784322" rIns="1568675" bIns="784322">
            <a:spAutoFit/>
          </a:bodyPr>
          <a:lstStyle/>
          <a:p>
            <a:endParaRPr lang="en-US"/>
          </a:p>
        </p:txBody>
      </p:sp>
      <p:sp>
        <p:nvSpPr>
          <p:cNvPr id="89098" name="Freeform 9"/>
          <p:cNvSpPr>
            <a:spLocks/>
          </p:cNvSpPr>
          <p:nvPr/>
        </p:nvSpPr>
        <p:spPr bwMode="auto">
          <a:xfrm>
            <a:off x="876300" y="4105275"/>
            <a:ext cx="2162175" cy="157163"/>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noFill/>
          <a:ln w="25400" cap="rnd" cmpd="sng">
            <a:solidFill>
              <a:schemeClr val="bg2"/>
            </a:solidFill>
            <a:prstDash val="solid"/>
            <a:round/>
            <a:headEnd type="none" w="sm" len="sm"/>
            <a:tailEnd type="none" w="sm" len="sm"/>
          </a:ln>
          <a:effectLst/>
        </p:spPr>
        <p:txBody>
          <a:bodyPr lIns="1568675" tIns="784322" rIns="1568675" bIns="784322">
            <a:spAutoFit/>
          </a:bodyPr>
          <a:lstStyle/>
          <a:p>
            <a:endParaRPr lang="en-US"/>
          </a:p>
        </p:txBody>
      </p:sp>
      <p:sp>
        <p:nvSpPr>
          <p:cNvPr id="89099" name="Freeform 10"/>
          <p:cNvSpPr>
            <a:spLocks/>
          </p:cNvSpPr>
          <p:nvPr/>
        </p:nvSpPr>
        <p:spPr bwMode="auto">
          <a:xfrm>
            <a:off x="876300" y="4646613"/>
            <a:ext cx="2162175" cy="155575"/>
          </a:xfrm>
          <a:custGeom>
            <a:avLst/>
            <a:gdLst>
              <a:gd name="T0" fmla="*/ 0 w 1211"/>
              <a:gd name="T1" fmla="*/ 2147483647 h 87"/>
              <a:gd name="T2" fmla="*/ 2147483647 w 1211"/>
              <a:gd name="T3" fmla="*/ 2147483647 h 87"/>
              <a:gd name="T4" fmla="*/ 2147483647 w 1211"/>
              <a:gd name="T5" fmla="*/ 0 h 87"/>
              <a:gd name="T6" fmla="*/ 0 60000 65536"/>
              <a:gd name="T7" fmla="*/ 0 60000 65536"/>
              <a:gd name="T8" fmla="*/ 0 60000 65536"/>
            </a:gdLst>
            <a:ahLst/>
            <a:cxnLst>
              <a:cxn ang="T6">
                <a:pos x="T0" y="T1"/>
              </a:cxn>
              <a:cxn ang="T7">
                <a:pos x="T2" y="T3"/>
              </a:cxn>
              <a:cxn ang="T8">
                <a:pos x="T4" y="T5"/>
              </a:cxn>
            </a:cxnLst>
            <a:rect l="0" t="0" r="r" b="b"/>
            <a:pathLst>
              <a:path w="1211" h="87">
                <a:moveTo>
                  <a:pt x="0" y="86"/>
                </a:moveTo>
                <a:lnTo>
                  <a:pt x="1124" y="86"/>
                </a:lnTo>
                <a:lnTo>
                  <a:pt x="1210" y="0"/>
                </a:lnTo>
              </a:path>
            </a:pathLst>
          </a:custGeom>
          <a:noFill/>
          <a:ln w="25400" cap="rnd" cmpd="sng">
            <a:solidFill>
              <a:schemeClr val="bg2"/>
            </a:solidFill>
            <a:prstDash val="solid"/>
            <a:round/>
            <a:headEnd type="none" w="sm" len="sm"/>
            <a:tailEnd type="none" w="sm" len="sm"/>
          </a:ln>
          <a:effectLst/>
        </p:spPr>
        <p:txBody>
          <a:bodyPr lIns="1568675" tIns="784322" rIns="1568675" bIns="784322">
            <a:spAutoFit/>
          </a:bodyPr>
          <a:lstStyle/>
          <a:p>
            <a:endParaRPr lang="en-US"/>
          </a:p>
        </p:txBody>
      </p:sp>
      <p:sp>
        <p:nvSpPr>
          <p:cNvPr id="89100" name="Freeform 11"/>
          <p:cNvSpPr>
            <a:spLocks/>
          </p:cNvSpPr>
          <p:nvPr/>
        </p:nvSpPr>
        <p:spPr bwMode="auto">
          <a:xfrm>
            <a:off x="876300" y="5186363"/>
            <a:ext cx="2162175" cy="157162"/>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noFill/>
          <a:ln w="25400" cap="rnd" cmpd="sng">
            <a:solidFill>
              <a:schemeClr val="bg2"/>
            </a:solidFill>
            <a:prstDash val="solid"/>
            <a:round/>
            <a:headEnd type="none" w="sm" len="sm"/>
            <a:tailEnd type="none" w="sm" len="sm"/>
          </a:ln>
          <a:effectLst/>
        </p:spPr>
        <p:txBody>
          <a:bodyPr lIns="1568675" tIns="784322" rIns="1568675" bIns="784322">
            <a:spAutoFit/>
          </a:bodyPr>
          <a:lstStyle/>
          <a:p>
            <a:endParaRPr lang="en-US"/>
          </a:p>
        </p:txBody>
      </p:sp>
      <p:sp>
        <p:nvSpPr>
          <p:cNvPr id="89101" name="Rectangle 12"/>
          <p:cNvSpPr>
            <a:spLocks noChangeArrowheads="1"/>
          </p:cNvSpPr>
          <p:nvPr/>
        </p:nvSpPr>
        <p:spPr bwMode="auto">
          <a:xfrm>
            <a:off x="-896938" y="1590675"/>
            <a:ext cx="3136901"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7</a:t>
            </a:r>
          </a:p>
        </p:txBody>
      </p:sp>
      <p:sp>
        <p:nvSpPr>
          <p:cNvPr id="89102" name="Rectangle 13"/>
          <p:cNvSpPr>
            <a:spLocks noChangeArrowheads="1"/>
          </p:cNvSpPr>
          <p:nvPr/>
        </p:nvSpPr>
        <p:spPr bwMode="auto">
          <a:xfrm>
            <a:off x="-925513" y="2133600"/>
            <a:ext cx="3135313"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6</a:t>
            </a:r>
          </a:p>
        </p:txBody>
      </p:sp>
      <p:sp>
        <p:nvSpPr>
          <p:cNvPr id="89103" name="Rectangle 14"/>
          <p:cNvSpPr>
            <a:spLocks noChangeArrowheads="1"/>
          </p:cNvSpPr>
          <p:nvPr/>
        </p:nvSpPr>
        <p:spPr bwMode="auto">
          <a:xfrm>
            <a:off x="-927100" y="2671763"/>
            <a:ext cx="3136900"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5</a:t>
            </a:r>
          </a:p>
        </p:txBody>
      </p:sp>
      <p:sp>
        <p:nvSpPr>
          <p:cNvPr id="89104" name="Rectangle 15"/>
          <p:cNvSpPr>
            <a:spLocks noChangeArrowheads="1"/>
          </p:cNvSpPr>
          <p:nvPr/>
        </p:nvSpPr>
        <p:spPr bwMode="auto">
          <a:xfrm>
            <a:off x="-927100" y="3071810"/>
            <a:ext cx="3136900"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4</a:t>
            </a:r>
          </a:p>
        </p:txBody>
      </p:sp>
      <p:sp>
        <p:nvSpPr>
          <p:cNvPr id="89105" name="Rectangle 16"/>
          <p:cNvSpPr>
            <a:spLocks noChangeArrowheads="1"/>
          </p:cNvSpPr>
          <p:nvPr/>
        </p:nvSpPr>
        <p:spPr bwMode="auto">
          <a:xfrm>
            <a:off x="-938213" y="3751263"/>
            <a:ext cx="3136901"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3</a:t>
            </a:r>
          </a:p>
        </p:txBody>
      </p:sp>
      <p:sp>
        <p:nvSpPr>
          <p:cNvPr id="89106" name="Rectangle 17"/>
          <p:cNvSpPr>
            <a:spLocks noChangeArrowheads="1"/>
          </p:cNvSpPr>
          <p:nvPr/>
        </p:nvSpPr>
        <p:spPr bwMode="auto">
          <a:xfrm>
            <a:off x="-927100" y="4292600"/>
            <a:ext cx="3136900"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2</a:t>
            </a:r>
          </a:p>
        </p:txBody>
      </p:sp>
      <p:sp>
        <p:nvSpPr>
          <p:cNvPr id="89107" name="Freeform 18"/>
          <p:cNvSpPr>
            <a:spLocks/>
          </p:cNvSpPr>
          <p:nvPr/>
        </p:nvSpPr>
        <p:spPr bwMode="auto">
          <a:xfrm>
            <a:off x="6397625" y="1946275"/>
            <a:ext cx="155575" cy="3937000"/>
          </a:xfrm>
          <a:custGeom>
            <a:avLst/>
            <a:gdLst>
              <a:gd name="T0" fmla="*/ 2147483647 w 87"/>
              <a:gd name="T1" fmla="*/ 0 h 2204"/>
              <a:gd name="T2" fmla="*/ 2147483647 w 87"/>
              <a:gd name="T3" fmla="*/ 0 h 2204"/>
              <a:gd name="T4" fmla="*/ 0 w 87"/>
              <a:gd name="T5" fmla="*/ 2147483647 h 2204"/>
              <a:gd name="T6" fmla="*/ 0 w 87"/>
              <a:gd name="T7" fmla="*/ 2147483647 h 2204"/>
              <a:gd name="T8" fmla="*/ 2147483647 w 87"/>
              <a:gd name="T9" fmla="*/ 2147483647 h 2204"/>
              <a:gd name="T10" fmla="*/ 2147483647 w 87"/>
              <a:gd name="T11" fmla="*/ 0 h 22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2204">
                <a:moveTo>
                  <a:pt x="86" y="0"/>
                </a:moveTo>
                <a:lnTo>
                  <a:pt x="86" y="0"/>
                </a:lnTo>
                <a:lnTo>
                  <a:pt x="0" y="86"/>
                </a:lnTo>
                <a:lnTo>
                  <a:pt x="0" y="2203"/>
                </a:lnTo>
                <a:lnTo>
                  <a:pt x="86" y="2117"/>
                </a:lnTo>
                <a:lnTo>
                  <a:pt x="86" y="0"/>
                </a:lnTo>
              </a:path>
            </a:pathLst>
          </a:custGeom>
          <a:ln>
            <a:headEnd/>
            <a:tailEnd/>
          </a:ln>
        </p:spPr>
        <p:style>
          <a:lnRef idx="2">
            <a:schemeClr val="accent2"/>
          </a:lnRef>
          <a:fillRef idx="0">
            <a:schemeClr val="accent2"/>
          </a:fillRef>
          <a:effectRef idx="1">
            <a:schemeClr val="accent2"/>
          </a:effectRef>
          <a:fontRef idx="minor">
            <a:schemeClr val="tx1"/>
          </a:fontRef>
        </p:style>
        <p:txBody>
          <a:bodyPr lIns="1568675" tIns="784322" rIns="1568675" bIns="784322">
            <a:spAutoFit/>
          </a:bodyPr>
          <a:lstStyle/>
          <a:p>
            <a:endParaRPr lang="en-US"/>
          </a:p>
        </p:txBody>
      </p:sp>
      <p:sp>
        <p:nvSpPr>
          <p:cNvPr id="89108" name="Rectangle 19"/>
          <p:cNvSpPr>
            <a:spLocks noChangeArrowheads="1"/>
          </p:cNvSpPr>
          <p:nvPr/>
        </p:nvSpPr>
        <p:spPr bwMode="auto">
          <a:xfrm>
            <a:off x="4368800" y="2106613"/>
            <a:ext cx="2020888" cy="37671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568675" tIns="784322" rIns="1568675" bIns="784322">
            <a:spAutoFit/>
          </a:bodyPr>
          <a:lstStyle/>
          <a:p>
            <a:endParaRPr lang="fr-FR"/>
          </a:p>
        </p:txBody>
      </p:sp>
      <p:sp>
        <p:nvSpPr>
          <p:cNvPr id="89109" name="Freeform 20"/>
          <p:cNvSpPr>
            <a:spLocks/>
          </p:cNvSpPr>
          <p:nvPr/>
        </p:nvSpPr>
        <p:spPr bwMode="auto">
          <a:xfrm>
            <a:off x="4389438" y="1946275"/>
            <a:ext cx="2163762" cy="155575"/>
          </a:xfrm>
          <a:custGeom>
            <a:avLst/>
            <a:gdLst>
              <a:gd name="T0" fmla="*/ 0 w 1211"/>
              <a:gd name="T1" fmla="*/ 2147483647 h 87"/>
              <a:gd name="T2" fmla="*/ 2147483647 w 1211"/>
              <a:gd name="T3" fmla="*/ 0 h 87"/>
              <a:gd name="T4" fmla="*/ 2147483647 w 1211"/>
              <a:gd name="T5" fmla="*/ 0 h 87"/>
              <a:gd name="T6" fmla="*/ 2147483647 w 1211"/>
              <a:gd name="T7" fmla="*/ 2147483647 h 87"/>
              <a:gd name="T8" fmla="*/ 0 w 1211"/>
              <a:gd name="T9" fmla="*/ 214748364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1" h="87">
                <a:moveTo>
                  <a:pt x="0" y="86"/>
                </a:moveTo>
                <a:lnTo>
                  <a:pt x="89" y="0"/>
                </a:lnTo>
                <a:lnTo>
                  <a:pt x="1210" y="0"/>
                </a:lnTo>
                <a:lnTo>
                  <a:pt x="1124" y="86"/>
                </a:lnTo>
                <a:lnTo>
                  <a:pt x="0" y="86"/>
                </a:lnTo>
              </a:path>
            </a:pathLst>
          </a:custGeom>
          <a:ln>
            <a:headEnd/>
            <a:tailEnd/>
          </a:ln>
        </p:spPr>
        <p:style>
          <a:lnRef idx="2">
            <a:schemeClr val="accent2"/>
          </a:lnRef>
          <a:fillRef idx="0">
            <a:schemeClr val="accent2"/>
          </a:fillRef>
          <a:effectRef idx="1">
            <a:schemeClr val="accent2"/>
          </a:effectRef>
          <a:fontRef idx="minor">
            <a:schemeClr val="tx1"/>
          </a:fontRef>
        </p:style>
        <p:txBody>
          <a:bodyPr lIns="1568675" tIns="784322" rIns="1568675" bIns="784322">
            <a:spAutoFit/>
          </a:bodyPr>
          <a:lstStyle/>
          <a:p>
            <a:endParaRPr lang="en-US"/>
          </a:p>
        </p:txBody>
      </p:sp>
      <p:sp>
        <p:nvSpPr>
          <p:cNvPr id="89110" name="Freeform 21"/>
          <p:cNvSpPr>
            <a:spLocks/>
          </p:cNvSpPr>
          <p:nvPr/>
        </p:nvSpPr>
        <p:spPr bwMode="auto">
          <a:xfrm>
            <a:off x="4389438" y="3565525"/>
            <a:ext cx="2163762" cy="157163"/>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noFill/>
          <a:ln w="25400" cap="rnd" cmpd="sng">
            <a:solidFill>
              <a:schemeClr val="bg2"/>
            </a:solidFill>
            <a:prstDash val="solid"/>
            <a:round/>
            <a:headEnd type="none" w="sm" len="sm"/>
            <a:tailEnd type="none" w="sm" len="sm"/>
          </a:ln>
          <a:effectLst/>
        </p:spPr>
        <p:txBody>
          <a:bodyPr lIns="1568675" tIns="784322" rIns="1568675" bIns="784322">
            <a:spAutoFit/>
          </a:bodyPr>
          <a:lstStyle/>
          <a:p>
            <a:endParaRPr lang="en-US"/>
          </a:p>
        </p:txBody>
      </p:sp>
      <p:sp>
        <p:nvSpPr>
          <p:cNvPr id="89111" name="Freeform 22"/>
          <p:cNvSpPr>
            <a:spLocks/>
          </p:cNvSpPr>
          <p:nvPr/>
        </p:nvSpPr>
        <p:spPr bwMode="auto">
          <a:xfrm>
            <a:off x="4389438" y="4105275"/>
            <a:ext cx="2163762" cy="157163"/>
          </a:xfrm>
          <a:custGeom>
            <a:avLst/>
            <a:gdLst>
              <a:gd name="T0" fmla="*/ 0 w 1211"/>
              <a:gd name="T1" fmla="*/ 2147483647 h 88"/>
              <a:gd name="T2" fmla="*/ 2147483647 w 1211"/>
              <a:gd name="T3" fmla="*/ 2147483647 h 88"/>
              <a:gd name="T4" fmla="*/ 2147483647 w 1211"/>
              <a:gd name="T5" fmla="*/ 0 h 88"/>
              <a:gd name="T6" fmla="*/ 0 60000 65536"/>
              <a:gd name="T7" fmla="*/ 0 60000 65536"/>
              <a:gd name="T8" fmla="*/ 0 60000 65536"/>
            </a:gdLst>
            <a:ahLst/>
            <a:cxnLst>
              <a:cxn ang="T6">
                <a:pos x="T0" y="T1"/>
              </a:cxn>
              <a:cxn ang="T7">
                <a:pos x="T2" y="T3"/>
              </a:cxn>
              <a:cxn ang="T8">
                <a:pos x="T4" y="T5"/>
              </a:cxn>
            </a:cxnLst>
            <a:rect l="0" t="0" r="r" b="b"/>
            <a:pathLst>
              <a:path w="1211" h="88">
                <a:moveTo>
                  <a:pt x="0" y="87"/>
                </a:moveTo>
                <a:lnTo>
                  <a:pt x="1124" y="87"/>
                </a:lnTo>
                <a:lnTo>
                  <a:pt x="1210" y="0"/>
                </a:lnTo>
              </a:path>
            </a:pathLst>
          </a:custGeom>
          <a:noFill/>
          <a:ln w="25400" cap="rnd" cmpd="sng">
            <a:solidFill>
              <a:schemeClr val="bg2"/>
            </a:solidFill>
            <a:prstDash val="solid"/>
            <a:round/>
            <a:headEnd type="none" w="sm" len="sm"/>
            <a:tailEnd type="none" w="sm" len="sm"/>
          </a:ln>
          <a:effectLst/>
        </p:spPr>
        <p:txBody>
          <a:bodyPr lIns="1568675" tIns="784322" rIns="1568675" bIns="784322">
            <a:spAutoFit/>
          </a:bodyPr>
          <a:lstStyle/>
          <a:p>
            <a:endParaRPr lang="en-US"/>
          </a:p>
        </p:txBody>
      </p:sp>
      <p:sp>
        <p:nvSpPr>
          <p:cNvPr id="89112" name="Freeform 23"/>
          <p:cNvSpPr>
            <a:spLocks/>
          </p:cNvSpPr>
          <p:nvPr/>
        </p:nvSpPr>
        <p:spPr bwMode="auto">
          <a:xfrm>
            <a:off x="4389438" y="4646613"/>
            <a:ext cx="2163762" cy="155575"/>
          </a:xfrm>
          <a:custGeom>
            <a:avLst/>
            <a:gdLst>
              <a:gd name="T0" fmla="*/ 0 w 1211"/>
              <a:gd name="T1" fmla="*/ 2147483647 h 87"/>
              <a:gd name="T2" fmla="*/ 2147483647 w 1211"/>
              <a:gd name="T3" fmla="*/ 2147483647 h 87"/>
              <a:gd name="T4" fmla="*/ 2147483647 w 1211"/>
              <a:gd name="T5" fmla="*/ 0 h 87"/>
              <a:gd name="T6" fmla="*/ 0 60000 65536"/>
              <a:gd name="T7" fmla="*/ 0 60000 65536"/>
              <a:gd name="T8" fmla="*/ 0 60000 65536"/>
            </a:gdLst>
            <a:ahLst/>
            <a:cxnLst>
              <a:cxn ang="T6">
                <a:pos x="T0" y="T1"/>
              </a:cxn>
              <a:cxn ang="T7">
                <a:pos x="T2" y="T3"/>
              </a:cxn>
              <a:cxn ang="T8">
                <a:pos x="T4" y="T5"/>
              </a:cxn>
            </a:cxnLst>
            <a:rect l="0" t="0" r="r" b="b"/>
            <a:pathLst>
              <a:path w="1211" h="87">
                <a:moveTo>
                  <a:pt x="0" y="86"/>
                </a:moveTo>
                <a:lnTo>
                  <a:pt x="1124" y="86"/>
                </a:lnTo>
                <a:lnTo>
                  <a:pt x="1210" y="0"/>
                </a:lnTo>
              </a:path>
            </a:pathLst>
          </a:custGeom>
          <a:noFill/>
          <a:ln w="25400" cap="rnd" cmpd="sng">
            <a:solidFill>
              <a:schemeClr val="bg2"/>
            </a:solidFill>
            <a:prstDash val="solid"/>
            <a:round/>
            <a:headEnd type="none" w="sm" len="sm"/>
            <a:tailEnd type="none" w="sm" len="sm"/>
          </a:ln>
          <a:effectLst/>
        </p:spPr>
        <p:txBody>
          <a:bodyPr lIns="1568675" tIns="784322" rIns="1568675" bIns="784322">
            <a:spAutoFit/>
          </a:bodyPr>
          <a:lstStyle/>
          <a:p>
            <a:endParaRPr lang="en-US"/>
          </a:p>
        </p:txBody>
      </p:sp>
      <p:sp>
        <p:nvSpPr>
          <p:cNvPr id="89113" name="Rectangle 24"/>
          <p:cNvSpPr>
            <a:spLocks noChangeArrowheads="1"/>
          </p:cNvSpPr>
          <p:nvPr/>
        </p:nvSpPr>
        <p:spPr bwMode="auto">
          <a:xfrm>
            <a:off x="5394325" y="2132013"/>
            <a:ext cx="3136900"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5</a:t>
            </a:r>
          </a:p>
        </p:txBody>
      </p:sp>
      <p:sp>
        <p:nvSpPr>
          <p:cNvPr id="89114" name="Rectangle 25"/>
          <p:cNvSpPr>
            <a:spLocks noChangeArrowheads="1"/>
          </p:cNvSpPr>
          <p:nvPr/>
        </p:nvSpPr>
        <p:spPr bwMode="auto">
          <a:xfrm>
            <a:off x="5399088" y="2819400"/>
            <a:ext cx="3135312"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4</a:t>
            </a:r>
          </a:p>
        </p:txBody>
      </p:sp>
      <p:sp>
        <p:nvSpPr>
          <p:cNvPr id="89115" name="Rectangle 26"/>
          <p:cNvSpPr>
            <a:spLocks noChangeArrowheads="1"/>
          </p:cNvSpPr>
          <p:nvPr/>
        </p:nvSpPr>
        <p:spPr bwMode="auto">
          <a:xfrm>
            <a:off x="5407025" y="3381375"/>
            <a:ext cx="3135313"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3</a:t>
            </a:r>
          </a:p>
        </p:txBody>
      </p:sp>
      <p:sp>
        <p:nvSpPr>
          <p:cNvPr id="89116" name="Rectangle 27"/>
          <p:cNvSpPr>
            <a:spLocks noChangeArrowheads="1"/>
          </p:cNvSpPr>
          <p:nvPr/>
        </p:nvSpPr>
        <p:spPr bwMode="auto">
          <a:xfrm>
            <a:off x="5407025" y="3914775"/>
            <a:ext cx="3135313"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2</a:t>
            </a:r>
          </a:p>
        </p:txBody>
      </p:sp>
      <p:sp>
        <p:nvSpPr>
          <p:cNvPr id="89117" name="Line 28"/>
          <p:cNvSpPr>
            <a:spLocks noChangeShapeType="1"/>
          </p:cNvSpPr>
          <p:nvPr/>
        </p:nvSpPr>
        <p:spPr bwMode="auto">
          <a:xfrm>
            <a:off x="2930525" y="3957638"/>
            <a:ext cx="1457325" cy="0"/>
          </a:xfrm>
          <a:prstGeom prst="line">
            <a:avLst/>
          </a:prstGeom>
          <a:noFill/>
          <a:ln w="25400">
            <a:solidFill>
              <a:schemeClr val="accent2"/>
            </a:solidFill>
            <a:prstDash val="sysDot"/>
            <a:round/>
            <a:headEnd type="triangle" w="med" len="med"/>
            <a:tailEnd type="triangle" w="med" len="med"/>
          </a:ln>
          <a:effectLst/>
        </p:spPr>
        <p:txBody>
          <a:bodyPr lIns="1568675" tIns="784322" rIns="1568675" bIns="784322">
            <a:spAutoFit/>
          </a:bodyPr>
          <a:lstStyle/>
          <a:p>
            <a:endParaRPr lang="en-US"/>
          </a:p>
        </p:txBody>
      </p:sp>
      <p:sp>
        <p:nvSpPr>
          <p:cNvPr id="89118" name="Line 29"/>
          <p:cNvSpPr>
            <a:spLocks noChangeShapeType="1"/>
          </p:cNvSpPr>
          <p:nvPr/>
        </p:nvSpPr>
        <p:spPr bwMode="auto">
          <a:xfrm>
            <a:off x="2930525" y="4471988"/>
            <a:ext cx="1457325" cy="0"/>
          </a:xfrm>
          <a:prstGeom prst="line">
            <a:avLst/>
          </a:prstGeom>
          <a:noFill/>
          <a:ln w="25400">
            <a:solidFill>
              <a:schemeClr val="accent2"/>
            </a:solidFill>
            <a:prstDash val="sysDot"/>
            <a:round/>
            <a:headEnd type="triangle" w="med" len="med"/>
            <a:tailEnd type="triangle" w="med" len="med"/>
          </a:ln>
          <a:effectLst/>
        </p:spPr>
        <p:txBody>
          <a:bodyPr lIns="1568675" tIns="784322" rIns="1568675" bIns="784322">
            <a:spAutoFit/>
          </a:bodyPr>
          <a:lstStyle/>
          <a:p>
            <a:endParaRPr lang="en-US"/>
          </a:p>
        </p:txBody>
      </p:sp>
      <p:sp>
        <p:nvSpPr>
          <p:cNvPr id="89119" name="Line 30"/>
          <p:cNvSpPr>
            <a:spLocks noChangeShapeType="1"/>
          </p:cNvSpPr>
          <p:nvPr/>
        </p:nvSpPr>
        <p:spPr bwMode="auto">
          <a:xfrm>
            <a:off x="2930525" y="4986338"/>
            <a:ext cx="1457325" cy="0"/>
          </a:xfrm>
          <a:prstGeom prst="line">
            <a:avLst/>
          </a:prstGeom>
          <a:noFill/>
          <a:ln w="25400">
            <a:solidFill>
              <a:schemeClr val="accent2"/>
            </a:solidFill>
            <a:prstDash val="sysDot"/>
            <a:round/>
            <a:headEnd type="triangle" w="med" len="med"/>
            <a:tailEnd type="triangle" w="med" len="med"/>
          </a:ln>
          <a:effectLst/>
        </p:spPr>
        <p:txBody>
          <a:bodyPr lIns="1568675" tIns="784322" rIns="1568675" bIns="784322">
            <a:spAutoFit/>
          </a:bodyPr>
          <a:lstStyle/>
          <a:p>
            <a:endParaRPr lang="en-US"/>
          </a:p>
        </p:txBody>
      </p:sp>
      <p:sp>
        <p:nvSpPr>
          <p:cNvPr id="89120" name="Line 31"/>
          <p:cNvSpPr>
            <a:spLocks noChangeShapeType="1"/>
          </p:cNvSpPr>
          <p:nvPr/>
        </p:nvSpPr>
        <p:spPr bwMode="auto">
          <a:xfrm>
            <a:off x="2930525" y="5500688"/>
            <a:ext cx="1457325" cy="0"/>
          </a:xfrm>
          <a:prstGeom prst="line">
            <a:avLst/>
          </a:prstGeom>
          <a:noFill/>
          <a:ln w="25400">
            <a:solidFill>
              <a:schemeClr val="accent2"/>
            </a:solidFill>
            <a:prstDash val="sysDot"/>
            <a:round/>
            <a:headEnd type="triangle" w="med" len="med"/>
            <a:tailEnd type="triangle" w="med" len="med"/>
          </a:ln>
          <a:effectLst/>
        </p:spPr>
        <p:txBody>
          <a:bodyPr lIns="1568675" tIns="784322" rIns="1568675" bIns="784322">
            <a:spAutoFit/>
          </a:bodyPr>
          <a:lstStyle/>
          <a:p>
            <a:endParaRPr lang="en-US"/>
          </a:p>
        </p:txBody>
      </p:sp>
      <p:sp>
        <p:nvSpPr>
          <p:cNvPr id="89121" name="Text Box 32"/>
          <p:cNvSpPr txBox="1">
            <a:spLocks noChangeArrowheads="1"/>
          </p:cNvSpPr>
          <p:nvPr/>
        </p:nvSpPr>
        <p:spPr bwMode="auto">
          <a:xfrm>
            <a:off x="1066800" y="2209800"/>
            <a:ext cx="1577975" cy="366713"/>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dirty="0">
                <a:latin typeface="Helvetica" pitchFamily="34" charset="0"/>
              </a:rPr>
              <a:t>Application</a:t>
            </a:r>
            <a:endParaRPr lang="en-US" sz="2000" dirty="0">
              <a:latin typeface="Helvetica" pitchFamily="34" charset="0"/>
            </a:endParaRPr>
          </a:p>
        </p:txBody>
      </p:sp>
      <p:sp>
        <p:nvSpPr>
          <p:cNvPr id="89122" name="Text Box 33"/>
          <p:cNvSpPr txBox="1">
            <a:spLocks noChangeArrowheads="1"/>
          </p:cNvSpPr>
          <p:nvPr/>
        </p:nvSpPr>
        <p:spPr bwMode="auto">
          <a:xfrm>
            <a:off x="1066800" y="2743200"/>
            <a:ext cx="1577975" cy="366713"/>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a:latin typeface="Helvetica" pitchFamily="34" charset="0"/>
              </a:rPr>
              <a:t>Presentation</a:t>
            </a:r>
            <a:endParaRPr lang="en-US" sz="2000">
              <a:latin typeface="Helvetica" pitchFamily="34" charset="0"/>
            </a:endParaRPr>
          </a:p>
        </p:txBody>
      </p:sp>
      <p:sp>
        <p:nvSpPr>
          <p:cNvPr id="89123" name="Text Box 34"/>
          <p:cNvSpPr txBox="1">
            <a:spLocks noChangeArrowheads="1"/>
          </p:cNvSpPr>
          <p:nvPr/>
        </p:nvSpPr>
        <p:spPr bwMode="auto">
          <a:xfrm>
            <a:off x="1066800" y="3276600"/>
            <a:ext cx="1577975" cy="366713"/>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a:latin typeface="Helvetica" pitchFamily="34" charset="0"/>
              </a:rPr>
              <a:t>Session</a:t>
            </a:r>
            <a:endParaRPr lang="en-US" sz="2000">
              <a:latin typeface="Helvetica" pitchFamily="34" charset="0"/>
            </a:endParaRPr>
          </a:p>
        </p:txBody>
      </p:sp>
      <p:sp>
        <p:nvSpPr>
          <p:cNvPr id="89124" name="Text Box 35"/>
          <p:cNvSpPr txBox="1">
            <a:spLocks noChangeArrowheads="1"/>
          </p:cNvSpPr>
          <p:nvPr/>
        </p:nvSpPr>
        <p:spPr bwMode="auto">
          <a:xfrm>
            <a:off x="1066800" y="3810000"/>
            <a:ext cx="1577975" cy="366713"/>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a:latin typeface="Helvetica" pitchFamily="34" charset="0"/>
              </a:rPr>
              <a:t>Transport</a:t>
            </a:r>
            <a:endParaRPr lang="en-US" sz="2000">
              <a:latin typeface="Helvetica" pitchFamily="34" charset="0"/>
            </a:endParaRPr>
          </a:p>
        </p:txBody>
      </p:sp>
      <p:sp>
        <p:nvSpPr>
          <p:cNvPr id="89125" name="Text Box 36"/>
          <p:cNvSpPr txBox="1">
            <a:spLocks noChangeArrowheads="1"/>
          </p:cNvSpPr>
          <p:nvPr/>
        </p:nvSpPr>
        <p:spPr bwMode="auto">
          <a:xfrm>
            <a:off x="1066800" y="4343400"/>
            <a:ext cx="1577975" cy="400050"/>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a:latin typeface="Helvetica" pitchFamily="34" charset="0"/>
              </a:rPr>
              <a:t>Réseau</a:t>
            </a:r>
            <a:endParaRPr lang="en-US" sz="2000">
              <a:latin typeface="Helvetica" pitchFamily="34" charset="0"/>
            </a:endParaRPr>
          </a:p>
        </p:txBody>
      </p:sp>
      <p:sp>
        <p:nvSpPr>
          <p:cNvPr id="89126" name="Text Box 37"/>
          <p:cNvSpPr txBox="1">
            <a:spLocks noChangeArrowheads="1"/>
          </p:cNvSpPr>
          <p:nvPr/>
        </p:nvSpPr>
        <p:spPr bwMode="auto">
          <a:xfrm>
            <a:off x="1066800" y="4724400"/>
            <a:ext cx="1577975" cy="677863"/>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a:latin typeface="Helvetica" pitchFamily="34" charset="0"/>
              </a:rPr>
              <a:t>Liaison de données</a:t>
            </a:r>
            <a:endParaRPr lang="en-US" sz="2000">
              <a:latin typeface="Helvetica" pitchFamily="34" charset="0"/>
            </a:endParaRPr>
          </a:p>
        </p:txBody>
      </p:sp>
      <p:sp>
        <p:nvSpPr>
          <p:cNvPr id="89127" name="Text Box 38"/>
          <p:cNvSpPr txBox="1">
            <a:spLocks noChangeArrowheads="1"/>
          </p:cNvSpPr>
          <p:nvPr/>
        </p:nvSpPr>
        <p:spPr bwMode="auto">
          <a:xfrm>
            <a:off x="1066800" y="5410200"/>
            <a:ext cx="1577975" cy="400050"/>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a:latin typeface="Helvetica" pitchFamily="34" charset="0"/>
              </a:rPr>
              <a:t>Physique</a:t>
            </a:r>
            <a:endParaRPr lang="en-US" sz="2000">
              <a:latin typeface="Helvetica" pitchFamily="34" charset="0"/>
            </a:endParaRPr>
          </a:p>
        </p:txBody>
      </p:sp>
      <p:sp>
        <p:nvSpPr>
          <p:cNvPr id="89128" name="Rectangle 39"/>
          <p:cNvSpPr>
            <a:spLocks noChangeArrowheads="1"/>
          </p:cNvSpPr>
          <p:nvPr/>
        </p:nvSpPr>
        <p:spPr bwMode="auto">
          <a:xfrm>
            <a:off x="-927100" y="4724400"/>
            <a:ext cx="3136900"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1</a:t>
            </a:r>
          </a:p>
        </p:txBody>
      </p:sp>
      <p:sp>
        <p:nvSpPr>
          <p:cNvPr id="89129" name="Text Box 40"/>
          <p:cNvSpPr txBox="1">
            <a:spLocks noChangeArrowheads="1"/>
          </p:cNvSpPr>
          <p:nvPr/>
        </p:nvSpPr>
        <p:spPr bwMode="auto">
          <a:xfrm>
            <a:off x="4572000" y="3214688"/>
            <a:ext cx="1577975" cy="366712"/>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a:latin typeface="Helvetica" pitchFamily="34" charset="0"/>
              </a:rPr>
              <a:t>Application</a:t>
            </a:r>
            <a:endParaRPr lang="en-US" sz="2000">
              <a:latin typeface="Helvetica" pitchFamily="34" charset="0"/>
            </a:endParaRPr>
          </a:p>
        </p:txBody>
      </p:sp>
      <p:sp>
        <p:nvSpPr>
          <p:cNvPr id="89130" name="Text Box 41"/>
          <p:cNvSpPr txBox="1">
            <a:spLocks noChangeArrowheads="1"/>
          </p:cNvSpPr>
          <p:nvPr/>
        </p:nvSpPr>
        <p:spPr bwMode="auto">
          <a:xfrm>
            <a:off x="4572000" y="3810000"/>
            <a:ext cx="1577975" cy="366713"/>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a:latin typeface="Helvetica" pitchFamily="34" charset="0"/>
              </a:rPr>
              <a:t>Transport</a:t>
            </a:r>
            <a:endParaRPr lang="en-US" sz="2000">
              <a:latin typeface="Helvetica" pitchFamily="34" charset="0"/>
            </a:endParaRPr>
          </a:p>
        </p:txBody>
      </p:sp>
      <p:sp>
        <p:nvSpPr>
          <p:cNvPr id="89131" name="Text Box 42"/>
          <p:cNvSpPr txBox="1">
            <a:spLocks noChangeArrowheads="1"/>
          </p:cNvSpPr>
          <p:nvPr/>
        </p:nvSpPr>
        <p:spPr bwMode="auto">
          <a:xfrm>
            <a:off x="4572000" y="4343400"/>
            <a:ext cx="1577975" cy="366713"/>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a:latin typeface="Helvetica" pitchFamily="34" charset="0"/>
              </a:rPr>
              <a:t>Internet</a:t>
            </a:r>
            <a:endParaRPr lang="en-US" sz="2000">
              <a:latin typeface="Helvetica" pitchFamily="34" charset="0"/>
            </a:endParaRPr>
          </a:p>
        </p:txBody>
      </p:sp>
      <p:sp>
        <p:nvSpPr>
          <p:cNvPr id="89132" name="Text Box 43"/>
          <p:cNvSpPr txBox="1">
            <a:spLocks noChangeArrowheads="1"/>
          </p:cNvSpPr>
          <p:nvPr/>
        </p:nvSpPr>
        <p:spPr bwMode="auto">
          <a:xfrm>
            <a:off x="4572000" y="4724400"/>
            <a:ext cx="1577975" cy="677863"/>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a:latin typeface="Helvetica" pitchFamily="34" charset="0"/>
              </a:rPr>
              <a:t>Liaison de données</a:t>
            </a:r>
            <a:endParaRPr lang="en-US" sz="2000">
              <a:latin typeface="Helvetica" pitchFamily="34" charset="0"/>
            </a:endParaRPr>
          </a:p>
        </p:txBody>
      </p:sp>
      <p:sp>
        <p:nvSpPr>
          <p:cNvPr id="89133" name="Freeform 44"/>
          <p:cNvSpPr>
            <a:spLocks/>
          </p:cNvSpPr>
          <p:nvPr/>
        </p:nvSpPr>
        <p:spPr bwMode="auto">
          <a:xfrm>
            <a:off x="4389438" y="5181600"/>
            <a:ext cx="2163762" cy="155575"/>
          </a:xfrm>
          <a:custGeom>
            <a:avLst/>
            <a:gdLst>
              <a:gd name="T0" fmla="*/ 0 w 1211"/>
              <a:gd name="T1" fmla="*/ 2147483647 h 87"/>
              <a:gd name="T2" fmla="*/ 2147483647 w 1211"/>
              <a:gd name="T3" fmla="*/ 2147483647 h 87"/>
              <a:gd name="T4" fmla="*/ 2147483647 w 1211"/>
              <a:gd name="T5" fmla="*/ 0 h 87"/>
              <a:gd name="T6" fmla="*/ 0 60000 65536"/>
              <a:gd name="T7" fmla="*/ 0 60000 65536"/>
              <a:gd name="T8" fmla="*/ 0 60000 65536"/>
            </a:gdLst>
            <a:ahLst/>
            <a:cxnLst>
              <a:cxn ang="T6">
                <a:pos x="T0" y="T1"/>
              </a:cxn>
              <a:cxn ang="T7">
                <a:pos x="T2" y="T3"/>
              </a:cxn>
              <a:cxn ang="T8">
                <a:pos x="T4" y="T5"/>
              </a:cxn>
            </a:cxnLst>
            <a:rect l="0" t="0" r="r" b="b"/>
            <a:pathLst>
              <a:path w="1211" h="87">
                <a:moveTo>
                  <a:pt x="0" y="86"/>
                </a:moveTo>
                <a:lnTo>
                  <a:pt x="1124" y="86"/>
                </a:lnTo>
                <a:lnTo>
                  <a:pt x="1210" y="0"/>
                </a:lnTo>
              </a:path>
            </a:pathLst>
          </a:custGeom>
          <a:noFill/>
          <a:ln w="25400" cap="rnd" cmpd="sng">
            <a:solidFill>
              <a:schemeClr val="bg2"/>
            </a:solidFill>
            <a:prstDash val="solid"/>
            <a:round/>
            <a:headEnd type="none" w="sm" len="sm"/>
            <a:tailEnd type="none" w="sm" len="sm"/>
          </a:ln>
          <a:effectLst/>
        </p:spPr>
        <p:txBody>
          <a:bodyPr lIns="1568675" tIns="784322" rIns="1568675" bIns="784322">
            <a:spAutoFit/>
          </a:bodyPr>
          <a:lstStyle/>
          <a:p>
            <a:endParaRPr lang="en-US"/>
          </a:p>
        </p:txBody>
      </p:sp>
      <p:sp>
        <p:nvSpPr>
          <p:cNvPr id="89134" name="Text Box 45"/>
          <p:cNvSpPr txBox="1">
            <a:spLocks noChangeArrowheads="1"/>
          </p:cNvSpPr>
          <p:nvPr/>
        </p:nvSpPr>
        <p:spPr bwMode="auto">
          <a:xfrm>
            <a:off x="4594225" y="5410200"/>
            <a:ext cx="1577975" cy="400050"/>
          </a:xfrm>
          <a:prstGeom prst="rect">
            <a:avLst/>
          </a:prstGeom>
          <a:noFill/>
          <a:ln w="9525">
            <a:noFill/>
            <a:miter lim="800000"/>
            <a:headEnd type="none" w="sm" len="sm"/>
            <a:tailEnd type="none" w="sm" len="sm"/>
          </a:ln>
          <a:effectLst/>
        </p:spPr>
        <p:txBody>
          <a:bodyPr>
            <a:spAutoFit/>
          </a:bodyPr>
          <a:lstStyle/>
          <a:p>
            <a:pPr eaLnBrk="0" hangingPunct="0">
              <a:spcBef>
                <a:spcPct val="50000"/>
              </a:spcBef>
            </a:pPr>
            <a:r>
              <a:rPr lang="en-US">
                <a:latin typeface="Helvetica" pitchFamily="34" charset="0"/>
              </a:rPr>
              <a:t>Physique</a:t>
            </a:r>
            <a:endParaRPr lang="en-US" sz="2000">
              <a:latin typeface="Helvetica" pitchFamily="34" charset="0"/>
            </a:endParaRPr>
          </a:p>
        </p:txBody>
      </p:sp>
      <p:sp>
        <p:nvSpPr>
          <p:cNvPr id="89135" name="Rectangle 46"/>
          <p:cNvSpPr>
            <a:spLocks noChangeArrowheads="1"/>
          </p:cNvSpPr>
          <p:nvPr/>
        </p:nvSpPr>
        <p:spPr bwMode="auto">
          <a:xfrm>
            <a:off x="5397500" y="4495800"/>
            <a:ext cx="3136900" cy="1800225"/>
          </a:xfrm>
          <a:prstGeom prst="rect">
            <a:avLst/>
          </a:prstGeom>
          <a:noFill/>
          <a:ln w="9525">
            <a:noFill/>
            <a:miter lim="800000"/>
            <a:headEnd/>
            <a:tailEnd/>
          </a:ln>
          <a:effectLst/>
        </p:spPr>
        <p:txBody>
          <a:bodyPr lIns="1568675" tIns="784322" rIns="1568675" bIns="784322">
            <a:spAutoFit/>
          </a:bodyPr>
          <a:lstStyle/>
          <a:p>
            <a:pPr defTabSz="831850" eaLnBrk="0" hangingPunct="0">
              <a:lnSpc>
                <a:spcPct val="95000"/>
              </a:lnSpc>
              <a:spcBef>
                <a:spcPct val="50000"/>
              </a:spcBef>
            </a:pPr>
            <a:r>
              <a:rPr lang="en-US" sz="1600">
                <a:solidFill>
                  <a:schemeClr val="tx2"/>
                </a:solidFill>
                <a:latin typeface="Helvetica" pitchFamily="34" charset="0"/>
              </a:rPr>
              <a:t>1</a:t>
            </a:r>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e">
  <a:themeElements>
    <a:clrScheme name="Origine">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e">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e">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7576</TotalTime>
  <Words>13869</Words>
  <Application>Microsoft Office PowerPoint</Application>
  <PresentationFormat>On-screen Show (4:3)</PresentationFormat>
  <Paragraphs>2666</Paragraphs>
  <Slides>211</Slides>
  <Notes>74</Notes>
  <HiddenSlides>3</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7</vt:i4>
      </vt:variant>
      <vt:variant>
        <vt:lpstr>Slide Titles</vt:lpstr>
      </vt:variant>
      <vt:variant>
        <vt:i4>211</vt:i4>
      </vt:variant>
    </vt:vector>
  </HeadingPairs>
  <TitlesOfParts>
    <vt:vector size="232" baseType="lpstr">
      <vt:lpstr>新細明體</vt:lpstr>
      <vt:lpstr>Arial</vt:lpstr>
      <vt:lpstr>Arial Black</vt:lpstr>
      <vt:lpstr>Arial Unicode MS</vt:lpstr>
      <vt:lpstr>Bookman Old Style</vt:lpstr>
      <vt:lpstr>Calibri</vt:lpstr>
      <vt:lpstr>Gill Sans MT</vt:lpstr>
      <vt:lpstr>Helvetica</vt:lpstr>
      <vt:lpstr>Symbol</vt:lpstr>
      <vt:lpstr>Tahoma</vt:lpstr>
      <vt:lpstr>Times New Roman</vt:lpstr>
      <vt:lpstr>Wingdings</vt:lpstr>
      <vt:lpstr>Wingdings 3</vt:lpstr>
      <vt:lpstr>Origine</vt:lpstr>
      <vt:lpstr>Bitmap Image</vt:lpstr>
      <vt:lpstr>Clip</vt:lpstr>
      <vt:lpstr>Document</vt:lpstr>
      <vt:lpstr>Worksheet</vt:lpstr>
      <vt:lpstr>VISIO</vt:lpstr>
      <vt:lpstr>點陣圖影像</vt:lpstr>
      <vt:lpstr>Visio</vt:lpstr>
      <vt:lpstr>Introduction Réseaux Informatiques</vt:lpstr>
      <vt:lpstr>Certifications cisco</vt:lpstr>
      <vt:lpstr>PowerPoint Presentation</vt:lpstr>
      <vt:lpstr>Réseaux de données</vt:lpstr>
      <vt:lpstr>PowerPoint Presentation</vt:lpstr>
      <vt:lpstr>périphériques réseau</vt:lpstr>
      <vt:lpstr>Interface Carte Réseau</vt:lpstr>
      <vt:lpstr>Hub - Concentrateur</vt:lpstr>
      <vt:lpstr>Carrier Sense Multi Access/ Collision Detection ( CSMA/CD)   Etape 1: Ecouter la porteuse. Etape 2: en cas de collision, le HUB doit envoyer un signal JAM. Etape 3: les machines initialisent des tempos a duree aleatoire. Etape 4; si une nième collision se produit, les étapes 2 t 3 se repétent mais avec ds valeurs de tempo plus elevés  </vt:lpstr>
      <vt:lpstr>Bridge Pont</vt:lpstr>
      <vt:lpstr>Switch - Commutateur</vt:lpstr>
      <vt:lpstr>Commutateur</vt:lpstr>
      <vt:lpstr>PowerPoint Presentation</vt:lpstr>
      <vt:lpstr>PowerPoint Presentation</vt:lpstr>
      <vt:lpstr>Router - Routeur</vt:lpstr>
      <vt:lpstr>ETCD ETTD</vt:lpstr>
      <vt:lpstr>Topologies de réseau</vt:lpstr>
      <vt:lpstr>Topologie en BUS</vt:lpstr>
      <vt:lpstr>Topologie en anneau</vt:lpstr>
      <vt:lpstr>Topologie en étoile</vt:lpstr>
      <vt:lpstr>topologie en étoile étendue</vt:lpstr>
      <vt:lpstr>Topologie Maillée</vt:lpstr>
      <vt:lpstr>Topologie physique et logique</vt:lpstr>
      <vt:lpstr>FDDI</vt:lpstr>
      <vt:lpstr>Token Ring</vt:lpstr>
      <vt:lpstr>LANs, MANs, et WANs</vt:lpstr>
      <vt:lpstr>LANs</vt:lpstr>
      <vt:lpstr>WANs</vt:lpstr>
      <vt:lpstr>Réseaux Privés Virtuels</vt:lpstr>
      <vt:lpstr>Bandwidth</vt:lpstr>
      <vt:lpstr>Mesures de la bande passante</vt:lpstr>
      <vt:lpstr>Interconnexion des périphériques</vt:lpstr>
      <vt:lpstr>Structure des réseaux</vt:lpstr>
      <vt:lpstr>PowerPoint Presentation</vt:lpstr>
      <vt:lpstr>Pourquoi le modèle en couche ?</vt:lpstr>
      <vt:lpstr>  Ne pas confondre !!!</vt:lpstr>
      <vt:lpstr>Le modèle de référence OSI</vt:lpstr>
      <vt:lpstr>Le modèle OSI</vt:lpstr>
      <vt:lpstr>Couche 7 –application</vt:lpstr>
      <vt:lpstr>Couche 6 –Présentation</vt:lpstr>
      <vt:lpstr>Couche 5 –Session</vt:lpstr>
      <vt:lpstr>Half Duplex</vt:lpstr>
      <vt:lpstr>Full Duplex</vt:lpstr>
      <vt:lpstr>Couche 4 –Transport</vt:lpstr>
      <vt:lpstr>Couche 3 - Réseau</vt:lpstr>
      <vt:lpstr>Au-delà du réseau local</vt:lpstr>
      <vt:lpstr>Couche 2 – Liaison de données</vt:lpstr>
      <vt:lpstr>Détection d’erreurs</vt:lpstr>
      <vt:lpstr>Couche 1:  Physique</vt:lpstr>
      <vt:lpstr>Data Encapsulation</vt:lpstr>
      <vt:lpstr>Data Encapsulation</vt:lpstr>
      <vt:lpstr>Analogie modèle OSI Couche 7 – hôte source</vt:lpstr>
      <vt:lpstr>Analogie modèle OSI Couche 6 – hôte source</vt:lpstr>
      <vt:lpstr>Analogie modèle OSI Couche 5 – hôte source</vt:lpstr>
      <vt:lpstr>Analogie modèle OSI Couche 4 – hôte source</vt:lpstr>
      <vt:lpstr>Analogie modèle OSI Couche 3 – hôte source</vt:lpstr>
      <vt:lpstr>Analogie modèle OSI Couche 2 – hôte source</vt:lpstr>
      <vt:lpstr>Analogie modèle OSI Couche 1 – hôte source</vt:lpstr>
      <vt:lpstr>Analogie modèle OSI Couche 2 – hôte source</vt:lpstr>
      <vt:lpstr>Analogie modèle OSI Couche 3 – Destination</vt:lpstr>
      <vt:lpstr>Analogie modèle OSI Couche 4 – Destination</vt:lpstr>
      <vt:lpstr>Analogie modèle OSI Couche 5 – Destination</vt:lpstr>
      <vt:lpstr>Analogie modèle OSI Couche 6 – Destination</vt:lpstr>
      <vt:lpstr>Analogie modèle OSI Couche 7 – Destination</vt:lpstr>
      <vt:lpstr>Acheminement paquet via réseau</vt:lpstr>
      <vt:lpstr>Types de Transmission</vt:lpstr>
      <vt:lpstr>Type of Transmission</vt:lpstr>
      <vt:lpstr>Domaine de diffusion</vt:lpstr>
      <vt:lpstr>Collision</vt:lpstr>
      <vt:lpstr>Domaine de Collision</vt:lpstr>
      <vt:lpstr>CSMA/CD  (Carrier Sense Multiple Access /Collision Detection)</vt:lpstr>
      <vt:lpstr>Couche Physique</vt:lpstr>
      <vt:lpstr>Périphériques du Couche 1</vt:lpstr>
      <vt:lpstr>Couche 2</vt:lpstr>
      <vt:lpstr>Périphériques de couche 2 (Switches &amp; Bridges)</vt:lpstr>
      <vt:lpstr>Périphériques de couche 2 (Switches)</vt:lpstr>
      <vt:lpstr>Périphériques de couche 2 (Bridges)</vt:lpstr>
      <vt:lpstr>Commutateurs</vt:lpstr>
      <vt:lpstr>Couche 3 : réseau</vt:lpstr>
      <vt:lpstr>Adressage IP</vt:lpstr>
      <vt:lpstr>PowerPoint Presentation</vt:lpstr>
      <vt:lpstr>PowerPoint Presentation</vt:lpstr>
      <vt:lpstr>Grace au Masque</vt:lpstr>
      <vt:lpstr>Calculer l’adresse Reseau</vt:lpstr>
      <vt:lpstr>Suite Adresse reseau</vt:lpstr>
      <vt:lpstr>Suite Adresse Broadcast</vt:lpstr>
      <vt:lpstr>/24 = 2^8 = 256 @ total, 256-2=254@hosts</vt:lpstr>
      <vt:lpstr>Découpage FLSM</vt:lpstr>
      <vt:lpstr>Découpage VLSM</vt:lpstr>
      <vt:lpstr>Classes d’adresses</vt:lpstr>
      <vt:lpstr>Couche 3</vt:lpstr>
      <vt:lpstr>Couche 3</vt:lpstr>
      <vt:lpstr>Equipement de la couche 3 Routeur</vt:lpstr>
      <vt:lpstr>Couche 4 : Transport </vt:lpstr>
      <vt:lpstr>Service fiable</vt:lpstr>
      <vt:lpstr>PowerPoint Presentation</vt:lpstr>
      <vt:lpstr>PowerPoint Presentation</vt:lpstr>
      <vt:lpstr>Pourquoi un autre modèle ?</vt:lpstr>
      <vt:lpstr>Pile TCP/IP</vt:lpstr>
      <vt:lpstr>Couche Application</vt:lpstr>
      <vt:lpstr>Transport Layer Overview</vt:lpstr>
      <vt:lpstr>TCP Segment Format</vt:lpstr>
      <vt:lpstr>Port Numbers</vt:lpstr>
      <vt:lpstr>TCP Port Numbers</vt:lpstr>
      <vt:lpstr>TCP Port Numbers</vt:lpstr>
      <vt:lpstr>TCP Three-Way Handshake/Open Connection</vt:lpstr>
      <vt:lpstr>Opening &amp; Closing Connection</vt:lpstr>
      <vt:lpstr>Fenêtrage</vt:lpstr>
      <vt:lpstr>TCP Simple Acknowledgment</vt:lpstr>
      <vt:lpstr>Numéros de séquences et acquittement</vt:lpstr>
      <vt:lpstr>Fenêtrage</vt:lpstr>
      <vt:lpstr>Fenêtrage</vt:lpstr>
      <vt:lpstr>Transport Layer Reliable Delivery</vt:lpstr>
      <vt:lpstr>Contrôle des flux</vt:lpstr>
      <vt:lpstr>Flow Control</vt:lpstr>
      <vt:lpstr>User Datagram Protocol (UDP)</vt:lpstr>
      <vt:lpstr>UDP Segment Format</vt:lpstr>
      <vt:lpstr>TCP vs UDP</vt:lpstr>
      <vt:lpstr>Couche Internet</vt:lpstr>
      <vt:lpstr>Datagramme IP</vt:lpstr>
      <vt:lpstr>Champ Protocole</vt:lpstr>
      <vt:lpstr>Internet Control Message Protocol</vt:lpstr>
      <vt:lpstr>Address Resolution Protocol</vt:lpstr>
      <vt:lpstr>Reverse ARP</vt:lpstr>
      <vt:lpstr>PowerPoint Presentation</vt:lpstr>
      <vt:lpstr>Câbles à paires torsadées</vt:lpstr>
      <vt:lpstr> Baseband VS Broadband  </vt:lpstr>
      <vt:lpstr>Câble droit</vt:lpstr>
      <vt:lpstr>Brochage d’un câble droit</vt:lpstr>
      <vt:lpstr>Câble Croisé</vt:lpstr>
      <vt:lpstr>Crossover cable</vt:lpstr>
      <vt:lpstr>Câble inversé</vt:lpstr>
      <vt:lpstr>Rollover cable pinout </vt:lpstr>
      <vt:lpstr>PowerPoint Presentation</vt:lpstr>
      <vt:lpstr>Décimal au Binaire</vt:lpstr>
      <vt:lpstr>Base 2 Number System</vt:lpstr>
      <vt:lpstr>  Conversion Décimal binaire</vt:lpstr>
      <vt:lpstr>Binary to Decimal Chart</vt:lpstr>
      <vt:lpstr>Hex to Binary to Decimal Chart</vt:lpstr>
      <vt:lpstr>Introduction to TCP/IP Addresses</vt:lpstr>
      <vt:lpstr>IP Addressing</vt:lpstr>
      <vt:lpstr>IP Address Classes</vt:lpstr>
      <vt:lpstr>IP Address Classes</vt:lpstr>
      <vt:lpstr>Host Addresses</vt:lpstr>
      <vt:lpstr>Classless Inter-Domain Routing (CIDR)</vt:lpstr>
      <vt:lpstr>CIDR Values</vt:lpstr>
      <vt:lpstr>Calcul de  nombre d’hôtes </vt:lpstr>
      <vt:lpstr>IP Address Classes Exercise</vt:lpstr>
      <vt:lpstr>IP Address Classes Exercise Answers</vt:lpstr>
      <vt:lpstr>Subnetting</vt:lpstr>
      <vt:lpstr>Adressage sans Découpage</vt:lpstr>
      <vt:lpstr>Adressage avec découpage</vt:lpstr>
      <vt:lpstr>Exercise</vt:lpstr>
      <vt:lpstr>Exercise</vt:lpstr>
      <vt:lpstr>Exercise</vt:lpstr>
      <vt:lpstr>Exercise</vt:lpstr>
      <vt:lpstr>Exercise</vt:lpstr>
      <vt:lpstr>Exercise</vt:lpstr>
      <vt:lpstr>Exam Question</vt:lpstr>
      <vt:lpstr>Exercise</vt:lpstr>
      <vt:lpstr>Exercise</vt:lpstr>
      <vt:lpstr>Exercise</vt:lpstr>
      <vt:lpstr>Exercise</vt:lpstr>
      <vt:lpstr>Exercise</vt:lpstr>
      <vt:lpstr>Class B</vt:lpstr>
      <vt:lpstr>Class B</vt:lpstr>
      <vt:lpstr>Class B</vt:lpstr>
      <vt:lpstr>Class B</vt:lpstr>
      <vt:lpstr>Class B</vt:lpstr>
      <vt:lpstr>Class B</vt:lpstr>
      <vt:lpstr>Class B</vt:lpstr>
      <vt:lpstr>Class B</vt:lpstr>
      <vt:lpstr>Class B</vt:lpstr>
      <vt:lpstr>Class B</vt:lpstr>
      <vt:lpstr>Find out Subnet and Broadcast Address</vt:lpstr>
      <vt:lpstr>Find out Subnet and Broadcast Address</vt:lpstr>
      <vt:lpstr>Find out Subnet and Broadcast Address</vt:lpstr>
      <vt:lpstr>Find out Subnet and Broadcast Address</vt:lpstr>
      <vt:lpstr>Exercise</vt:lpstr>
      <vt:lpstr>Exercise</vt:lpstr>
      <vt:lpstr>Class A</vt:lpstr>
      <vt:lpstr>Class A</vt:lpstr>
      <vt:lpstr>Class A</vt:lpstr>
      <vt:lpstr>Class A</vt:lpstr>
      <vt:lpstr>Broadcast Addresses Exercise</vt:lpstr>
      <vt:lpstr>Broadcast Addresses Exercise Answers</vt:lpstr>
      <vt:lpstr>Subnetting</vt:lpstr>
      <vt:lpstr>Subnetting   FLSM Fix Length Subnet Mask</vt:lpstr>
      <vt:lpstr>Total = Plage des hotes + reseau + diffusion</vt:lpstr>
      <vt:lpstr>Total = Plage des hotes + reseau + diffusion</vt:lpstr>
      <vt:lpstr>/24 = 2^8 = 256 @ total, 256-2=254@hosts</vt:lpstr>
      <vt:lpstr>196.200.1.0/24 sur 5 sous reseaux</vt:lpstr>
      <vt:lpstr>196.200.1.0/27   Calculer diffusion</vt:lpstr>
      <vt:lpstr>196.200.1.32/27   Calculer diffusion</vt:lpstr>
      <vt:lpstr>Etape 1: </vt:lpstr>
      <vt:lpstr>VLSM</vt:lpstr>
      <vt:lpstr>Subnetting   VLSM Variable Length Subnet Mask</vt:lpstr>
      <vt:lpstr>Calculer le masque de chaque sous reseau</vt:lpstr>
      <vt:lpstr>196.200.1.0/24</vt:lpstr>
      <vt:lpstr>Summary Résumé des routes</vt:lpstr>
      <vt:lpstr>Variable Length Subnetting</vt:lpstr>
      <vt:lpstr>PowerPoint Presentation</vt:lpstr>
      <vt:lpstr>PowerPoint Presentation</vt:lpstr>
      <vt:lpstr>VLSM Exercise</vt:lpstr>
      <vt:lpstr>VLSM Exercise</vt:lpstr>
      <vt:lpstr>VLSM Exercise</vt:lpstr>
      <vt:lpstr>Summarization</vt:lpstr>
      <vt:lpstr>Summarization</vt:lpstr>
      <vt:lpstr>Supernetting</vt:lpstr>
      <vt:lpstr>Supernetting</vt:lpstr>
      <vt:lpstr>Supernetting Question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Ayoub</cp:lastModifiedBy>
  <cp:revision>886</cp:revision>
  <dcterms:created xsi:type="dcterms:W3CDTF">2010-05-23T14:28:12Z</dcterms:created>
  <dcterms:modified xsi:type="dcterms:W3CDTF">2021-02-02T21:12:56Z</dcterms:modified>
</cp:coreProperties>
</file>